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421" r:id="rId6"/>
    <p:sldId id="423" r:id="rId7"/>
    <p:sldId id="510" r:id="rId8"/>
    <p:sldId id="425" r:id="rId9"/>
    <p:sldId id="439" r:id="rId10"/>
    <p:sldId id="337" r:id="rId11"/>
    <p:sldId id="515" r:id="rId12"/>
    <p:sldId id="365" r:id="rId13"/>
    <p:sldId id="317" r:id="rId14"/>
    <p:sldId id="415" r:id="rId15"/>
    <p:sldId id="416" r:id="rId16"/>
    <p:sldId id="417" r:id="rId17"/>
    <p:sldId id="353" r:id="rId18"/>
    <p:sldId id="354" r:id="rId19"/>
    <p:sldId id="355" r:id="rId20"/>
    <p:sldId id="391" r:id="rId21"/>
    <p:sldId id="373" r:id="rId22"/>
    <p:sldId id="408" r:id="rId23"/>
    <p:sldId id="407" r:id="rId24"/>
    <p:sldId id="410" r:id="rId25"/>
    <p:sldId id="411" r:id="rId26"/>
    <p:sldId id="516" r:id="rId27"/>
    <p:sldId id="413" r:id="rId28"/>
    <p:sldId id="409" r:id="rId29"/>
    <p:sldId id="430" r:id="rId30"/>
    <p:sldId id="444" r:id="rId31"/>
    <p:sldId id="469" r:id="rId32"/>
    <p:sldId id="518" r:id="rId33"/>
    <p:sldId id="488" r:id="rId34"/>
    <p:sldId id="490" r:id="rId35"/>
    <p:sldId id="492" r:id="rId36"/>
    <p:sldId id="494" r:id="rId37"/>
    <p:sldId id="493" r:id="rId38"/>
    <p:sldId id="495" r:id="rId39"/>
    <p:sldId id="519" r:id="rId40"/>
    <p:sldId id="497" r:id="rId41"/>
    <p:sldId id="496" r:id="rId42"/>
    <p:sldId id="498" r:id="rId43"/>
    <p:sldId id="499" r:id="rId44"/>
    <p:sldId id="509" r:id="rId45"/>
    <p:sldId id="504" r:id="rId46"/>
    <p:sldId id="501" r:id="rId47"/>
    <p:sldId id="505" r:id="rId48"/>
    <p:sldId id="514" r:id="rId49"/>
    <p:sldId id="507" r:id="rId50"/>
    <p:sldId id="508" r:id="rId51"/>
    <p:sldId id="512" r:id="rId52"/>
    <p:sldId id="51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heXcX3d7mTCecG5ZH8gcw==" hashData="MAn9bLrjgpiangxHtepcldPDdQTR0XaYWZbXFgdMJpHUdmJ/Fks+wHQkgAHWXQURr8N/xxI4X/2jA4IJ7l0Tug=="/>
  <p:extLst>
    <p:ext uri="{521415D9-36F7-43E2-AB2F-B90AF26B5E84}">
      <p14:sectionLst xmlns:p14="http://schemas.microsoft.com/office/powerpoint/2010/main">
        <p14:section name="Welcome" id="{3374D542-6E3E-455F-9BFB-B45891911720}">
          <p14:sldIdLst>
            <p14:sldId id="256"/>
            <p14:sldId id="421"/>
            <p14:sldId id="423"/>
            <p14:sldId id="510"/>
            <p14:sldId id="425"/>
            <p14:sldId id="439"/>
            <p14:sldId id="337"/>
            <p14:sldId id="515"/>
            <p14:sldId id="365"/>
            <p14:sldId id="317"/>
            <p14:sldId id="415"/>
            <p14:sldId id="416"/>
            <p14:sldId id="417"/>
            <p14:sldId id="353"/>
            <p14:sldId id="354"/>
            <p14:sldId id="355"/>
            <p14:sldId id="391"/>
            <p14:sldId id="373"/>
            <p14:sldId id="408"/>
            <p14:sldId id="407"/>
            <p14:sldId id="410"/>
            <p14:sldId id="411"/>
            <p14:sldId id="516"/>
            <p14:sldId id="413"/>
            <p14:sldId id="409"/>
            <p14:sldId id="430"/>
            <p14:sldId id="444"/>
            <p14:sldId id="469"/>
            <p14:sldId id="518"/>
            <p14:sldId id="488"/>
            <p14:sldId id="490"/>
            <p14:sldId id="492"/>
            <p14:sldId id="494"/>
            <p14:sldId id="493"/>
            <p14:sldId id="495"/>
            <p14:sldId id="519"/>
            <p14:sldId id="497"/>
            <p14:sldId id="496"/>
            <p14:sldId id="498"/>
            <p14:sldId id="499"/>
            <p14:sldId id="509"/>
            <p14:sldId id="504"/>
            <p14:sldId id="501"/>
            <p14:sldId id="505"/>
            <p14:sldId id="514"/>
            <p14:sldId id="507"/>
            <p14:sldId id="508"/>
            <p14:sldId id="512"/>
            <p14:sldId id="5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C55A11"/>
    <a:srgbClr val="FBE5D6"/>
    <a:srgbClr val="FCECE8"/>
    <a:srgbClr val="F8D7CD"/>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87" d="100"/>
          <a:sy n="87" d="100"/>
        </p:scale>
        <p:origin x="51" y="3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01:10:23.394"/>
    </inkml:context>
    <inkml:brush xml:id="br0">
      <inkml:brushProperty name="width" value="0.05" units="cm"/>
      <inkml:brushProperty name="height" value="0.05" units="cm"/>
    </inkml:brush>
  </inkml:definitions>
  <inkml:trace contextRef="#ctx0" brushRef="#br0">15 34 11887 0 0,'0'0'547'0'0,"-2"0"-11"0"0,-4 4-344 0 0,0 1-156 0 0,5-4 36 0 0,5-1-23 0 0,9 0-197 0 0,0 0 0 0 0,0-1 0 0 0,0 0-1 0 0,19-5 1 0 0,-15 2-197 0 0,-10 3-444 0 0,0-1 0 0 0,0 0 0 0 0,0 0-1 0 0,13-7 1 0 0,2-6-2795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44550"/>
            <a:ext cx="5953125" cy="3349625"/>
          </a:xfrm>
        </p:spPr>
      </p:sp>
      <p:sp>
        <p:nvSpPr>
          <p:cNvPr id="3" name="Notes Placeholder 2"/>
          <p:cNvSpPr>
            <a:spLocks noGrp="1"/>
          </p:cNvSpPr>
          <p:nvPr>
            <p:ph type="body" idx="1"/>
          </p:nvPr>
        </p:nvSpPr>
        <p:spPr/>
        <p:txBody>
          <a:bodyPr/>
          <a:lstStyle/>
          <a:p>
            <a:r>
              <a:rPr lang="en-AU" dirty="0"/>
              <a:t>Legal</a:t>
            </a:r>
            <a:r>
              <a:rPr lang="en-AU" baseline="0" dirty="0"/>
              <a:t> basis for f</a:t>
            </a:r>
            <a:r>
              <a:rPr lang="en-AU" dirty="0"/>
              <a:t>inancial security:</a:t>
            </a:r>
          </a:p>
          <a:p>
            <a:r>
              <a:rPr lang="en-AU" sz="1200" b="1" i="0" u="none" strike="noStrike" kern="1200" baseline="0" dirty="0">
                <a:solidFill>
                  <a:schemeClr val="tx1"/>
                </a:solidFill>
                <a:latin typeface="+mn-lt"/>
                <a:ea typeface="+mn-ea"/>
                <a:cs typeface="+mn-cs"/>
              </a:rPr>
              <a:t>66—Preconditions of grant or renewal of licence </a:t>
            </a:r>
            <a:endParaRPr lang="en-AU" sz="1200" b="0" i="0" u="none" strike="noStrike" kern="1200" baseline="0" dirty="0">
              <a:solidFill>
                <a:schemeClr val="tx1"/>
              </a:solidFill>
              <a:latin typeface="+mn-lt"/>
              <a:ea typeface="+mn-ea"/>
              <a:cs typeface="+mn-cs"/>
            </a:endParaRPr>
          </a:p>
          <a:p>
            <a:pPr lvl="1"/>
            <a:r>
              <a:rPr lang="en-AU" sz="1200" b="0" i="0" u="none" strike="noStrike" kern="1200" baseline="0" dirty="0">
                <a:solidFill>
                  <a:schemeClr val="tx1"/>
                </a:solidFill>
                <a:latin typeface="+mn-lt"/>
                <a:ea typeface="+mn-ea"/>
                <a:cs typeface="+mn-cs"/>
              </a:rPr>
              <a:t>(2) As a condition of granting or renewing a licence, the Minister may require the applicant to give security, of a kind and amount acceptable to the Minister, for the satisfaction of obligations arising under this Act or the licence.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Legal basis for well liability management:</a:t>
            </a:r>
          </a:p>
          <a:p>
            <a:r>
              <a:rPr lang="en-AU" sz="1200" b="1" i="0" u="none" strike="noStrike" kern="1200" baseline="0" dirty="0">
                <a:solidFill>
                  <a:schemeClr val="tx1"/>
                </a:solidFill>
                <a:latin typeface="+mn-lt"/>
                <a:ea typeface="+mn-ea"/>
                <a:cs typeface="+mn-cs"/>
              </a:rPr>
              <a:t>41—Cancellation or conversion of production licence where commercial operations in abeyance </a:t>
            </a:r>
            <a:endParaRPr lang="en-AU" sz="1200" b="0" i="0" u="none" strike="noStrike" kern="1200" baseline="0" dirty="0">
              <a:solidFill>
                <a:schemeClr val="tx1"/>
              </a:solidFill>
              <a:latin typeface="+mn-lt"/>
              <a:ea typeface="+mn-ea"/>
              <a:cs typeface="+mn-cs"/>
            </a:endParaRPr>
          </a:p>
          <a:p>
            <a:pPr lvl="1"/>
            <a:r>
              <a:rPr lang="en-AU" sz="1200" b="0" i="0" u="none" strike="noStrike" kern="1200" baseline="0" dirty="0">
                <a:solidFill>
                  <a:schemeClr val="tx1"/>
                </a:solidFill>
                <a:latin typeface="+mn-lt"/>
                <a:ea typeface="+mn-ea"/>
                <a:cs typeface="+mn-cs"/>
              </a:rPr>
              <a:t>(1) If operations resulting in production from the licence area on a commercial basis have not been carried on within the area of a production licence for 24 months or more (and the licensee has not entered into arrangements, satisfactory to the Minister, for commencing or resuming such operations at a reasonable future time), the Minister may, by written notice to the licensee— </a:t>
            </a:r>
          </a:p>
          <a:p>
            <a:pPr lvl="2"/>
            <a:r>
              <a:rPr lang="en-AU" sz="1200" b="0" i="0" u="none" strike="noStrike" kern="1200" baseline="0" dirty="0">
                <a:solidFill>
                  <a:schemeClr val="tx1"/>
                </a:solidFill>
                <a:latin typeface="+mn-lt"/>
                <a:ea typeface="+mn-ea"/>
                <a:cs typeface="+mn-cs"/>
              </a:rPr>
              <a:t>(a) convert the licence into a retention licence; or </a:t>
            </a:r>
          </a:p>
          <a:p>
            <a:pPr lvl="2"/>
            <a:r>
              <a:rPr lang="en-AU" sz="1200" b="0" i="0" u="none" strike="noStrike" kern="1200" baseline="0" dirty="0">
                <a:solidFill>
                  <a:schemeClr val="tx1"/>
                </a:solidFill>
                <a:latin typeface="+mn-lt"/>
                <a:ea typeface="+mn-ea"/>
                <a:cs typeface="+mn-cs"/>
              </a:rPr>
              <a:t>(b) cancel the licence. </a:t>
            </a:r>
          </a:p>
        </p:txBody>
      </p:sp>
      <p:sp>
        <p:nvSpPr>
          <p:cNvPr id="4" name="Slide Number Placeholder 3"/>
          <p:cNvSpPr>
            <a:spLocks noGrp="1"/>
          </p:cNvSpPr>
          <p:nvPr>
            <p:ph type="sldNum" sz="quarter" idx="10"/>
          </p:nvPr>
        </p:nvSpPr>
        <p:spPr/>
        <p:txBody>
          <a:bodyPr/>
          <a:lstStyle/>
          <a:p>
            <a:fld id="{7B151292-69AD-4965-BAE3-81A8A206A237}" type="slidenum">
              <a:rPr lang="en-AU" smtClean="0"/>
              <a:t>28</a:t>
            </a:fld>
            <a:endParaRPr lang="en-AU"/>
          </a:p>
        </p:txBody>
      </p:sp>
    </p:spTree>
    <p:extLst>
      <p:ext uri="{BB962C8B-B14F-4D97-AF65-F5344CB8AC3E}">
        <p14:creationId xmlns:p14="http://schemas.microsoft.com/office/powerpoint/2010/main" val="2138526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77" y="1673750"/>
            <a:ext cx="10527526" cy="4722288"/>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Title 1"/>
          <p:cNvSpPr>
            <a:spLocks noGrp="1"/>
          </p:cNvSpPr>
          <p:nvPr>
            <p:ph type="title"/>
          </p:nvPr>
        </p:nvSpPr>
        <p:spPr>
          <a:xfrm>
            <a:off x="1150658" y="34287"/>
            <a:ext cx="9702673" cy="1325563"/>
          </a:xfrm>
        </p:spPr>
        <p:txBody>
          <a:bodyPr/>
          <a:lstStyle/>
          <a:p>
            <a:r>
              <a:rPr lang="en-US" dirty="0"/>
              <a:t>Click to edit Master title style</a:t>
            </a:r>
            <a:endParaRPr lang="en-AU" dirty="0"/>
          </a:p>
        </p:txBody>
      </p:sp>
    </p:spTree>
    <p:extLst>
      <p:ext uri="{BB962C8B-B14F-4D97-AF65-F5344CB8AC3E}">
        <p14:creationId xmlns:p14="http://schemas.microsoft.com/office/powerpoint/2010/main" val="13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6/18/2021</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 id="2147483664" r:id="rId9"/>
  </p:sldLayoutIdLst>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sv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hyperlink" Target="https://www.publish.csiro.au/aj" TargetMode="External"/><Relationship Id="rId1" Type="http://schemas.openxmlformats.org/officeDocument/2006/relationships/slideLayout" Target="../slideLayouts/slideLayout5.xml"/><Relationship Id="rId6" Type="http://schemas.openxmlformats.org/officeDocument/2006/relationships/hyperlink" Target="mailto:scott.cawrse@sa.gov.au" TargetMode="External"/><Relationship Id="rId11" Type="http://schemas.openxmlformats.org/officeDocument/2006/relationships/image" Target="../media/image5.png"/><Relationship Id="rId5" Type="http://schemas.openxmlformats.org/officeDocument/2006/relationships/hyperlink" Target="https://www.petroleum.sa.gov.au/__data/assets/pdf_file/0008/305819/PGE-Act-Environ~ity-Management-Policy-APPROVED.pdf" TargetMode="External"/><Relationship Id="rId10" Type="http://schemas.openxmlformats.org/officeDocument/2006/relationships/image" Target="../media/image24.png"/><Relationship Id="rId4" Type="http://schemas.openxmlformats.org/officeDocument/2006/relationships/hyperlink" Target="https://www.petroleum.sa.gov.au/data-centre/publications-and-presentations/presentations/appea-are-bonds-the-answer" TargetMode="External"/><Relationship Id="rId9" Type="http://schemas.openxmlformats.org/officeDocument/2006/relationships/customXml" Target="../ink/ink1.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p:txBody>
          <a:bodyPr/>
          <a:lstStyle/>
          <a:p>
            <a:r>
              <a:rPr lang="en-US" dirty="0"/>
              <a:t>South Australia’s risk-based approach to the efficient and effective management of environmental liabilities from petroleum and geothermal activities</a:t>
            </a: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Scott Cawrse, Dominic Pepicelli, Nick Panagopoulos, Piotr Sapa and Daniel Broadbridge</a:t>
            </a:r>
            <a:endParaRPr lang="en-AU" sz="1200" dirty="0"/>
          </a:p>
          <a:p>
            <a:endParaRPr lang="en-US" sz="1200" dirty="0"/>
          </a:p>
          <a:p>
            <a:endParaRPr lang="en-US" sz="1200" u="sng" dirty="0"/>
          </a:p>
        </p:txBody>
      </p:sp>
      <p:sp>
        <p:nvSpPr>
          <p:cNvPr id="9" name="Title 8">
            <a:extLst>
              <a:ext uri="{FF2B5EF4-FFF2-40B4-BE49-F238E27FC236}">
                <a16:creationId xmlns:a16="http://schemas.microsoft.com/office/drawing/2014/main" id="{53990340-F37F-4AEC-AAD9-0C98A2F38762}"/>
              </a:ext>
            </a:extLst>
          </p:cNvPr>
          <p:cNvSpPr>
            <a:spLocks noGrp="1"/>
          </p:cNvSpPr>
          <p:nvPr>
            <p:ph type="ctrTitle"/>
          </p:nvPr>
        </p:nvSpPr>
        <p:spPr>
          <a:xfrm>
            <a:off x="1524000" y="1333500"/>
            <a:ext cx="9582364" cy="1790700"/>
          </a:xfrm>
        </p:spPr>
        <p:txBody>
          <a:bodyPr/>
          <a:lstStyle/>
          <a:p>
            <a:r>
              <a:rPr lang="en-AU" b="1" dirty="0"/>
              <a:t>Are bonds the answer to managing environmental liabilities?</a:t>
            </a:r>
          </a:p>
        </p:txBody>
      </p:sp>
      <p:pic>
        <p:nvPicPr>
          <p:cNvPr id="5" name="Picture 4" descr="Graphical user interface, text&#10;&#10;Description automatically generated">
            <a:extLst>
              <a:ext uri="{FF2B5EF4-FFF2-40B4-BE49-F238E27FC236}">
                <a16:creationId xmlns:a16="http://schemas.microsoft.com/office/drawing/2014/main" id="{DB446F07-6354-48CE-B9B0-EFE971FCE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524500"/>
            <a:ext cx="2629064" cy="581842"/>
          </a:xfrm>
          <a:prstGeom prst="rect">
            <a:avLst/>
          </a:prstGeom>
        </p:spPr>
      </p:pic>
      <p:pic>
        <p:nvPicPr>
          <p:cNvPr id="10" name="Picture 9" descr="Qr code&#10;&#10;Description automatically generated">
            <a:extLst>
              <a:ext uri="{FF2B5EF4-FFF2-40B4-BE49-F238E27FC236}">
                <a16:creationId xmlns:a16="http://schemas.microsoft.com/office/drawing/2014/main" id="{0F65245E-3DAC-4809-8117-2C21F982D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997580326"/>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Table 95">
            <a:extLst>
              <a:ext uri="{FF2B5EF4-FFF2-40B4-BE49-F238E27FC236}">
                <a16:creationId xmlns:a16="http://schemas.microsoft.com/office/drawing/2014/main" id="{043BC016-D0E9-478C-879B-195FA535052E}"/>
              </a:ext>
            </a:extLst>
          </p:cNvPr>
          <p:cNvGraphicFramePr>
            <a:graphicFrameLocks noGrp="1"/>
          </p:cNvGraphicFramePr>
          <p:nvPr>
            <p:ph idx="1"/>
            <p:extLst>
              <p:ext uri="{D42A27DB-BD31-4B8C-83A1-F6EECF244321}">
                <p14:modId xmlns:p14="http://schemas.microsoft.com/office/powerpoint/2010/main" val="494519115"/>
              </p:ext>
            </p:extLst>
          </p:nvPr>
        </p:nvGraphicFramePr>
        <p:xfrm>
          <a:off x="535616" y="1541462"/>
          <a:ext cx="10983134" cy="4332349"/>
        </p:xfrm>
        <a:graphic>
          <a:graphicData uri="http://schemas.openxmlformats.org/drawingml/2006/table">
            <a:tbl>
              <a:tblPr firstRow="1" bandRow="1">
                <a:tableStyleId>{21E4AEA4-8DFA-4A89-87EB-49C32662AFE0}</a:tableStyleId>
              </a:tblPr>
              <a:tblGrid>
                <a:gridCol w="2239482">
                  <a:extLst>
                    <a:ext uri="{9D8B030D-6E8A-4147-A177-3AD203B41FA5}">
                      <a16:colId xmlns:a16="http://schemas.microsoft.com/office/drawing/2014/main" val="3011760495"/>
                    </a:ext>
                  </a:extLst>
                </a:gridCol>
                <a:gridCol w="1501627">
                  <a:extLst>
                    <a:ext uri="{9D8B030D-6E8A-4147-A177-3AD203B41FA5}">
                      <a16:colId xmlns:a16="http://schemas.microsoft.com/office/drawing/2014/main" val="3833318252"/>
                    </a:ext>
                  </a:extLst>
                </a:gridCol>
                <a:gridCol w="1518020">
                  <a:extLst>
                    <a:ext uri="{9D8B030D-6E8A-4147-A177-3AD203B41FA5}">
                      <a16:colId xmlns:a16="http://schemas.microsoft.com/office/drawing/2014/main" val="2591580389"/>
                    </a:ext>
                  </a:extLst>
                </a:gridCol>
                <a:gridCol w="1892596">
                  <a:extLst>
                    <a:ext uri="{9D8B030D-6E8A-4147-A177-3AD203B41FA5}">
                      <a16:colId xmlns:a16="http://schemas.microsoft.com/office/drawing/2014/main" val="149761726"/>
                    </a:ext>
                  </a:extLst>
                </a:gridCol>
                <a:gridCol w="1634782">
                  <a:extLst>
                    <a:ext uri="{9D8B030D-6E8A-4147-A177-3AD203B41FA5}">
                      <a16:colId xmlns:a16="http://schemas.microsoft.com/office/drawing/2014/main" val="609822550"/>
                    </a:ext>
                  </a:extLst>
                </a:gridCol>
                <a:gridCol w="2196627">
                  <a:extLst>
                    <a:ext uri="{9D8B030D-6E8A-4147-A177-3AD203B41FA5}">
                      <a16:colId xmlns:a16="http://schemas.microsoft.com/office/drawing/2014/main" val="653280226"/>
                    </a:ext>
                  </a:extLst>
                </a:gridCol>
              </a:tblGrid>
              <a:tr h="691739">
                <a:tc>
                  <a:txBody>
                    <a:bodyPr/>
                    <a:lstStyle/>
                    <a:p>
                      <a:r>
                        <a:rPr lang="en-AU" dirty="0"/>
                        <a:t>Operator size</a:t>
                      </a:r>
                    </a:p>
                  </a:txBody>
                  <a:tcPr/>
                </a:tc>
                <a:tc>
                  <a:txBody>
                    <a:bodyPr/>
                    <a:lstStyle/>
                    <a:p>
                      <a:r>
                        <a:rPr lang="en-AU" dirty="0"/>
                        <a:t># operators</a:t>
                      </a:r>
                    </a:p>
                  </a:txBody>
                  <a:tcPr/>
                </a:tc>
                <a:tc>
                  <a:txBody>
                    <a:bodyPr/>
                    <a:lstStyle/>
                    <a:p>
                      <a:pPr algn="ctr"/>
                      <a:r>
                        <a:rPr lang="en-AU" dirty="0"/>
                        <a:t># regulated wells</a:t>
                      </a:r>
                    </a:p>
                  </a:txBody>
                  <a:tcPr/>
                </a:tc>
                <a:tc>
                  <a:txBody>
                    <a:bodyPr/>
                    <a:lstStyle/>
                    <a:p>
                      <a:r>
                        <a:rPr lang="en-AU" dirty="0"/>
                        <a:t>Assets</a:t>
                      </a:r>
                    </a:p>
                  </a:txBody>
                  <a:tcPr/>
                </a:tc>
                <a:tc>
                  <a:txBody>
                    <a:bodyPr/>
                    <a:lstStyle/>
                    <a:p>
                      <a:r>
                        <a:rPr lang="en-AU" dirty="0"/>
                        <a:t>Financial capability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Rehabilitation Liability </a:t>
                      </a:r>
                    </a:p>
                  </a:txBody>
                  <a:tcPr/>
                </a:tc>
                <a:extLst>
                  <a:ext uri="{0D108BD9-81ED-4DB2-BD59-A6C34878D82A}">
                    <a16:rowId xmlns:a16="http://schemas.microsoft.com/office/drawing/2014/main" val="3483548514"/>
                  </a:ext>
                </a:extLst>
              </a:tr>
              <a:tr h="1594520">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endParaRPr lang="en-AU" dirty="0"/>
                    </a:p>
                  </a:txBody>
                  <a:tcPr anchor="ctr"/>
                </a:tc>
                <a:tc>
                  <a:txBody>
                    <a:bodyPr/>
                    <a:lstStyle/>
                    <a:p>
                      <a:endParaRPr lang="en-AU" dirty="0"/>
                    </a:p>
                  </a:txBody>
                  <a:tcPr anchor="ctr"/>
                </a:tc>
                <a:tc>
                  <a:txBody>
                    <a:bodyPr/>
                    <a:lstStyle/>
                    <a:p>
                      <a:pPr algn="ctr"/>
                      <a:endParaRPr lang="en-AU" dirty="0"/>
                    </a:p>
                  </a:txBody>
                  <a:tcPr anchor="ctr"/>
                </a:tc>
                <a:extLst>
                  <a:ext uri="{0D108BD9-81ED-4DB2-BD59-A6C34878D82A}">
                    <a16:rowId xmlns:a16="http://schemas.microsoft.com/office/drawing/2014/main" val="206636605"/>
                  </a:ext>
                </a:extLst>
              </a:tr>
              <a:tr h="1680330">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endParaRPr lang="en-AU" dirty="0"/>
                    </a:p>
                  </a:txBody>
                  <a:tcPr anchor="ctr"/>
                </a:tc>
                <a:tc>
                  <a:txBody>
                    <a:bodyPr/>
                    <a:lstStyle/>
                    <a:p>
                      <a:endParaRPr lang="en-AU" dirty="0"/>
                    </a:p>
                  </a:txBody>
                  <a:tcPr anchor="ctr"/>
                </a:tc>
                <a:tc>
                  <a:txBody>
                    <a:bodyPr/>
                    <a:lstStyle/>
                    <a:p>
                      <a:pPr algn="ctr"/>
                      <a:endParaRPr lang="en-AU" dirty="0"/>
                    </a:p>
                  </a:txBody>
                  <a:tcPr anchor="ctr"/>
                </a:tc>
                <a:extLst>
                  <a:ext uri="{0D108BD9-81ED-4DB2-BD59-A6C34878D82A}">
                    <a16:rowId xmlns:a16="http://schemas.microsoft.com/office/drawing/2014/main" val="3532770256"/>
                  </a:ext>
                </a:extLst>
              </a:tr>
              <a:tr h="315246">
                <a:tc>
                  <a:txBody>
                    <a:bodyPr/>
                    <a:lstStyle/>
                    <a:p>
                      <a:endParaRPr lang="en-AU" b="1" dirty="0"/>
                    </a:p>
                  </a:txBody>
                  <a:tcPr/>
                </a:tc>
                <a:tc>
                  <a:txBody>
                    <a:bodyPr/>
                    <a:lstStyle/>
                    <a:p>
                      <a:pPr algn="ctr"/>
                      <a:endParaRPr lang="en-AU" b="1" dirty="0"/>
                    </a:p>
                  </a:txBody>
                  <a:tcPr/>
                </a:tc>
                <a:tc>
                  <a:txBody>
                    <a:bodyPr/>
                    <a:lstStyle/>
                    <a:p>
                      <a:pPr algn="ctr"/>
                      <a:endParaRPr lang="en-AU" b="1" dirty="0"/>
                    </a:p>
                  </a:txBody>
                  <a:tcPr/>
                </a:tc>
                <a:tc>
                  <a:txBody>
                    <a:bodyPr/>
                    <a:lstStyle/>
                    <a:p>
                      <a:endParaRPr lang="en-AU" dirty="0"/>
                    </a:p>
                  </a:txBody>
                  <a:tcPr/>
                </a:tc>
                <a:tc>
                  <a:txBody>
                    <a:bodyPr/>
                    <a:lstStyle/>
                    <a:p>
                      <a:endParaRPr lang="en-AU" dirty="0"/>
                    </a:p>
                  </a:txBody>
                  <a:tcPr/>
                </a:tc>
                <a:tc>
                  <a:txBody>
                    <a:bodyPr/>
                    <a:lstStyle/>
                    <a:p>
                      <a:pPr algn="ctr"/>
                      <a:endParaRPr lang="en-AU" b="1" dirty="0"/>
                    </a:p>
                  </a:txBody>
                  <a:tcPr/>
                </a:tc>
                <a:extLst>
                  <a:ext uri="{0D108BD9-81ED-4DB2-BD59-A6C34878D82A}">
                    <a16:rowId xmlns:a16="http://schemas.microsoft.com/office/drawing/2014/main" val="687139821"/>
                  </a:ext>
                </a:extLst>
              </a:tr>
            </a:tbl>
          </a:graphicData>
        </a:graphic>
      </p:graphicFrame>
      <p:sp>
        <p:nvSpPr>
          <p:cNvPr id="3" name="Title 2">
            <a:extLst>
              <a:ext uri="{FF2B5EF4-FFF2-40B4-BE49-F238E27FC236}">
                <a16:creationId xmlns:a16="http://schemas.microsoft.com/office/drawing/2014/main" id="{C6A34895-7954-4BA5-8335-7237EB153397}"/>
              </a:ext>
            </a:extLst>
          </p:cNvPr>
          <p:cNvSpPr>
            <a:spLocks noGrp="1"/>
          </p:cNvSpPr>
          <p:nvPr>
            <p:ph type="title"/>
          </p:nvPr>
        </p:nvSpPr>
        <p:spPr/>
        <p:txBody>
          <a:bodyPr>
            <a:normAutofit/>
          </a:bodyPr>
          <a:lstStyle/>
          <a:p>
            <a:r>
              <a:rPr lang="en-AU" dirty="0"/>
              <a:t>How are wells and liabilities distributed by operators?</a:t>
            </a:r>
          </a:p>
        </p:txBody>
      </p:sp>
      <p:pic>
        <p:nvPicPr>
          <p:cNvPr id="5" name="Picture 4" descr="Qr code&#10;&#10;Description automatically generated">
            <a:extLst>
              <a:ext uri="{FF2B5EF4-FFF2-40B4-BE49-F238E27FC236}">
                <a16:creationId xmlns:a16="http://schemas.microsoft.com/office/drawing/2014/main" id="{22545B62-99B2-432D-B8A0-200F79EF8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544605556"/>
      </p:ext>
    </p:extLst>
  </p:cSld>
  <p:clrMapOvr>
    <a:masterClrMapping/>
  </p:clrMapOvr>
  <mc:AlternateContent xmlns:mc="http://schemas.openxmlformats.org/markup-compatibility/2006" xmlns:p14="http://schemas.microsoft.com/office/powerpoint/2010/main">
    <mc:Choice Requires="p14">
      <p:transition p14:dur="10" advClick="0" advTm="1000">
        <p:fade/>
      </p:transition>
    </mc:Choice>
    <mc:Fallback xmlns="">
      <p:transition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Table 95">
            <a:extLst>
              <a:ext uri="{FF2B5EF4-FFF2-40B4-BE49-F238E27FC236}">
                <a16:creationId xmlns:a16="http://schemas.microsoft.com/office/drawing/2014/main" id="{043BC016-D0E9-478C-879B-195FA535052E}"/>
              </a:ext>
            </a:extLst>
          </p:cNvPr>
          <p:cNvGraphicFramePr>
            <a:graphicFrameLocks noGrp="1"/>
          </p:cNvGraphicFramePr>
          <p:nvPr>
            <p:ph idx="1"/>
            <p:extLst>
              <p:ext uri="{D42A27DB-BD31-4B8C-83A1-F6EECF244321}">
                <p14:modId xmlns:p14="http://schemas.microsoft.com/office/powerpoint/2010/main" val="737153780"/>
              </p:ext>
            </p:extLst>
          </p:nvPr>
        </p:nvGraphicFramePr>
        <p:xfrm>
          <a:off x="535616" y="1541462"/>
          <a:ext cx="10983134" cy="4332349"/>
        </p:xfrm>
        <a:graphic>
          <a:graphicData uri="http://schemas.openxmlformats.org/drawingml/2006/table">
            <a:tbl>
              <a:tblPr firstRow="1" bandRow="1">
                <a:tableStyleId>{21E4AEA4-8DFA-4A89-87EB-49C32662AFE0}</a:tableStyleId>
              </a:tblPr>
              <a:tblGrid>
                <a:gridCol w="2239482">
                  <a:extLst>
                    <a:ext uri="{9D8B030D-6E8A-4147-A177-3AD203B41FA5}">
                      <a16:colId xmlns:a16="http://schemas.microsoft.com/office/drawing/2014/main" val="3011760495"/>
                    </a:ext>
                  </a:extLst>
                </a:gridCol>
                <a:gridCol w="1501627">
                  <a:extLst>
                    <a:ext uri="{9D8B030D-6E8A-4147-A177-3AD203B41FA5}">
                      <a16:colId xmlns:a16="http://schemas.microsoft.com/office/drawing/2014/main" val="3833318252"/>
                    </a:ext>
                  </a:extLst>
                </a:gridCol>
                <a:gridCol w="1518020">
                  <a:extLst>
                    <a:ext uri="{9D8B030D-6E8A-4147-A177-3AD203B41FA5}">
                      <a16:colId xmlns:a16="http://schemas.microsoft.com/office/drawing/2014/main" val="2591580389"/>
                    </a:ext>
                  </a:extLst>
                </a:gridCol>
                <a:gridCol w="1892596">
                  <a:extLst>
                    <a:ext uri="{9D8B030D-6E8A-4147-A177-3AD203B41FA5}">
                      <a16:colId xmlns:a16="http://schemas.microsoft.com/office/drawing/2014/main" val="149761726"/>
                    </a:ext>
                  </a:extLst>
                </a:gridCol>
                <a:gridCol w="1634782">
                  <a:extLst>
                    <a:ext uri="{9D8B030D-6E8A-4147-A177-3AD203B41FA5}">
                      <a16:colId xmlns:a16="http://schemas.microsoft.com/office/drawing/2014/main" val="609822550"/>
                    </a:ext>
                  </a:extLst>
                </a:gridCol>
                <a:gridCol w="2196627">
                  <a:extLst>
                    <a:ext uri="{9D8B030D-6E8A-4147-A177-3AD203B41FA5}">
                      <a16:colId xmlns:a16="http://schemas.microsoft.com/office/drawing/2014/main" val="653280226"/>
                    </a:ext>
                  </a:extLst>
                </a:gridCol>
              </a:tblGrid>
              <a:tr h="691739">
                <a:tc>
                  <a:txBody>
                    <a:bodyPr/>
                    <a:lstStyle/>
                    <a:p>
                      <a:r>
                        <a:rPr lang="en-AU" dirty="0"/>
                        <a:t>Operator size</a:t>
                      </a:r>
                    </a:p>
                  </a:txBody>
                  <a:tcPr/>
                </a:tc>
                <a:tc>
                  <a:txBody>
                    <a:bodyPr/>
                    <a:lstStyle/>
                    <a:p>
                      <a:r>
                        <a:rPr lang="en-AU" dirty="0"/>
                        <a:t># operators</a:t>
                      </a:r>
                    </a:p>
                  </a:txBody>
                  <a:tcPr/>
                </a:tc>
                <a:tc>
                  <a:txBody>
                    <a:bodyPr/>
                    <a:lstStyle/>
                    <a:p>
                      <a:pPr algn="ctr"/>
                      <a:r>
                        <a:rPr lang="en-AU" dirty="0"/>
                        <a:t># regulated wells</a:t>
                      </a:r>
                    </a:p>
                  </a:txBody>
                  <a:tcPr/>
                </a:tc>
                <a:tc>
                  <a:txBody>
                    <a:bodyPr/>
                    <a:lstStyle/>
                    <a:p>
                      <a:r>
                        <a:rPr lang="en-AU" dirty="0"/>
                        <a:t>Assets</a:t>
                      </a:r>
                    </a:p>
                  </a:txBody>
                  <a:tcPr/>
                </a:tc>
                <a:tc>
                  <a:txBody>
                    <a:bodyPr/>
                    <a:lstStyle/>
                    <a:p>
                      <a:r>
                        <a:rPr lang="en-AU" dirty="0"/>
                        <a:t>Financial capability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Rehabilitation Liability </a:t>
                      </a:r>
                    </a:p>
                  </a:txBody>
                  <a:tcPr/>
                </a:tc>
                <a:extLst>
                  <a:ext uri="{0D108BD9-81ED-4DB2-BD59-A6C34878D82A}">
                    <a16:rowId xmlns:a16="http://schemas.microsoft.com/office/drawing/2014/main" val="3483548514"/>
                  </a:ext>
                </a:extLst>
              </a:tr>
              <a:tr h="1594520">
                <a:tc>
                  <a:txBody>
                    <a:bodyPr/>
                    <a:lstStyle/>
                    <a:p>
                      <a:r>
                        <a:rPr lang="en-AU" dirty="0"/>
                        <a:t>Small</a:t>
                      </a:r>
                    </a:p>
                  </a:txBody>
                  <a:tcPr/>
                </a:tc>
                <a:tc>
                  <a:txBody>
                    <a:bodyPr/>
                    <a:lstStyle/>
                    <a:p>
                      <a:pPr algn="ctr"/>
                      <a:r>
                        <a:rPr lang="en-AU" dirty="0"/>
                        <a:t>&lt;20</a:t>
                      </a:r>
                    </a:p>
                  </a:txBody>
                  <a:tcPr anchor="ctr"/>
                </a:tc>
                <a:tc>
                  <a:txBody>
                    <a:bodyPr/>
                    <a:lstStyle/>
                    <a:p>
                      <a:pPr algn="ctr"/>
                      <a:r>
                        <a:rPr lang="en-AU" dirty="0"/>
                        <a:t>105 wells</a:t>
                      </a:r>
                    </a:p>
                  </a:txBody>
                  <a:tcPr anchor="ctr"/>
                </a:tc>
                <a:tc>
                  <a:txBody>
                    <a:bodyPr/>
                    <a:lstStyle/>
                    <a:p>
                      <a:r>
                        <a:rPr lang="en-AU" dirty="0"/>
                        <a:t>Limited cash</a:t>
                      </a:r>
                    </a:p>
                    <a:p>
                      <a:endParaRPr lang="en-AU" dirty="0"/>
                    </a:p>
                    <a:p>
                      <a:r>
                        <a:rPr lang="en-AU" dirty="0"/>
                        <a:t>Limited reserves</a:t>
                      </a:r>
                    </a:p>
                    <a:p>
                      <a:endParaRPr lang="en-AU" dirty="0"/>
                    </a:p>
                  </a:txBody>
                  <a:tcPr anchor="ctr"/>
                </a:tc>
                <a:tc>
                  <a:txBody>
                    <a:bodyPr/>
                    <a:lstStyle/>
                    <a:p>
                      <a:r>
                        <a:rPr lang="en-AU" dirty="0"/>
                        <a:t>Low to moderate</a:t>
                      </a:r>
                    </a:p>
                  </a:txBody>
                  <a:tcPr anchor="ctr"/>
                </a:tc>
                <a:tc>
                  <a:txBody>
                    <a:bodyPr/>
                    <a:lstStyle/>
                    <a:p>
                      <a:pPr algn="ctr"/>
                      <a:r>
                        <a:rPr lang="en-AU" dirty="0"/>
                        <a:t>$1 million to </a:t>
                      </a:r>
                    </a:p>
                    <a:p>
                      <a:pPr algn="ctr"/>
                      <a:r>
                        <a:rPr lang="en-AU" dirty="0"/>
                        <a:t>$2.6 million</a:t>
                      </a:r>
                    </a:p>
                  </a:txBody>
                  <a:tcPr anchor="ctr"/>
                </a:tc>
                <a:extLst>
                  <a:ext uri="{0D108BD9-81ED-4DB2-BD59-A6C34878D82A}">
                    <a16:rowId xmlns:a16="http://schemas.microsoft.com/office/drawing/2014/main" val="206636605"/>
                  </a:ext>
                </a:extLst>
              </a:tr>
              <a:tr h="1680330">
                <a:tc>
                  <a:txBody>
                    <a:bodyPr/>
                    <a:lstStyle/>
                    <a:p>
                      <a:endParaRPr lang="en-AU" dirty="0"/>
                    </a:p>
                  </a:txBody>
                  <a:tcPr/>
                </a:tc>
                <a:tc>
                  <a:txBody>
                    <a:bodyPr/>
                    <a:lstStyle/>
                    <a:p>
                      <a:pPr algn="ctr"/>
                      <a:endParaRPr lang="en-AU" dirty="0"/>
                    </a:p>
                  </a:txBody>
                  <a:tcPr anchor="ctr"/>
                </a:tc>
                <a:tc>
                  <a:txBody>
                    <a:bodyPr/>
                    <a:lstStyle/>
                    <a:p>
                      <a:pPr algn="ctr"/>
                      <a:endParaRPr lang="en-AU" dirty="0"/>
                    </a:p>
                  </a:txBody>
                  <a:tcPr anchor="ctr"/>
                </a:tc>
                <a:tc>
                  <a:txBody>
                    <a:bodyPr/>
                    <a:lstStyle/>
                    <a:p>
                      <a:endParaRPr lang="en-AU" dirty="0"/>
                    </a:p>
                  </a:txBody>
                  <a:tcPr anchor="ctr"/>
                </a:tc>
                <a:tc>
                  <a:txBody>
                    <a:bodyPr/>
                    <a:lstStyle/>
                    <a:p>
                      <a:endParaRPr lang="en-AU" dirty="0"/>
                    </a:p>
                  </a:txBody>
                  <a:tcPr anchor="ctr"/>
                </a:tc>
                <a:tc>
                  <a:txBody>
                    <a:bodyPr/>
                    <a:lstStyle/>
                    <a:p>
                      <a:pPr algn="ctr"/>
                      <a:endParaRPr lang="en-AU" dirty="0"/>
                    </a:p>
                  </a:txBody>
                  <a:tcPr anchor="ctr"/>
                </a:tc>
                <a:extLst>
                  <a:ext uri="{0D108BD9-81ED-4DB2-BD59-A6C34878D82A}">
                    <a16:rowId xmlns:a16="http://schemas.microsoft.com/office/drawing/2014/main" val="3532770256"/>
                  </a:ext>
                </a:extLst>
              </a:tr>
              <a:tr h="315246">
                <a:tc>
                  <a:txBody>
                    <a:bodyPr/>
                    <a:lstStyle/>
                    <a:p>
                      <a:endParaRPr lang="en-AU" b="1" dirty="0"/>
                    </a:p>
                  </a:txBody>
                  <a:tcPr/>
                </a:tc>
                <a:tc>
                  <a:txBody>
                    <a:bodyPr/>
                    <a:lstStyle/>
                    <a:p>
                      <a:pPr algn="ctr"/>
                      <a:endParaRPr lang="en-AU" b="1" dirty="0"/>
                    </a:p>
                  </a:txBody>
                  <a:tcPr/>
                </a:tc>
                <a:tc>
                  <a:txBody>
                    <a:bodyPr/>
                    <a:lstStyle/>
                    <a:p>
                      <a:pPr algn="ctr"/>
                      <a:endParaRPr lang="en-AU" b="1" dirty="0"/>
                    </a:p>
                  </a:txBody>
                  <a:tcPr/>
                </a:tc>
                <a:tc>
                  <a:txBody>
                    <a:bodyPr/>
                    <a:lstStyle/>
                    <a:p>
                      <a:endParaRPr lang="en-AU" dirty="0"/>
                    </a:p>
                  </a:txBody>
                  <a:tcPr/>
                </a:tc>
                <a:tc>
                  <a:txBody>
                    <a:bodyPr/>
                    <a:lstStyle/>
                    <a:p>
                      <a:endParaRPr lang="en-AU" dirty="0"/>
                    </a:p>
                  </a:txBody>
                  <a:tcPr/>
                </a:tc>
                <a:tc>
                  <a:txBody>
                    <a:bodyPr/>
                    <a:lstStyle/>
                    <a:p>
                      <a:pPr algn="ctr"/>
                      <a:endParaRPr lang="en-AU" b="1" dirty="0"/>
                    </a:p>
                  </a:txBody>
                  <a:tcPr/>
                </a:tc>
                <a:extLst>
                  <a:ext uri="{0D108BD9-81ED-4DB2-BD59-A6C34878D82A}">
                    <a16:rowId xmlns:a16="http://schemas.microsoft.com/office/drawing/2014/main" val="687139821"/>
                  </a:ext>
                </a:extLst>
              </a:tr>
            </a:tbl>
          </a:graphicData>
        </a:graphic>
      </p:graphicFrame>
      <p:grpSp>
        <p:nvGrpSpPr>
          <p:cNvPr id="90" name="Group 89">
            <a:extLst>
              <a:ext uri="{FF2B5EF4-FFF2-40B4-BE49-F238E27FC236}">
                <a16:creationId xmlns:a16="http://schemas.microsoft.com/office/drawing/2014/main" id="{2733B9DD-AB81-434A-8803-AE02B99BD8CE}"/>
              </a:ext>
            </a:extLst>
          </p:cNvPr>
          <p:cNvGrpSpPr>
            <a:grpSpLocks noChangeAspect="1"/>
          </p:cNvGrpSpPr>
          <p:nvPr/>
        </p:nvGrpSpPr>
        <p:grpSpPr>
          <a:xfrm>
            <a:off x="1696483" y="2704458"/>
            <a:ext cx="720000" cy="445320"/>
            <a:chOff x="5869659" y="4213650"/>
            <a:chExt cx="1441920" cy="868375"/>
          </a:xfrm>
        </p:grpSpPr>
        <p:cxnSp>
          <p:nvCxnSpPr>
            <p:cNvPr id="81" name="Straight Connector 80">
              <a:extLst>
                <a:ext uri="{FF2B5EF4-FFF2-40B4-BE49-F238E27FC236}">
                  <a16:creationId xmlns:a16="http://schemas.microsoft.com/office/drawing/2014/main" id="{671BCEF3-25BD-4C35-A7F7-886CE64F412B}"/>
                </a:ext>
              </a:extLst>
            </p:cNvPr>
            <p:cNvCxnSpPr/>
            <p:nvPr/>
          </p:nvCxnSpPr>
          <p:spPr>
            <a:xfrm>
              <a:off x="5869659" y="5082025"/>
              <a:ext cx="1440000" cy="0"/>
            </a:xfrm>
            <a:prstGeom prst="line">
              <a:avLst/>
            </a:prstGeom>
            <a:ln w="76200">
              <a:solidFill>
                <a:srgbClr val="5F5F5F"/>
              </a:solidFill>
            </a:ln>
          </p:spPr>
          <p:style>
            <a:lnRef idx="1">
              <a:schemeClr val="accent1"/>
            </a:lnRef>
            <a:fillRef idx="0">
              <a:schemeClr val="accent1"/>
            </a:fillRef>
            <a:effectRef idx="0">
              <a:schemeClr val="accent1"/>
            </a:effectRef>
            <a:fontRef idx="minor">
              <a:schemeClr val="tx1"/>
            </a:fontRef>
          </p:style>
        </p:cxnSp>
        <p:sp>
          <p:nvSpPr>
            <p:cNvPr id="85" name="Trapezoid 84">
              <a:extLst>
                <a:ext uri="{FF2B5EF4-FFF2-40B4-BE49-F238E27FC236}">
                  <a16:creationId xmlns:a16="http://schemas.microsoft.com/office/drawing/2014/main" id="{1DA4AC7B-3AD5-4333-803D-A2F0CD708307}"/>
                </a:ext>
              </a:extLst>
            </p:cNvPr>
            <p:cNvSpPr/>
            <p:nvPr/>
          </p:nvSpPr>
          <p:spPr>
            <a:xfrm>
              <a:off x="5871579" y="4213650"/>
              <a:ext cx="1440000" cy="209693"/>
            </a:xfrm>
            <a:prstGeom prst="trapezoid">
              <a:avLst>
                <a:gd name="adj" fmla="val 74461"/>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C069EB66-B49D-407B-9E87-CBC8936EDC3F}"/>
                </a:ext>
              </a:extLst>
            </p:cNvPr>
            <p:cNvSpPr/>
            <p:nvPr/>
          </p:nvSpPr>
          <p:spPr>
            <a:xfrm>
              <a:off x="5950934" y="4452683"/>
              <a:ext cx="1296000" cy="576000"/>
            </a:xfrm>
            <a:prstGeom prst="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78BCDCD7-B790-4927-BE88-CF5B2DB2D2E9}"/>
                </a:ext>
              </a:extLst>
            </p:cNvPr>
            <p:cNvSpPr/>
            <p:nvPr/>
          </p:nvSpPr>
          <p:spPr>
            <a:xfrm>
              <a:off x="6038952" y="453232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916E04EE-420C-4F39-AC54-40D59EFBAA30}"/>
                </a:ext>
              </a:extLst>
            </p:cNvPr>
            <p:cNvSpPr/>
            <p:nvPr/>
          </p:nvSpPr>
          <p:spPr>
            <a:xfrm>
              <a:off x="6426064" y="452824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B4CA7026-9E7F-4190-9487-3D808A948F81}"/>
                </a:ext>
              </a:extLst>
            </p:cNvPr>
            <p:cNvSpPr/>
            <p:nvPr/>
          </p:nvSpPr>
          <p:spPr>
            <a:xfrm>
              <a:off x="6858011" y="4528245"/>
              <a:ext cx="281801" cy="453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itle 2">
            <a:extLst>
              <a:ext uri="{FF2B5EF4-FFF2-40B4-BE49-F238E27FC236}">
                <a16:creationId xmlns:a16="http://schemas.microsoft.com/office/drawing/2014/main" id="{C6A34895-7954-4BA5-8335-7237EB153397}"/>
              </a:ext>
            </a:extLst>
          </p:cNvPr>
          <p:cNvSpPr>
            <a:spLocks noGrp="1"/>
          </p:cNvSpPr>
          <p:nvPr>
            <p:ph type="title"/>
          </p:nvPr>
        </p:nvSpPr>
        <p:spPr/>
        <p:txBody>
          <a:bodyPr>
            <a:normAutofit/>
          </a:bodyPr>
          <a:lstStyle/>
          <a:p>
            <a:r>
              <a:rPr lang="en-AU" dirty="0"/>
              <a:t>How are wells and liabilities distributed by operators?</a:t>
            </a:r>
          </a:p>
        </p:txBody>
      </p:sp>
      <p:pic>
        <p:nvPicPr>
          <p:cNvPr id="60" name="Graphic 59" descr="Man with solid fill">
            <a:extLst>
              <a:ext uri="{FF2B5EF4-FFF2-40B4-BE49-F238E27FC236}">
                <a16:creationId xmlns:a16="http://schemas.microsoft.com/office/drawing/2014/main" id="{594B18D9-717F-4132-B575-D70AE16A92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7951" y="2751264"/>
            <a:ext cx="864000" cy="864000"/>
          </a:xfrm>
          <a:prstGeom prst="rect">
            <a:avLst/>
          </a:prstGeom>
        </p:spPr>
      </p:pic>
      <p:pic>
        <p:nvPicPr>
          <p:cNvPr id="13" name="Picture 12" descr="Qr code&#10;&#10;Description automatically generated">
            <a:extLst>
              <a:ext uri="{FF2B5EF4-FFF2-40B4-BE49-F238E27FC236}">
                <a16:creationId xmlns:a16="http://schemas.microsoft.com/office/drawing/2014/main" id="{BFF99BA2-7903-4FDF-83A1-37995BEAE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257034190"/>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Table 95">
            <a:extLst>
              <a:ext uri="{FF2B5EF4-FFF2-40B4-BE49-F238E27FC236}">
                <a16:creationId xmlns:a16="http://schemas.microsoft.com/office/drawing/2014/main" id="{043BC016-D0E9-478C-879B-195FA535052E}"/>
              </a:ext>
            </a:extLst>
          </p:cNvPr>
          <p:cNvGraphicFramePr>
            <a:graphicFrameLocks noGrp="1"/>
          </p:cNvGraphicFramePr>
          <p:nvPr>
            <p:ph idx="1"/>
            <p:extLst>
              <p:ext uri="{D42A27DB-BD31-4B8C-83A1-F6EECF244321}">
                <p14:modId xmlns:p14="http://schemas.microsoft.com/office/powerpoint/2010/main" val="959103884"/>
              </p:ext>
            </p:extLst>
          </p:nvPr>
        </p:nvGraphicFramePr>
        <p:xfrm>
          <a:off x="535616" y="1541462"/>
          <a:ext cx="10983134" cy="4332349"/>
        </p:xfrm>
        <a:graphic>
          <a:graphicData uri="http://schemas.openxmlformats.org/drawingml/2006/table">
            <a:tbl>
              <a:tblPr firstRow="1" bandRow="1">
                <a:tableStyleId>{21E4AEA4-8DFA-4A89-87EB-49C32662AFE0}</a:tableStyleId>
              </a:tblPr>
              <a:tblGrid>
                <a:gridCol w="2239482">
                  <a:extLst>
                    <a:ext uri="{9D8B030D-6E8A-4147-A177-3AD203B41FA5}">
                      <a16:colId xmlns:a16="http://schemas.microsoft.com/office/drawing/2014/main" val="3011760495"/>
                    </a:ext>
                  </a:extLst>
                </a:gridCol>
                <a:gridCol w="1501627">
                  <a:extLst>
                    <a:ext uri="{9D8B030D-6E8A-4147-A177-3AD203B41FA5}">
                      <a16:colId xmlns:a16="http://schemas.microsoft.com/office/drawing/2014/main" val="3833318252"/>
                    </a:ext>
                  </a:extLst>
                </a:gridCol>
                <a:gridCol w="1518020">
                  <a:extLst>
                    <a:ext uri="{9D8B030D-6E8A-4147-A177-3AD203B41FA5}">
                      <a16:colId xmlns:a16="http://schemas.microsoft.com/office/drawing/2014/main" val="2591580389"/>
                    </a:ext>
                  </a:extLst>
                </a:gridCol>
                <a:gridCol w="1892596">
                  <a:extLst>
                    <a:ext uri="{9D8B030D-6E8A-4147-A177-3AD203B41FA5}">
                      <a16:colId xmlns:a16="http://schemas.microsoft.com/office/drawing/2014/main" val="149761726"/>
                    </a:ext>
                  </a:extLst>
                </a:gridCol>
                <a:gridCol w="1634782">
                  <a:extLst>
                    <a:ext uri="{9D8B030D-6E8A-4147-A177-3AD203B41FA5}">
                      <a16:colId xmlns:a16="http://schemas.microsoft.com/office/drawing/2014/main" val="609822550"/>
                    </a:ext>
                  </a:extLst>
                </a:gridCol>
                <a:gridCol w="2196627">
                  <a:extLst>
                    <a:ext uri="{9D8B030D-6E8A-4147-A177-3AD203B41FA5}">
                      <a16:colId xmlns:a16="http://schemas.microsoft.com/office/drawing/2014/main" val="653280226"/>
                    </a:ext>
                  </a:extLst>
                </a:gridCol>
              </a:tblGrid>
              <a:tr h="691739">
                <a:tc>
                  <a:txBody>
                    <a:bodyPr/>
                    <a:lstStyle/>
                    <a:p>
                      <a:r>
                        <a:rPr lang="en-AU" dirty="0"/>
                        <a:t>Operator size</a:t>
                      </a:r>
                    </a:p>
                  </a:txBody>
                  <a:tcPr/>
                </a:tc>
                <a:tc>
                  <a:txBody>
                    <a:bodyPr/>
                    <a:lstStyle/>
                    <a:p>
                      <a:r>
                        <a:rPr lang="en-AU" dirty="0"/>
                        <a:t># operators</a:t>
                      </a:r>
                    </a:p>
                  </a:txBody>
                  <a:tcPr/>
                </a:tc>
                <a:tc>
                  <a:txBody>
                    <a:bodyPr/>
                    <a:lstStyle/>
                    <a:p>
                      <a:pPr algn="ctr"/>
                      <a:r>
                        <a:rPr lang="en-AU" dirty="0"/>
                        <a:t># regulated wells</a:t>
                      </a:r>
                    </a:p>
                  </a:txBody>
                  <a:tcPr/>
                </a:tc>
                <a:tc>
                  <a:txBody>
                    <a:bodyPr/>
                    <a:lstStyle/>
                    <a:p>
                      <a:r>
                        <a:rPr lang="en-AU" dirty="0"/>
                        <a:t>Assets</a:t>
                      </a:r>
                    </a:p>
                  </a:txBody>
                  <a:tcPr/>
                </a:tc>
                <a:tc>
                  <a:txBody>
                    <a:bodyPr/>
                    <a:lstStyle/>
                    <a:p>
                      <a:r>
                        <a:rPr lang="en-AU" dirty="0"/>
                        <a:t>Financial capability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Rehabilitation Liability </a:t>
                      </a:r>
                    </a:p>
                  </a:txBody>
                  <a:tcPr/>
                </a:tc>
                <a:extLst>
                  <a:ext uri="{0D108BD9-81ED-4DB2-BD59-A6C34878D82A}">
                    <a16:rowId xmlns:a16="http://schemas.microsoft.com/office/drawing/2014/main" val="3483548514"/>
                  </a:ext>
                </a:extLst>
              </a:tr>
              <a:tr h="1594520">
                <a:tc>
                  <a:txBody>
                    <a:bodyPr/>
                    <a:lstStyle/>
                    <a:p>
                      <a:r>
                        <a:rPr lang="en-AU" dirty="0"/>
                        <a:t>Small</a:t>
                      </a:r>
                    </a:p>
                  </a:txBody>
                  <a:tcPr/>
                </a:tc>
                <a:tc>
                  <a:txBody>
                    <a:bodyPr/>
                    <a:lstStyle/>
                    <a:p>
                      <a:pPr algn="ctr"/>
                      <a:r>
                        <a:rPr lang="en-AU" dirty="0"/>
                        <a:t>&lt;20</a:t>
                      </a:r>
                    </a:p>
                  </a:txBody>
                  <a:tcPr anchor="ctr"/>
                </a:tc>
                <a:tc>
                  <a:txBody>
                    <a:bodyPr/>
                    <a:lstStyle/>
                    <a:p>
                      <a:pPr algn="ctr"/>
                      <a:r>
                        <a:rPr lang="en-AU" dirty="0"/>
                        <a:t>105 wells</a:t>
                      </a:r>
                    </a:p>
                  </a:txBody>
                  <a:tcPr anchor="ctr"/>
                </a:tc>
                <a:tc>
                  <a:txBody>
                    <a:bodyPr/>
                    <a:lstStyle/>
                    <a:p>
                      <a:r>
                        <a:rPr lang="en-AU" dirty="0"/>
                        <a:t>Limited cash</a:t>
                      </a:r>
                    </a:p>
                    <a:p>
                      <a:endParaRPr lang="en-AU" dirty="0"/>
                    </a:p>
                    <a:p>
                      <a:r>
                        <a:rPr lang="en-AU" dirty="0"/>
                        <a:t>Limited reserves</a:t>
                      </a:r>
                    </a:p>
                    <a:p>
                      <a:endParaRPr lang="en-AU" dirty="0"/>
                    </a:p>
                  </a:txBody>
                  <a:tcPr anchor="ctr"/>
                </a:tc>
                <a:tc>
                  <a:txBody>
                    <a:bodyPr/>
                    <a:lstStyle/>
                    <a:p>
                      <a:r>
                        <a:rPr lang="en-AU" dirty="0"/>
                        <a:t>Low to moderate</a:t>
                      </a:r>
                    </a:p>
                  </a:txBody>
                  <a:tcPr anchor="ctr"/>
                </a:tc>
                <a:tc>
                  <a:txBody>
                    <a:bodyPr/>
                    <a:lstStyle/>
                    <a:p>
                      <a:pPr algn="ctr"/>
                      <a:r>
                        <a:rPr lang="en-AU" dirty="0"/>
                        <a:t>$1 million to </a:t>
                      </a:r>
                    </a:p>
                    <a:p>
                      <a:pPr algn="ctr"/>
                      <a:r>
                        <a:rPr lang="en-AU" dirty="0"/>
                        <a:t>$2.6 million</a:t>
                      </a:r>
                    </a:p>
                  </a:txBody>
                  <a:tcPr anchor="ctr"/>
                </a:tc>
                <a:extLst>
                  <a:ext uri="{0D108BD9-81ED-4DB2-BD59-A6C34878D82A}">
                    <a16:rowId xmlns:a16="http://schemas.microsoft.com/office/drawing/2014/main" val="206636605"/>
                  </a:ext>
                </a:extLst>
              </a:tr>
              <a:tr h="1680330">
                <a:tc>
                  <a:txBody>
                    <a:bodyPr/>
                    <a:lstStyle/>
                    <a:p>
                      <a:r>
                        <a:rPr lang="en-AU" dirty="0"/>
                        <a:t>Large</a:t>
                      </a:r>
                    </a:p>
                  </a:txBody>
                  <a:tcPr/>
                </a:tc>
                <a:tc>
                  <a:txBody>
                    <a:bodyPr/>
                    <a:lstStyle/>
                    <a:p>
                      <a:pPr algn="ctr"/>
                      <a:r>
                        <a:rPr lang="en-AU" dirty="0"/>
                        <a:t>3</a:t>
                      </a:r>
                    </a:p>
                  </a:txBody>
                  <a:tcPr anchor="ctr"/>
                </a:tc>
                <a:tc>
                  <a:txBody>
                    <a:bodyPr/>
                    <a:lstStyle/>
                    <a:p>
                      <a:pPr algn="ctr"/>
                      <a:r>
                        <a:rPr lang="en-AU" dirty="0"/>
                        <a:t>1,972 wells</a:t>
                      </a:r>
                    </a:p>
                  </a:txBody>
                  <a:tcPr anchor="ctr"/>
                </a:tc>
                <a:tc>
                  <a:txBody>
                    <a:bodyPr/>
                    <a:lstStyle/>
                    <a:p>
                      <a:r>
                        <a:rPr lang="en-AU" dirty="0"/>
                        <a:t>Strong cash</a:t>
                      </a:r>
                    </a:p>
                    <a:p>
                      <a:endParaRPr lang="en-AU" dirty="0"/>
                    </a:p>
                    <a:p>
                      <a:r>
                        <a:rPr lang="en-AU" dirty="0"/>
                        <a:t>Considerable reserves</a:t>
                      </a:r>
                    </a:p>
                  </a:txBody>
                  <a:tcPr anchor="ctr"/>
                </a:tc>
                <a:tc>
                  <a:txBody>
                    <a:bodyPr/>
                    <a:lstStyle/>
                    <a:p>
                      <a:r>
                        <a:rPr lang="en-AU" dirty="0"/>
                        <a:t>High to very high</a:t>
                      </a:r>
                    </a:p>
                  </a:txBody>
                  <a:tcPr anchor="ctr"/>
                </a:tc>
                <a:tc>
                  <a:txBody>
                    <a:bodyPr/>
                    <a:lstStyle/>
                    <a:p>
                      <a:pPr algn="ctr"/>
                      <a:r>
                        <a:rPr lang="en-AU" dirty="0"/>
                        <a:t>$100s of millions</a:t>
                      </a:r>
                    </a:p>
                  </a:txBody>
                  <a:tcPr anchor="ctr"/>
                </a:tc>
                <a:extLst>
                  <a:ext uri="{0D108BD9-81ED-4DB2-BD59-A6C34878D82A}">
                    <a16:rowId xmlns:a16="http://schemas.microsoft.com/office/drawing/2014/main" val="3532770256"/>
                  </a:ext>
                </a:extLst>
              </a:tr>
              <a:tr h="315246">
                <a:tc>
                  <a:txBody>
                    <a:bodyPr/>
                    <a:lstStyle/>
                    <a:p>
                      <a:endParaRPr lang="en-AU" b="1" dirty="0"/>
                    </a:p>
                  </a:txBody>
                  <a:tcPr/>
                </a:tc>
                <a:tc>
                  <a:txBody>
                    <a:bodyPr/>
                    <a:lstStyle/>
                    <a:p>
                      <a:pPr algn="ctr"/>
                      <a:endParaRPr lang="en-AU" b="1" dirty="0"/>
                    </a:p>
                  </a:txBody>
                  <a:tcPr/>
                </a:tc>
                <a:tc>
                  <a:txBody>
                    <a:bodyPr/>
                    <a:lstStyle/>
                    <a:p>
                      <a:pPr algn="ctr"/>
                      <a:endParaRPr lang="en-AU" b="1" dirty="0"/>
                    </a:p>
                  </a:txBody>
                  <a:tcPr/>
                </a:tc>
                <a:tc>
                  <a:txBody>
                    <a:bodyPr/>
                    <a:lstStyle/>
                    <a:p>
                      <a:endParaRPr lang="en-AU" dirty="0"/>
                    </a:p>
                  </a:txBody>
                  <a:tcPr/>
                </a:tc>
                <a:tc>
                  <a:txBody>
                    <a:bodyPr/>
                    <a:lstStyle/>
                    <a:p>
                      <a:endParaRPr lang="en-AU" dirty="0"/>
                    </a:p>
                  </a:txBody>
                  <a:tcPr/>
                </a:tc>
                <a:tc>
                  <a:txBody>
                    <a:bodyPr/>
                    <a:lstStyle/>
                    <a:p>
                      <a:pPr algn="ctr"/>
                      <a:endParaRPr lang="en-AU" b="1" dirty="0"/>
                    </a:p>
                  </a:txBody>
                  <a:tcPr/>
                </a:tc>
                <a:extLst>
                  <a:ext uri="{0D108BD9-81ED-4DB2-BD59-A6C34878D82A}">
                    <a16:rowId xmlns:a16="http://schemas.microsoft.com/office/drawing/2014/main" val="687139821"/>
                  </a:ext>
                </a:extLst>
              </a:tr>
            </a:tbl>
          </a:graphicData>
        </a:graphic>
      </p:graphicFrame>
      <p:grpSp>
        <p:nvGrpSpPr>
          <p:cNvPr id="90" name="Group 89">
            <a:extLst>
              <a:ext uri="{FF2B5EF4-FFF2-40B4-BE49-F238E27FC236}">
                <a16:creationId xmlns:a16="http://schemas.microsoft.com/office/drawing/2014/main" id="{2733B9DD-AB81-434A-8803-AE02B99BD8CE}"/>
              </a:ext>
            </a:extLst>
          </p:cNvPr>
          <p:cNvGrpSpPr>
            <a:grpSpLocks noChangeAspect="1"/>
          </p:cNvGrpSpPr>
          <p:nvPr/>
        </p:nvGrpSpPr>
        <p:grpSpPr>
          <a:xfrm>
            <a:off x="1696483" y="2704458"/>
            <a:ext cx="720000" cy="445320"/>
            <a:chOff x="5869659" y="4213650"/>
            <a:chExt cx="1441920" cy="868375"/>
          </a:xfrm>
        </p:grpSpPr>
        <p:cxnSp>
          <p:nvCxnSpPr>
            <p:cNvPr id="81" name="Straight Connector 80">
              <a:extLst>
                <a:ext uri="{FF2B5EF4-FFF2-40B4-BE49-F238E27FC236}">
                  <a16:creationId xmlns:a16="http://schemas.microsoft.com/office/drawing/2014/main" id="{671BCEF3-25BD-4C35-A7F7-886CE64F412B}"/>
                </a:ext>
              </a:extLst>
            </p:cNvPr>
            <p:cNvCxnSpPr/>
            <p:nvPr/>
          </p:nvCxnSpPr>
          <p:spPr>
            <a:xfrm>
              <a:off x="5869659" y="5082025"/>
              <a:ext cx="1440000" cy="0"/>
            </a:xfrm>
            <a:prstGeom prst="line">
              <a:avLst/>
            </a:prstGeom>
            <a:ln w="76200">
              <a:solidFill>
                <a:srgbClr val="5F5F5F"/>
              </a:solidFill>
            </a:ln>
          </p:spPr>
          <p:style>
            <a:lnRef idx="1">
              <a:schemeClr val="accent1"/>
            </a:lnRef>
            <a:fillRef idx="0">
              <a:schemeClr val="accent1"/>
            </a:fillRef>
            <a:effectRef idx="0">
              <a:schemeClr val="accent1"/>
            </a:effectRef>
            <a:fontRef idx="minor">
              <a:schemeClr val="tx1"/>
            </a:fontRef>
          </p:style>
        </p:cxnSp>
        <p:sp>
          <p:nvSpPr>
            <p:cNvPr id="85" name="Trapezoid 84">
              <a:extLst>
                <a:ext uri="{FF2B5EF4-FFF2-40B4-BE49-F238E27FC236}">
                  <a16:creationId xmlns:a16="http://schemas.microsoft.com/office/drawing/2014/main" id="{1DA4AC7B-3AD5-4333-803D-A2F0CD708307}"/>
                </a:ext>
              </a:extLst>
            </p:cNvPr>
            <p:cNvSpPr/>
            <p:nvPr/>
          </p:nvSpPr>
          <p:spPr>
            <a:xfrm>
              <a:off x="5871579" y="4213650"/>
              <a:ext cx="1440000" cy="209693"/>
            </a:xfrm>
            <a:prstGeom prst="trapezoid">
              <a:avLst>
                <a:gd name="adj" fmla="val 74461"/>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C069EB66-B49D-407B-9E87-CBC8936EDC3F}"/>
                </a:ext>
              </a:extLst>
            </p:cNvPr>
            <p:cNvSpPr/>
            <p:nvPr/>
          </p:nvSpPr>
          <p:spPr>
            <a:xfrm>
              <a:off x="5950934" y="4452683"/>
              <a:ext cx="1296000" cy="576000"/>
            </a:xfrm>
            <a:prstGeom prst="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78BCDCD7-B790-4927-BE88-CF5B2DB2D2E9}"/>
                </a:ext>
              </a:extLst>
            </p:cNvPr>
            <p:cNvSpPr/>
            <p:nvPr/>
          </p:nvSpPr>
          <p:spPr>
            <a:xfrm>
              <a:off x="6038952" y="453232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916E04EE-420C-4F39-AC54-40D59EFBAA30}"/>
                </a:ext>
              </a:extLst>
            </p:cNvPr>
            <p:cNvSpPr/>
            <p:nvPr/>
          </p:nvSpPr>
          <p:spPr>
            <a:xfrm>
              <a:off x="6426064" y="452824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B4CA7026-9E7F-4190-9487-3D808A948F81}"/>
                </a:ext>
              </a:extLst>
            </p:cNvPr>
            <p:cNvSpPr/>
            <p:nvPr/>
          </p:nvSpPr>
          <p:spPr>
            <a:xfrm>
              <a:off x="6858011" y="4528245"/>
              <a:ext cx="281801" cy="453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itle 2">
            <a:extLst>
              <a:ext uri="{FF2B5EF4-FFF2-40B4-BE49-F238E27FC236}">
                <a16:creationId xmlns:a16="http://schemas.microsoft.com/office/drawing/2014/main" id="{C6A34895-7954-4BA5-8335-7237EB153397}"/>
              </a:ext>
            </a:extLst>
          </p:cNvPr>
          <p:cNvSpPr>
            <a:spLocks noGrp="1"/>
          </p:cNvSpPr>
          <p:nvPr>
            <p:ph type="title"/>
          </p:nvPr>
        </p:nvSpPr>
        <p:spPr/>
        <p:txBody>
          <a:bodyPr>
            <a:normAutofit/>
          </a:bodyPr>
          <a:lstStyle/>
          <a:p>
            <a:r>
              <a:rPr lang="en-AU" dirty="0"/>
              <a:t>How are wells and liabilities distributed by operators?</a:t>
            </a:r>
          </a:p>
        </p:txBody>
      </p:sp>
      <p:pic>
        <p:nvPicPr>
          <p:cNvPr id="5" name="Graphic 4" descr="Building with solid fill">
            <a:extLst>
              <a:ext uri="{FF2B5EF4-FFF2-40B4-BE49-F238E27FC236}">
                <a16:creationId xmlns:a16="http://schemas.microsoft.com/office/drawing/2014/main" id="{D9C5E826-4064-435D-956B-858FD85BE6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70" y="3830638"/>
            <a:ext cx="1116000" cy="1432800"/>
          </a:xfrm>
          <a:prstGeom prst="rect">
            <a:avLst/>
          </a:prstGeom>
        </p:spPr>
      </p:pic>
      <p:pic>
        <p:nvPicPr>
          <p:cNvPr id="35" name="Graphic 34" descr="Group of men with solid fill">
            <a:extLst>
              <a:ext uri="{FF2B5EF4-FFF2-40B4-BE49-F238E27FC236}">
                <a16:creationId xmlns:a16="http://schemas.microsoft.com/office/drawing/2014/main" id="{5B35ADA5-4F80-4028-B92E-4F7A26BBEB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634" y="4511955"/>
            <a:ext cx="972000" cy="972000"/>
          </a:xfrm>
          <a:prstGeom prst="rect">
            <a:avLst/>
          </a:prstGeom>
        </p:spPr>
      </p:pic>
      <p:pic>
        <p:nvPicPr>
          <p:cNvPr id="60" name="Graphic 59" descr="Man with solid fill">
            <a:extLst>
              <a:ext uri="{FF2B5EF4-FFF2-40B4-BE49-F238E27FC236}">
                <a16:creationId xmlns:a16="http://schemas.microsoft.com/office/drawing/2014/main" id="{594B18D9-717F-4132-B575-D70AE16A92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7951" y="2751264"/>
            <a:ext cx="864000" cy="864000"/>
          </a:xfrm>
          <a:prstGeom prst="rect">
            <a:avLst/>
          </a:prstGeom>
        </p:spPr>
      </p:pic>
      <p:pic>
        <p:nvPicPr>
          <p:cNvPr id="15" name="Picture 14" descr="Qr code&#10;&#10;Description automatically generated">
            <a:extLst>
              <a:ext uri="{FF2B5EF4-FFF2-40B4-BE49-F238E27FC236}">
                <a16:creationId xmlns:a16="http://schemas.microsoft.com/office/drawing/2014/main" id="{126A834B-7876-4621-97E7-ED6EDB4174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378209113"/>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Table 95">
            <a:extLst>
              <a:ext uri="{FF2B5EF4-FFF2-40B4-BE49-F238E27FC236}">
                <a16:creationId xmlns:a16="http://schemas.microsoft.com/office/drawing/2014/main" id="{043BC016-D0E9-478C-879B-195FA535052E}"/>
              </a:ext>
            </a:extLst>
          </p:cNvPr>
          <p:cNvGraphicFramePr>
            <a:graphicFrameLocks noGrp="1"/>
          </p:cNvGraphicFramePr>
          <p:nvPr>
            <p:ph idx="1"/>
          </p:nvPr>
        </p:nvGraphicFramePr>
        <p:xfrm>
          <a:off x="535616" y="1541462"/>
          <a:ext cx="10983134" cy="4332349"/>
        </p:xfrm>
        <a:graphic>
          <a:graphicData uri="http://schemas.openxmlformats.org/drawingml/2006/table">
            <a:tbl>
              <a:tblPr firstRow="1" bandRow="1">
                <a:tableStyleId>{21E4AEA4-8DFA-4A89-87EB-49C32662AFE0}</a:tableStyleId>
              </a:tblPr>
              <a:tblGrid>
                <a:gridCol w="2239482">
                  <a:extLst>
                    <a:ext uri="{9D8B030D-6E8A-4147-A177-3AD203B41FA5}">
                      <a16:colId xmlns:a16="http://schemas.microsoft.com/office/drawing/2014/main" val="3011760495"/>
                    </a:ext>
                  </a:extLst>
                </a:gridCol>
                <a:gridCol w="1501627">
                  <a:extLst>
                    <a:ext uri="{9D8B030D-6E8A-4147-A177-3AD203B41FA5}">
                      <a16:colId xmlns:a16="http://schemas.microsoft.com/office/drawing/2014/main" val="3833318252"/>
                    </a:ext>
                  </a:extLst>
                </a:gridCol>
                <a:gridCol w="1518020">
                  <a:extLst>
                    <a:ext uri="{9D8B030D-6E8A-4147-A177-3AD203B41FA5}">
                      <a16:colId xmlns:a16="http://schemas.microsoft.com/office/drawing/2014/main" val="2591580389"/>
                    </a:ext>
                  </a:extLst>
                </a:gridCol>
                <a:gridCol w="1892596">
                  <a:extLst>
                    <a:ext uri="{9D8B030D-6E8A-4147-A177-3AD203B41FA5}">
                      <a16:colId xmlns:a16="http://schemas.microsoft.com/office/drawing/2014/main" val="149761726"/>
                    </a:ext>
                  </a:extLst>
                </a:gridCol>
                <a:gridCol w="1634782">
                  <a:extLst>
                    <a:ext uri="{9D8B030D-6E8A-4147-A177-3AD203B41FA5}">
                      <a16:colId xmlns:a16="http://schemas.microsoft.com/office/drawing/2014/main" val="609822550"/>
                    </a:ext>
                  </a:extLst>
                </a:gridCol>
                <a:gridCol w="2196627">
                  <a:extLst>
                    <a:ext uri="{9D8B030D-6E8A-4147-A177-3AD203B41FA5}">
                      <a16:colId xmlns:a16="http://schemas.microsoft.com/office/drawing/2014/main" val="653280226"/>
                    </a:ext>
                  </a:extLst>
                </a:gridCol>
              </a:tblGrid>
              <a:tr h="691739">
                <a:tc>
                  <a:txBody>
                    <a:bodyPr/>
                    <a:lstStyle/>
                    <a:p>
                      <a:r>
                        <a:rPr lang="en-AU" dirty="0"/>
                        <a:t>Operator size</a:t>
                      </a:r>
                    </a:p>
                  </a:txBody>
                  <a:tcPr/>
                </a:tc>
                <a:tc>
                  <a:txBody>
                    <a:bodyPr/>
                    <a:lstStyle/>
                    <a:p>
                      <a:r>
                        <a:rPr lang="en-AU" dirty="0"/>
                        <a:t># operators</a:t>
                      </a:r>
                    </a:p>
                  </a:txBody>
                  <a:tcPr/>
                </a:tc>
                <a:tc>
                  <a:txBody>
                    <a:bodyPr/>
                    <a:lstStyle/>
                    <a:p>
                      <a:pPr algn="ctr"/>
                      <a:r>
                        <a:rPr lang="en-AU" dirty="0"/>
                        <a:t># regulated wells</a:t>
                      </a:r>
                    </a:p>
                  </a:txBody>
                  <a:tcPr/>
                </a:tc>
                <a:tc>
                  <a:txBody>
                    <a:bodyPr/>
                    <a:lstStyle/>
                    <a:p>
                      <a:r>
                        <a:rPr lang="en-AU" dirty="0"/>
                        <a:t>Assets</a:t>
                      </a:r>
                    </a:p>
                  </a:txBody>
                  <a:tcPr/>
                </a:tc>
                <a:tc>
                  <a:txBody>
                    <a:bodyPr/>
                    <a:lstStyle/>
                    <a:p>
                      <a:r>
                        <a:rPr lang="en-AU" dirty="0"/>
                        <a:t>Financial capability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Rehabilitation Liability </a:t>
                      </a:r>
                    </a:p>
                  </a:txBody>
                  <a:tcPr/>
                </a:tc>
                <a:extLst>
                  <a:ext uri="{0D108BD9-81ED-4DB2-BD59-A6C34878D82A}">
                    <a16:rowId xmlns:a16="http://schemas.microsoft.com/office/drawing/2014/main" val="3483548514"/>
                  </a:ext>
                </a:extLst>
              </a:tr>
              <a:tr h="1594520">
                <a:tc>
                  <a:txBody>
                    <a:bodyPr/>
                    <a:lstStyle/>
                    <a:p>
                      <a:r>
                        <a:rPr lang="en-AU" dirty="0"/>
                        <a:t>Small</a:t>
                      </a:r>
                    </a:p>
                  </a:txBody>
                  <a:tcPr/>
                </a:tc>
                <a:tc>
                  <a:txBody>
                    <a:bodyPr/>
                    <a:lstStyle/>
                    <a:p>
                      <a:pPr algn="ctr"/>
                      <a:r>
                        <a:rPr lang="en-AU" dirty="0"/>
                        <a:t>&lt;20</a:t>
                      </a:r>
                    </a:p>
                  </a:txBody>
                  <a:tcPr anchor="ctr"/>
                </a:tc>
                <a:tc>
                  <a:txBody>
                    <a:bodyPr/>
                    <a:lstStyle/>
                    <a:p>
                      <a:pPr algn="ctr"/>
                      <a:r>
                        <a:rPr lang="en-AU" dirty="0"/>
                        <a:t>105 wells</a:t>
                      </a:r>
                    </a:p>
                  </a:txBody>
                  <a:tcPr anchor="ctr"/>
                </a:tc>
                <a:tc>
                  <a:txBody>
                    <a:bodyPr/>
                    <a:lstStyle/>
                    <a:p>
                      <a:r>
                        <a:rPr lang="en-AU" dirty="0"/>
                        <a:t>Limited cash</a:t>
                      </a:r>
                    </a:p>
                    <a:p>
                      <a:endParaRPr lang="en-AU" dirty="0"/>
                    </a:p>
                    <a:p>
                      <a:r>
                        <a:rPr lang="en-AU" dirty="0"/>
                        <a:t>Limited reserves</a:t>
                      </a:r>
                    </a:p>
                    <a:p>
                      <a:endParaRPr lang="en-AU" dirty="0"/>
                    </a:p>
                  </a:txBody>
                  <a:tcPr anchor="ctr"/>
                </a:tc>
                <a:tc>
                  <a:txBody>
                    <a:bodyPr/>
                    <a:lstStyle/>
                    <a:p>
                      <a:r>
                        <a:rPr lang="en-AU" dirty="0"/>
                        <a:t>Low to moderate</a:t>
                      </a:r>
                    </a:p>
                  </a:txBody>
                  <a:tcPr anchor="ctr"/>
                </a:tc>
                <a:tc>
                  <a:txBody>
                    <a:bodyPr/>
                    <a:lstStyle/>
                    <a:p>
                      <a:pPr algn="ctr"/>
                      <a:r>
                        <a:rPr lang="en-AU" dirty="0"/>
                        <a:t>$1 million to </a:t>
                      </a:r>
                    </a:p>
                    <a:p>
                      <a:pPr algn="ctr"/>
                      <a:r>
                        <a:rPr lang="en-AU" dirty="0"/>
                        <a:t>$2.6 million</a:t>
                      </a:r>
                    </a:p>
                  </a:txBody>
                  <a:tcPr anchor="ctr"/>
                </a:tc>
                <a:extLst>
                  <a:ext uri="{0D108BD9-81ED-4DB2-BD59-A6C34878D82A}">
                    <a16:rowId xmlns:a16="http://schemas.microsoft.com/office/drawing/2014/main" val="206636605"/>
                  </a:ext>
                </a:extLst>
              </a:tr>
              <a:tr h="1680330">
                <a:tc>
                  <a:txBody>
                    <a:bodyPr/>
                    <a:lstStyle/>
                    <a:p>
                      <a:r>
                        <a:rPr lang="en-AU" dirty="0"/>
                        <a:t>Large</a:t>
                      </a:r>
                    </a:p>
                  </a:txBody>
                  <a:tcPr/>
                </a:tc>
                <a:tc>
                  <a:txBody>
                    <a:bodyPr/>
                    <a:lstStyle/>
                    <a:p>
                      <a:pPr algn="ctr"/>
                      <a:r>
                        <a:rPr lang="en-AU" dirty="0"/>
                        <a:t>3</a:t>
                      </a:r>
                    </a:p>
                  </a:txBody>
                  <a:tcPr anchor="ctr"/>
                </a:tc>
                <a:tc>
                  <a:txBody>
                    <a:bodyPr/>
                    <a:lstStyle/>
                    <a:p>
                      <a:pPr algn="ctr"/>
                      <a:r>
                        <a:rPr lang="en-AU" dirty="0"/>
                        <a:t>1,972 wells</a:t>
                      </a:r>
                    </a:p>
                  </a:txBody>
                  <a:tcPr anchor="ctr"/>
                </a:tc>
                <a:tc>
                  <a:txBody>
                    <a:bodyPr/>
                    <a:lstStyle/>
                    <a:p>
                      <a:r>
                        <a:rPr lang="en-AU" dirty="0"/>
                        <a:t>Strong cash</a:t>
                      </a:r>
                    </a:p>
                    <a:p>
                      <a:endParaRPr lang="en-AU" dirty="0"/>
                    </a:p>
                    <a:p>
                      <a:r>
                        <a:rPr lang="en-AU" dirty="0"/>
                        <a:t>Considerable reserves</a:t>
                      </a:r>
                    </a:p>
                  </a:txBody>
                  <a:tcPr anchor="ctr"/>
                </a:tc>
                <a:tc>
                  <a:txBody>
                    <a:bodyPr/>
                    <a:lstStyle/>
                    <a:p>
                      <a:r>
                        <a:rPr lang="en-AU" dirty="0"/>
                        <a:t>High to very high</a:t>
                      </a:r>
                    </a:p>
                  </a:txBody>
                  <a:tcPr anchor="ctr"/>
                </a:tc>
                <a:tc>
                  <a:txBody>
                    <a:bodyPr/>
                    <a:lstStyle/>
                    <a:p>
                      <a:pPr algn="ctr"/>
                      <a:r>
                        <a:rPr lang="en-AU" dirty="0"/>
                        <a:t>$100s of millions</a:t>
                      </a:r>
                    </a:p>
                  </a:txBody>
                  <a:tcPr anchor="ctr"/>
                </a:tc>
                <a:extLst>
                  <a:ext uri="{0D108BD9-81ED-4DB2-BD59-A6C34878D82A}">
                    <a16:rowId xmlns:a16="http://schemas.microsoft.com/office/drawing/2014/main" val="3532770256"/>
                  </a:ext>
                </a:extLst>
              </a:tr>
              <a:tr h="315246">
                <a:tc>
                  <a:txBody>
                    <a:bodyPr/>
                    <a:lstStyle/>
                    <a:p>
                      <a:r>
                        <a:rPr lang="en-AU" b="1" dirty="0"/>
                        <a:t>Total (SA)</a:t>
                      </a:r>
                    </a:p>
                  </a:txBody>
                  <a:tcPr/>
                </a:tc>
                <a:tc>
                  <a:txBody>
                    <a:bodyPr/>
                    <a:lstStyle/>
                    <a:p>
                      <a:pPr algn="ctr"/>
                      <a:r>
                        <a:rPr lang="en-AU" b="1" dirty="0"/>
                        <a:t>~20</a:t>
                      </a:r>
                    </a:p>
                  </a:txBody>
                  <a:tcPr/>
                </a:tc>
                <a:tc>
                  <a:txBody>
                    <a:bodyPr/>
                    <a:lstStyle/>
                    <a:p>
                      <a:pPr algn="ctr"/>
                      <a:r>
                        <a:rPr lang="en-AU" b="1" dirty="0"/>
                        <a:t>2,077 wells</a:t>
                      </a:r>
                    </a:p>
                  </a:txBody>
                  <a:tcPr/>
                </a:tc>
                <a:tc>
                  <a:txBody>
                    <a:bodyPr/>
                    <a:lstStyle/>
                    <a:p>
                      <a:endParaRPr lang="en-AU" dirty="0"/>
                    </a:p>
                  </a:txBody>
                  <a:tcPr/>
                </a:tc>
                <a:tc>
                  <a:txBody>
                    <a:bodyPr/>
                    <a:lstStyle/>
                    <a:p>
                      <a:endParaRPr lang="en-AU" dirty="0"/>
                    </a:p>
                  </a:txBody>
                  <a:tcPr/>
                </a:tc>
                <a:tc>
                  <a:txBody>
                    <a:bodyPr/>
                    <a:lstStyle/>
                    <a:p>
                      <a:pPr algn="ctr"/>
                      <a:r>
                        <a:rPr lang="en-AU" b="1" dirty="0"/>
                        <a:t>$785.5 million</a:t>
                      </a:r>
                    </a:p>
                  </a:txBody>
                  <a:tcPr/>
                </a:tc>
                <a:extLst>
                  <a:ext uri="{0D108BD9-81ED-4DB2-BD59-A6C34878D82A}">
                    <a16:rowId xmlns:a16="http://schemas.microsoft.com/office/drawing/2014/main" val="687139821"/>
                  </a:ext>
                </a:extLst>
              </a:tr>
            </a:tbl>
          </a:graphicData>
        </a:graphic>
      </p:graphicFrame>
      <p:grpSp>
        <p:nvGrpSpPr>
          <p:cNvPr id="90" name="Group 89">
            <a:extLst>
              <a:ext uri="{FF2B5EF4-FFF2-40B4-BE49-F238E27FC236}">
                <a16:creationId xmlns:a16="http://schemas.microsoft.com/office/drawing/2014/main" id="{2733B9DD-AB81-434A-8803-AE02B99BD8CE}"/>
              </a:ext>
            </a:extLst>
          </p:cNvPr>
          <p:cNvGrpSpPr>
            <a:grpSpLocks noChangeAspect="1"/>
          </p:cNvGrpSpPr>
          <p:nvPr/>
        </p:nvGrpSpPr>
        <p:grpSpPr>
          <a:xfrm>
            <a:off x="1696483" y="2704458"/>
            <a:ext cx="720000" cy="445320"/>
            <a:chOff x="5869659" y="4213650"/>
            <a:chExt cx="1441920" cy="868375"/>
          </a:xfrm>
        </p:grpSpPr>
        <p:cxnSp>
          <p:nvCxnSpPr>
            <p:cNvPr id="81" name="Straight Connector 80">
              <a:extLst>
                <a:ext uri="{FF2B5EF4-FFF2-40B4-BE49-F238E27FC236}">
                  <a16:creationId xmlns:a16="http://schemas.microsoft.com/office/drawing/2014/main" id="{671BCEF3-25BD-4C35-A7F7-886CE64F412B}"/>
                </a:ext>
              </a:extLst>
            </p:cNvPr>
            <p:cNvCxnSpPr/>
            <p:nvPr/>
          </p:nvCxnSpPr>
          <p:spPr>
            <a:xfrm>
              <a:off x="5869659" y="5082025"/>
              <a:ext cx="1440000" cy="0"/>
            </a:xfrm>
            <a:prstGeom prst="line">
              <a:avLst/>
            </a:prstGeom>
            <a:ln w="76200">
              <a:solidFill>
                <a:srgbClr val="5F5F5F"/>
              </a:solidFill>
            </a:ln>
          </p:spPr>
          <p:style>
            <a:lnRef idx="1">
              <a:schemeClr val="accent1"/>
            </a:lnRef>
            <a:fillRef idx="0">
              <a:schemeClr val="accent1"/>
            </a:fillRef>
            <a:effectRef idx="0">
              <a:schemeClr val="accent1"/>
            </a:effectRef>
            <a:fontRef idx="minor">
              <a:schemeClr val="tx1"/>
            </a:fontRef>
          </p:style>
        </p:cxnSp>
        <p:sp>
          <p:nvSpPr>
            <p:cNvPr id="85" name="Trapezoid 84">
              <a:extLst>
                <a:ext uri="{FF2B5EF4-FFF2-40B4-BE49-F238E27FC236}">
                  <a16:creationId xmlns:a16="http://schemas.microsoft.com/office/drawing/2014/main" id="{1DA4AC7B-3AD5-4333-803D-A2F0CD708307}"/>
                </a:ext>
              </a:extLst>
            </p:cNvPr>
            <p:cNvSpPr/>
            <p:nvPr/>
          </p:nvSpPr>
          <p:spPr>
            <a:xfrm>
              <a:off x="5871579" y="4213650"/>
              <a:ext cx="1440000" cy="209693"/>
            </a:xfrm>
            <a:prstGeom prst="trapezoid">
              <a:avLst>
                <a:gd name="adj" fmla="val 74461"/>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C069EB66-B49D-407B-9E87-CBC8936EDC3F}"/>
                </a:ext>
              </a:extLst>
            </p:cNvPr>
            <p:cNvSpPr/>
            <p:nvPr/>
          </p:nvSpPr>
          <p:spPr>
            <a:xfrm>
              <a:off x="5950934" y="4452683"/>
              <a:ext cx="1296000" cy="576000"/>
            </a:xfrm>
            <a:prstGeom prst="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78BCDCD7-B790-4927-BE88-CF5B2DB2D2E9}"/>
                </a:ext>
              </a:extLst>
            </p:cNvPr>
            <p:cNvSpPr/>
            <p:nvPr/>
          </p:nvSpPr>
          <p:spPr>
            <a:xfrm>
              <a:off x="6038952" y="453232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916E04EE-420C-4F39-AC54-40D59EFBAA30}"/>
                </a:ext>
              </a:extLst>
            </p:cNvPr>
            <p:cNvSpPr/>
            <p:nvPr/>
          </p:nvSpPr>
          <p:spPr>
            <a:xfrm>
              <a:off x="6426064" y="452824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B4CA7026-9E7F-4190-9487-3D808A948F81}"/>
                </a:ext>
              </a:extLst>
            </p:cNvPr>
            <p:cNvSpPr/>
            <p:nvPr/>
          </p:nvSpPr>
          <p:spPr>
            <a:xfrm>
              <a:off x="6858011" y="4528245"/>
              <a:ext cx="281801" cy="453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itle 2">
            <a:extLst>
              <a:ext uri="{FF2B5EF4-FFF2-40B4-BE49-F238E27FC236}">
                <a16:creationId xmlns:a16="http://schemas.microsoft.com/office/drawing/2014/main" id="{C6A34895-7954-4BA5-8335-7237EB153397}"/>
              </a:ext>
            </a:extLst>
          </p:cNvPr>
          <p:cNvSpPr>
            <a:spLocks noGrp="1"/>
          </p:cNvSpPr>
          <p:nvPr>
            <p:ph type="title"/>
          </p:nvPr>
        </p:nvSpPr>
        <p:spPr/>
        <p:txBody>
          <a:bodyPr>
            <a:normAutofit/>
          </a:bodyPr>
          <a:lstStyle/>
          <a:p>
            <a:r>
              <a:rPr lang="en-AU" dirty="0"/>
              <a:t>How are wells and liabilities distributed by operators?</a:t>
            </a:r>
          </a:p>
        </p:txBody>
      </p:sp>
      <p:pic>
        <p:nvPicPr>
          <p:cNvPr id="5" name="Graphic 4" descr="Building with solid fill">
            <a:extLst>
              <a:ext uri="{FF2B5EF4-FFF2-40B4-BE49-F238E27FC236}">
                <a16:creationId xmlns:a16="http://schemas.microsoft.com/office/drawing/2014/main" id="{D9C5E826-4064-435D-956B-858FD85BE6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70" y="3830638"/>
            <a:ext cx="1116000" cy="1432800"/>
          </a:xfrm>
          <a:prstGeom prst="rect">
            <a:avLst/>
          </a:prstGeom>
        </p:spPr>
      </p:pic>
      <p:pic>
        <p:nvPicPr>
          <p:cNvPr id="35" name="Graphic 34" descr="Group of men with solid fill">
            <a:extLst>
              <a:ext uri="{FF2B5EF4-FFF2-40B4-BE49-F238E27FC236}">
                <a16:creationId xmlns:a16="http://schemas.microsoft.com/office/drawing/2014/main" id="{5B35ADA5-4F80-4028-B92E-4F7A26BBEB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634" y="4511955"/>
            <a:ext cx="972000" cy="972000"/>
          </a:xfrm>
          <a:prstGeom prst="rect">
            <a:avLst/>
          </a:prstGeom>
        </p:spPr>
      </p:pic>
      <p:pic>
        <p:nvPicPr>
          <p:cNvPr id="60" name="Graphic 59" descr="Man with solid fill">
            <a:extLst>
              <a:ext uri="{FF2B5EF4-FFF2-40B4-BE49-F238E27FC236}">
                <a16:creationId xmlns:a16="http://schemas.microsoft.com/office/drawing/2014/main" id="{594B18D9-717F-4132-B575-D70AE16A92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7951" y="2751264"/>
            <a:ext cx="864000" cy="864000"/>
          </a:xfrm>
          <a:prstGeom prst="rect">
            <a:avLst/>
          </a:prstGeom>
        </p:spPr>
      </p:pic>
      <p:sp>
        <p:nvSpPr>
          <p:cNvPr id="14" name="TextBox 13">
            <a:extLst>
              <a:ext uri="{FF2B5EF4-FFF2-40B4-BE49-F238E27FC236}">
                <a16:creationId xmlns:a16="http://schemas.microsoft.com/office/drawing/2014/main" id="{35CEC5A3-5F6E-4CE5-91CA-1D1995062A07}"/>
              </a:ext>
            </a:extLst>
          </p:cNvPr>
          <p:cNvSpPr txBox="1"/>
          <p:nvPr/>
        </p:nvSpPr>
        <p:spPr>
          <a:xfrm>
            <a:off x="7462133" y="6192582"/>
            <a:ext cx="4104017" cy="306223"/>
          </a:xfrm>
          <a:prstGeom prst="rect">
            <a:avLst/>
          </a:prstGeom>
        </p:spPr>
        <p:txBody>
          <a:bodyPr vert="horz" wrap="square" lIns="91440" tIns="45720" rIns="91440" bIns="45720" rtlCol="0">
            <a:noAutofit/>
          </a:bodyPr>
          <a:lstStyle/>
          <a:p>
            <a:pPr marL="0" indent="0" algn="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 Data as at 31 December 2019</a:t>
            </a:r>
            <a:endParaRPr lang="en-AU" sz="2000" b="1" dirty="0">
              <a:solidFill>
                <a:schemeClr val="accent2">
                  <a:lumMod val="75000"/>
                </a:schemeClr>
              </a:solidFill>
              <a:latin typeface="Segoe UI" panose="020B0502040204020203" pitchFamily="34" charset="0"/>
              <a:cs typeface="Segoe UI" panose="020B0502040204020203" pitchFamily="34" charset="0"/>
            </a:endParaRPr>
          </a:p>
        </p:txBody>
      </p:sp>
      <p:pic>
        <p:nvPicPr>
          <p:cNvPr id="16" name="Picture 15" descr="Qr code&#10;&#10;Description automatically generated">
            <a:extLst>
              <a:ext uri="{FF2B5EF4-FFF2-40B4-BE49-F238E27FC236}">
                <a16:creationId xmlns:a16="http://schemas.microsoft.com/office/drawing/2014/main" id="{4138EF7D-7160-4847-A2CE-51E77C1F23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222829701"/>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3B8ED4-A5A8-476A-9780-5A1C16ED939D}"/>
              </a:ext>
            </a:extLst>
          </p:cNvPr>
          <p:cNvSpPr>
            <a:spLocks noGrp="1"/>
          </p:cNvSpPr>
          <p:nvPr>
            <p:ph idx="1"/>
          </p:nvPr>
        </p:nvSpPr>
        <p:spPr>
          <a:xfrm>
            <a:off x="1090862" y="1507068"/>
            <a:ext cx="5203612" cy="4669896"/>
          </a:xfrm>
        </p:spPr>
        <p:txBody>
          <a:bodyPr anchor="t" anchorCtr="0">
            <a:normAutofit/>
          </a:bodyPr>
          <a:lstStyle/>
          <a:p>
            <a:pPr marL="342900" indent="-342900">
              <a:lnSpc>
                <a:spcPct val="100000"/>
              </a:lnSpc>
              <a:buSzPct val="80000"/>
              <a:buFont typeface="Arial" panose="020B0604020202020204" pitchFamily="34" charset="0"/>
              <a:buChar char="•"/>
            </a:pPr>
            <a:r>
              <a:rPr lang="en-AU" sz="2000" dirty="0"/>
              <a:t>Effective regulation requires incentives to minimise impacts and progressively rehabilitate</a:t>
            </a:r>
          </a:p>
          <a:p>
            <a:pPr marL="342900" indent="-342900">
              <a:lnSpc>
                <a:spcPct val="100000"/>
              </a:lnSpc>
              <a:buSzPct val="80000"/>
              <a:buFont typeface="Arial" panose="020B0604020202020204" pitchFamily="34" charset="0"/>
              <a:buChar char="•"/>
            </a:pPr>
            <a:r>
              <a:rPr lang="en-AU" sz="2000" dirty="0"/>
              <a:t>Regulators focus on managing wells</a:t>
            </a:r>
          </a:p>
          <a:p>
            <a:pPr marL="342900" indent="-342900">
              <a:lnSpc>
                <a:spcPct val="100000"/>
              </a:lnSpc>
              <a:buSzPct val="80000"/>
              <a:buFont typeface="Arial" panose="020B0604020202020204" pitchFamily="34" charset="0"/>
              <a:buChar char="•"/>
            </a:pPr>
            <a:r>
              <a:rPr lang="en-AU" sz="2000" dirty="0"/>
              <a:t>Regulators distinguish between the different status of wells</a:t>
            </a:r>
          </a:p>
          <a:p>
            <a:pPr marL="342900" indent="-342900">
              <a:lnSpc>
                <a:spcPct val="100000"/>
              </a:lnSpc>
              <a:buSzPct val="80000"/>
              <a:buFont typeface="Arial" panose="020B0604020202020204" pitchFamily="34" charset="0"/>
              <a:buChar char="•"/>
            </a:pPr>
            <a:r>
              <a:rPr lang="en-AU" sz="2000" dirty="0"/>
              <a:t>The different classification status of wells helps to understand its value to offset its liability</a:t>
            </a:r>
          </a:p>
        </p:txBody>
      </p:sp>
      <p:sp>
        <p:nvSpPr>
          <p:cNvPr id="5" name="Freeform: Shape 4">
            <a:extLst>
              <a:ext uri="{FF2B5EF4-FFF2-40B4-BE49-F238E27FC236}">
                <a16:creationId xmlns:a16="http://schemas.microsoft.com/office/drawing/2014/main" id="{086BE3CD-6383-47C9-ADA2-6673ACD0879F}"/>
              </a:ext>
            </a:extLst>
          </p:cNvPr>
          <p:cNvSpPr/>
          <p:nvPr/>
        </p:nvSpPr>
        <p:spPr>
          <a:xfrm>
            <a:off x="8928522" y="1337571"/>
            <a:ext cx="1247041" cy="1433380"/>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5290" tIns="284328" rIns="255291" bIns="284328" numCol="1" spcCol="1270" anchor="ctr" anchorCtr="0">
            <a:noAutofit/>
          </a:bodyPr>
          <a:lstStyle/>
          <a:p>
            <a:pPr marL="0" lvl="0" indent="0" algn="ctr" defTabSz="711200">
              <a:lnSpc>
                <a:spcPct val="90000"/>
              </a:lnSpc>
              <a:spcBef>
                <a:spcPct val="0"/>
              </a:spcBef>
              <a:spcAft>
                <a:spcPct val="35000"/>
              </a:spcAft>
              <a:buNone/>
            </a:pPr>
            <a:r>
              <a:rPr lang="en-AU" sz="1600" kern="1200" dirty="0"/>
              <a:t>Active wells</a:t>
            </a:r>
          </a:p>
        </p:txBody>
      </p:sp>
      <p:sp>
        <p:nvSpPr>
          <p:cNvPr id="7" name="Freeform: Shape 6">
            <a:extLst>
              <a:ext uri="{FF2B5EF4-FFF2-40B4-BE49-F238E27FC236}">
                <a16:creationId xmlns:a16="http://schemas.microsoft.com/office/drawing/2014/main" id="{E14A4728-3DD6-4544-A195-6C5CD717B928}"/>
              </a:ext>
            </a:extLst>
          </p:cNvPr>
          <p:cNvSpPr/>
          <p:nvPr/>
        </p:nvSpPr>
        <p:spPr>
          <a:xfrm>
            <a:off x="10213404" y="1624248"/>
            <a:ext cx="1599652" cy="860028"/>
          </a:xfrm>
          <a:custGeom>
            <a:avLst/>
            <a:gdLst>
              <a:gd name="connsiteX0" fmla="*/ 0 w 1599652"/>
              <a:gd name="connsiteY0" fmla="*/ 0 h 860028"/>
              <a:gd name="connsiteX1" fmla="*/ 1599652 w 1599652"/>
              <a:gd name="connsiteY1" fmla="*/ 0 h 860028"/>
              <a:gd name="connsiteX2" fmla="*/ 1599652 w 1599652"/>
              <a:gd name="connsiteY2" fmla="*/ 860028 h 860028"/>
              <a:gd name="connsiteX3" fmla="*/ 0 w 1599652"/>
              <a:gd name="connsiteY3" fmla="*/ 860028 h 860028"/>
              <a:gd name="connsiteX4" fmla="*/ 0 w 1599652"/>
              <a:gd name="connsiteY4" fmla="*/ 0 h 86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652" h="860028">
                <a:moveTo>
                  <a:pt x="0" y="0"/>
                </a:moveTo>
                <a:lnTo>
                  <a:pt x="1599652" y="0"/>
                </a:lnTo>
                <a:lnTo>
                  <a:pt x="1599652" y="860028"/>
                </a:lnTo>
                <a:lnTo>
                  <a:pt x="0" y="860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AU" sz="1400" kern="1200" dirty="0"/>
              <a:t>Exploration wells</a:t>
            </a:r>
          </a:p>
          <a:p>
            <a:pPr marL="0" lvl="0" indent="0" algn="l" defTabSz="622300">
              <a:lnSpc>
                <a:spcPct val="100000"/>
              </a:lnSpc>
              <a:spcBef>
                <a:spcPct val="0"/>
              </a:spcBef>
              <a:spcAft>
                <a:spcPts val="0"/>
              </a:spcAft>
              <a:buNone/>
            </a:pPr>
            <a:r>
              <a:rPr lang="en-AU" sz="1400" kern="1200" dirty="0"/>
              <a:t>Production wells</a:t>
            </a:r>
          </a:p>
          <a:p>
            <a:pPr marL="0" lvl="0" indent="0" algn="l" defTabSz="622300">
              <a:lnSpc>
                <a:spcPct val="100000"/>
              </a:lnSpc>
              <a:spcBef>
                <a:spcPct val="0"/>
              </a:spcBef>
              <a:spcAft>
                <a:spcPts val="0"/>
              </a:spcAft>
              <a:buNone/>
            </a:pPr>
            <a:r>
              <a:rPr lang="en-AU" sz="1400" kern="1200" dirty="0"/>
              <a:t>Injection wells</a:t>
            </a:r>
          </a:p>
        </p:txBody>
      </p:sp>
      <p:sp>
        <p:nvSpPr>
          <p:cNvPr id="8" name="Freeform: Shape 7">
            <a:extLst>
              <a:ext uri="{FF2B5EF4-FFF2-40B4-BE49-F238E27FC236}">
                <a16:creationId xmlns:a16="http://schemas.microsoft.com/office/drawing/2014/main" id="{A9E24D87-B200-48E2-B1EB-0E3ED1C674E5}"/>
              </a:ext>
            </a:extLst>
          </p:cNvPr>
          <p:cNvSpPr/>
          <p:nvPr/>
        </p:nvSpPr>
        <p:spPr>
          <a:xfrm>
            <a:off x="7581718" y="1337571"/>
            <a:ext cx="1247040" cy="1433380"/>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207909"/>
              <a:satOff val="-11990"/>
              <a:lumOff val="1233"/>
              <a:alphaOff val="0"/>
            </a:schemeClr>
          </a:fillRef>
          <a:effectRef idx="0">
            <a:schemeClr val="accent2">
              <a:hueOff val="-207909"/>
              <a:satOff val="-11990"/>
              <a:lumOff val="1233"/>
              <a:alphaOff val="0"/>
            </a:schemeClr>
          </a:effectRef>
          <a:fontRef idx="minor">
            <a:schemeClr val="lt1"/>
          </a:fontRef>
        </p:style>
        <p:txBody>
          <a:bodyPr spcFirstLastPara="0" vert="horz" wrap="square" lIns="194330" tIns="223368" rIns="194330" bIns="223368" numCol="1" spcCol="1270" anchor="ctr" anchorCtr="0">
            <a:noAutofit/>
          </a:bodyPr>
          <a:lstStyle/>
          <a:p>
            <a:pPr marL="0" lvl="0" indent="0" algn="ctr" defTabSz="1600200">
              <a:lnSpc>
                <a:spcPct val="90000"/>
              </a:lnSpc>
              <a:spcBef>
                <a:spcPct val="0"/>
              </a:spcBef>
              <a:spcAft>
                <a:spcPct val="35000"/>
              </a:spcAft>
              <a:buNone/>
            </a:pPr>
            <a:endParaRPr lang="en-AU" sz="3600" kern="1200"/>
          </a:p>
        </p:txBody>
      </p:sp>
      <p:sp>
        <p:nvSpPr>
          <p:cNvPr id="9" name="Freeform: Shape 8">
            <a:extLst>
              <a:ext uri="{FF2B5EF4-FFF2-40B4-BE49-F238E27FC236}">
                <a16:creationId xmlns:a16="http://schemas.microsoft.com/office/drawing/2014/main" id="{184BA4C2-1B61-46DF-8BE9-0F3509A6D008}"/>
              </a:ext>
            </a:extLst>
          </p:cNvPr>
          <p:cNvSpPr/>
          <p:nvPr/>
        </p:nvSpPr>
        <p:spPr>
          <a:xfrm>
            <a:off x="8252540" y="2554224"/>
            <a:ext cx="1247040" cy="1433380"/>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415818"/>
              <a:satOff val="-23979"/>
              <a:lumOff val="2465"/>
              <a:alphaOff val="0"/>
            </a:schemeClr>
          </a:fillRef>
          <a:effectRef idx="0">
            <a:schemeClr val="accent2">
              <a:hueOff val="-415818"/>
              <a:satOff val="-23979"/>
              <a:lumOff val="2465"/>
              <a:alphaOff val="0"/>
            </a:schemeClr>
          </a:effectRef>
          <a:fontRef idx="minor">
            <a:schemeClr val="lt1"/>
          </a:fontRef>
        </p:style>
        <p:txBody>
          <a:bodyPr spcFirstLastPara="0" vert="horz" wrap="square" lIns="255290" tIns="284328" rIns="255290" bIns="284328" numCol="1" spcCol="1270" anchor="ctr" anchorCtr="0">
            <a:noAutofit/>
          </a:bodyPr>
          <a:lstStyle/>
          <a:p>
            <a:pPr marL="0" lvl="0" indent="0" algn="ctr" defTabSz="711200">
              <a:lnSpc>
                <a:spcPct val="90000"/>
              </a:lnSpc>
              <a:spcBef>
                <a:spcPct val="0"/>
              </a:spcBef>
              <a:spcAft>
                <a:spcPct val="35000"/>
              </a:spcAft>
              <a:buNone/>
            </a:pPr>
            <a:r>
              <a:rPr lang="en-AU" sz="1600" kern="1200" dirty="0"/>
              <a:t>Inactive wells</a:t>
            </a:r>
          </a:p>
        </p:txBody>
      </p:sp>
      <p:sp>
        <p:nvSpPr>
          <p:cNvPr id="10" name="Freeform: Shape 9">
            <a:extLst>
              <a:ext uri="{FF2B5EF4-FFF2-40B4-BE49-F238E27FC236}">
                <a16:creationId xmlns:a16="http://schemas.microsoft.com/office/drawing/2014/main" id="{1DFA2253-4E66-45FB-A610-1410004860EA}"/>
              </a:ext>
            </a:extLst>
          </p:cNvPr>
          <p:cNvSpPr/>
          <p:nvPr/>
        </p:nvSpPr>
        <p:spPr>
          <a:xfrm>
            <a:off x="6652888" y="2840901"/>
            <a:ext cx="1548050" cy="860028"/>
          </a:xfrm>
          <a:custGeom>
            <a:avLst/>
            <a:gdLst>
              <a:gd name="connsiteX0" fmla="*/ 0 w 1548050"/>
              <a:gd name="connsiteY0" fmla="*/ 0 h 860028"/>
              <a:gd name="connsiteX1" fmla="*/ 1548050 w 1548050"/>
              <a:gd name="connsiteY1" fmla="*/ 0 h 860028"/>
              <a:gd name="connsiteX2" fmla="*/ 1548050 w 1548050"/>
              <a:gd name="connsiteY2" fmla="*/ 860028 h 860028"/>
              <a:gd name="connsiteX3" fmla="*/ 0 w 1548050"/>
              <a:gd name="connsiteY3" fmla="*/ 860028 h 860028"/>
              <a:gd name="connsiteX4" fmla="*/ 0 w 1548050"/>
              <a:gd name="connsiteY4" fmla="*/ 0 h 86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50" h="860028">
                <a:moveTo>
                  <a:pt x="0" y="0"/>
                </a:moveTo>
                <a:lnTo>
                  <a:pt x="1548050" y="0"/>
                </a:lnTo>
                <a:lnTo>
                  <a:pt x="1548050" y="860028"/>
                </a:lnTo>
                <a:lnTo>
                  <a:pt x="0" y="860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AU" sz="1400" kern="1200" dirty="0"/>
              <a:t>Future use wells</a:t>
            </a:r>
          </a:p>
        </p:txBody>
      </p:sp>
      <p:sp>
        <p:nvSpPr>
          <p:cNvPr id="11" name="Freeform: Shape 10">
            <a:extLst>
              <a:ext uri="{FF2B5EF4-FFF2-40B4-BE49-F238E27FC236}">
                <a16:creationId xmlns:a16="http://schemas.microsoft.com/office/drawing/2014/main" id="{820620F0-4309-4EBC-AFE2-0F3872F250D1}"/>
              </a:ext>
            </a:extLst>
          </p:cNvPr>
          <p:cNvSpPr/>
          <p:nvPr/>
        </p:nvSpPr>
        <p:spPr>
          <a:xfrm>
            <a:off x="9599344" y="2554224"/>
            <a:ext cx="1247040" cy="1433380"/>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623727"/>
              <a:satOff val="-35969"/>
              <a:lumOff val="3698"/>
              <a:alphaOff val="0"/>
            </a:schemeClr>
          </a:fillRef>
          <a:effectRef idx="0">
            <a:schemeClr val="accent2">
              <a:hueOff val="-623727"/>
              <a:satOff val="-35969"/>
              <a:lumOff val="3698"/>
              <a:alphaOff val="0"/>
            </a:schemeClr>
          </a:effectRef>
          <a:fontRef idx="minor">
            <a:schemeClr val="lt1"/>
          </a:fontRef>
        </p:style>
        <p:txBody>
          <a:bodyPr spcFirstLastPara="0" vert="horz" wrap="square" lIns="194330" tIns="223368" rIns="194330" bIns="223368" numCol="1" spcCol="1270" anchor="ctr" anchorCtr="0">
            <a:noAutofit/>
          </a:bodyPr>
          <a:lstStyle/>
          <a:p>
            <a:pPr marL="0" lvl="0" indent="0" algn="ctr" defTabSz="1600200">
              <a:lnSpc>
                <a:spcPct val="90000"/>
              </a:lnSpc>
              <a:spcBef>
                <a:spcPct val="0"/>
              </a:spcBef>
              <a:spcAft>
                <a:spcPct val="35000"/>
              </a:spcAft>
              <a:buNone/>
            </a:pPr>
            <a:endParaRPr lang="en-AU" sz="3600" kern="1200"/>
          </a:p>
        </p:txBody>
      </p:sp>
      <p:sp>
        <p:nvSpPr>
          <p:cNvPr id="12" name="Freeform: Shape 11">
            <a:extLst>
              <a:ext uri="{FF2B5EF4-FFF2-40B4-BE49-F238E27FC236}">
                <a16:creationId xmlns:a16="http://schemas.microsoft.com/office/drawing/2014/main" id="{4A9528F6-3CF6-4B84-85FC-D1C895AC3258}"/>
              </a:ext>
            </a:extLst>
          </p:cNvPr>
          <p:cNvSpPr/>
          <p:nvPr/>
        </p:nvSpPr>
        <p:spPr>
          <a:xfrm>
            <a:off x="8928522" y="3770878"/>
            <a:ext cx="1247041" cy="1433380"/>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831636"/>
              <a:satOff val="-47959"/>
              <a:lumOff val="4930"/>
              <a:alphaOff val="0"/>
            </a:schemeClr>
          </a:fillRef>
          <a:effectRef idx="0">
            <a:schemeClr val="accent2">
              <a:hueOff val="-831636"/>
              <a:satOff val="-47959"/>
              <a:lumOff val="4930"/>
              <a:alphaOff val="0"/>
            </a:schemeClr>
          </a:effectRef>
          <a:fontRef idx="minor">
            <a:schemeClr val="lt1"/>
          </a:fontRef>
        </p:style>
        <p:txBody>
          <a:bodyPr spcFirstLastPara="0" vert="horz" wrap="square" lIns="255290" tIns="284328" rIns="255291" bIns="284328" numCol="1" spcCol="1270" anchor="ctr" anchorCtr="0">
            <a:noAutofit/>
          </a:bodyPr>
          <a:lstStyle/>
          <a:p>
            <a:pPr marL="0" lvl="0" indent="0" algn="ctr" defTabSz="711200">
              <a:lnSpc>
                <a:spcPct val="90000"/>
              </a:lnSpc>
              <a:spcBef>
                <a:spcPct val="0"/>
              </a:spcBef>
              <a:spcAft>
                <a:spcPct val="35000"/>
              </a:spcAft>
              <a:buNone/>
            </a:pPr>
            <a:r>
              <a:rPr lang="en-AU" sz="1600" kern="1200" dirty="0"/>
              <a:t>Expired wells</a:t>
            </a:r>
          </a:p>
        </p:txBody>
      </p:sp>
      <p:sp>
        <p:nvSpPr>
          <p:cNvPr id="13" name="Freeform: Shape 12">
            <a:extLst>
              <a:ext uri="{FF2B5EF4-FFF2-40B4-BE49-F238E27FC236}">
                <a16:creationId xmlns:a16="http://schemas.microsoft.com/office/drawing/2014/main" id="{52582067-5A4A-4D59-9235-9DEBB035B6F7}"/>
              </a:ext>
            </a:extLst>
          </p:cNvPr>
          <p:cNvSpPr/>
          <p:nvPr/>
        </p:nvSpPr>
        <p:spPr>
          <a:xfrm>
            <a:off x="10213404" y="4057554"/>
            <a:ext cx="1599652" cy="860028"/>
          </a:xfrm>
          <a:custGeom>
            <a:avLst/>
            <a:gdLst>
              <a:gd name="connsiteX0" fmla="*/ 0 w 1599652"/>
              <a:gd name="connsiteY0" fmla="*/ 0 h 860028"/>
              <a:gd name="connsiteX1" fmla="*/ 1599652 w 1599652"/>
              <a:gd name="connsiteY1" fmla="*/ 0 h 860028"/>
              <a:gd name="connsiteX2" fmla="*/ 1599652 w 1599652"/>
              <a:gd name="connsiteY2" fmla="*/ 860028 h 860028"/>
              <a:gd name="connsiteX3" fmla="*/ 0 w 1599652"/>
              <a:gd name="connsiteY3" fmla="*/ 860028 h 860028"/>
              <a:gd name="connsiteX4" fmla="*/ 0 w 1599652"/>
              <a:gd name="connsiteY4" fmla="*/ 0 h 86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652" h="860028">
                <a:moveTo>
                  <a:pt x="0" y="0"/>
                </a:moveTo>
                <a:lnTo>
                  <a:pt x="1599652" y="0"/>
                </a:lnTo>
                <a:lnTo>
                  <a:pt x="1599652" y="860028"/>
                </a:lnTo>
                <a:lnTo>
                  <a:pt x="0" y="860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AU" sz="1400" kern="1200" dirty="0"/>
              <a:t>Dead wells</a:t>
            </a:r>
          </a:p>
          <a:p>
            <a:pPr marL="0" lvl="0" indent="0" algn="l" defTabSz="622300">
              <a:lnSpc>
                <a:spcPct val="100000"/>
              </a:lnSpc>
              <a:spcBef>
                <a:spcPct val="0"/>
              </a:spcBef>
              <a:spcAft>
                <a:spcPts val="0"/>
              </a:spcAft>
              <a:buNone/>
            </a:pPr>
            <a:r>
              <a:rPr lang="en-AU" sz="1400" kern="1200" dirty="0"/>
              <a:t>Legacy wells</a:t>
            </a:r>
          </a:p>
        </p:txBody>
      </p:sp>
      <p:sp>
        <p:nvSpPr>
          <p:cNvPr id="14" name="Freeform: Shape 13">
            <a:extLst>
              <a:ext uri="{FF2B5EF4-FFF2-40B4-BE49-F238E27FC236}">
                <a16:creationId xmlns:a16="http://schemas.microsoft.com/office/drawing/2014/main" id="{9904F84B-D2D9-4AFA-A402-CA6B09E4696C}"/>
              </a:ext>
            </a:extLst>
          </p:cNvPr>
          <p:cNvSpPr/>
          <p:nvPr/>
        </p:nvSpPr>
        <p:spPr>
          <a:xfrm>
            <a:off x="7594413" y="3821677"/>
            <a:ext cx="1247040" cy="1433381"/>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1039545"/>
              <a:satOff val="-59949"/>
              <a:lumOff val="6163"/>
              <a:alphaOff val="0"/>
            </a:schemeClr>
          </a:fillRef>
          <a:effectRef idx="0">
            <a:schemeClr val="accent2">
              <a:hueOff val="-1039545"/>
              <a:satOff val="-59949"/>
              <a:lumOff val="6163"/>
              <a:alphaOff val="0"/>
            </a:schemeClr>
          </a:effectRef>
          <a:fontRef idx="minor">
            <a:schemeClr val="lt1"/>
          </a:fontRef>
        </p:style>
        <p:txBody>
          <a:bodyPr spcFirstLastPara="0" vert="horz" wrap="square" lIns="194330" tIns="223368" rIns="194330" bIns="223369" numCol="1" spcCol="1270" anchor="ctr" anchorCtr="0">
            <a:noAutofit/>
          </a:bodyPr>
          <a:lstStyle/>
          <a:p>
            <a:pPr marL="0" lvl="0" indent="0" algn="ctr" defTabSz="1600200">
              <a:lnSpc>
                <a:spcPct val="90000"/>
              </a:lnSpc>
              <a:spcBef>
                <a:spcPct val="0"/>
              </a:spcBef>
              <a:spcAft>
                <a:spcPct val="35000"/>
              </a:spcAft>
              <a:buNone/>
            </a:pPr>
            <a:endParaRPr lang="en-AU" sz="3600" kern="1200"/>
          </a:p>
        </p:txBody>
      </p:sp>
      <p:sp>
        <p:nvSpPr>
          <p:cNvPr id="15" name="Freeform: Shape 14">
            <a:extLst>
              <a:ext uri="{FF2B5EF4-FFF2-40B4-BE49-F238E27FC236}">
                <a16:creationId xmlns:a16="http://schemas.microsoft.com/office/drawing/2014/main" id="{A34DCE5B-D7B6-4B98-9209-B9EBA6911182}"/>
              </a:ext>
            </a:extLst>
          </p:cNvPr>
          <p:cNvSpPr/>
          <p:nvPr/>
        </p:nvSpPr>
        <p:spPr>
          <a:xfrm>
            <a:off x="8252540" y="4987530"/>
            <a:ext cx="1247040" cy="1433381"/>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1247454"/>
              <a:satOff val="-71938"/>
              <a:lumOff val="7395"/>
              <a:alphaOff val="0"/>
            </a:schemeClr>
          </a:fillRef>
          <a:effectRef idx="0">
            <a:schemeClr val="accent2">
              <a:hueOff val="-1247454"/>
              <a:satOff val="-71938"/>
              <a:lumOff val="7395"/>
              <a:alphaOff val="0"/>
            </a:schemeClr>
          </a:effectRef>
          <a:fontRef idx="minor">
            <a:schemeClr val="lt1"/>
          </a:fontRef>
        </p:style>
        <p:txBody>
          <a:bodyPr spcFirstLastPara="0" vert="horz" wrap="square" lIns="255290" tIns="284329" rIns="255290" bIns="284328" numCol="1" spcCol="1270" anchor="ctr" anchorCtr="0">
            <a:noAutofit/>
          </a:bodyPr>
          <a:lstStyle/>
          <a:p>
            <a:pPr marL="0" lvl="0" indent="0" algn="ctr" defTabSz="711200">
              <a:lnSpc>
                <a:spcPct val="90000"/>
              </a:lnSpc>
              <a:spcBef>
                <a:spcPct val="0"/>
              </a:spcBef>
              <a:spcAft>
                <a:spcPct val="35000"/>
              </a:spcAft>
              <a:buNone/>
            </a:pPr>
            <a:r>
              <a:rPr lang="en-AU" sz="1600" kern="1200" dirty="0"/>
              <a:t>Orphan wells</a:t>
            </a:r>
          </a:p>
        </p:txBody>
      </p:sp>
      <p:sp>
        <p:nvSpPr>
          <p:cNvPr id="16" name="Rectangle 15">
            <a:extLst>
              <a:ext uri="{FF2B5EF4-FFF2-40B4-BE49-F238E27FC236}">
                <a16:creationId xmlns:a16="http://schemas.microsoft.com/office/drawing/2014/main" id="{BF8B2DA4-6E49-43AA-AFE7-16D59B1C06E2}"/>
              </a:ext>
            </a:extLst>
          </p:cNvPr>
          <p:cNvSpPr/>
          <p:nvPr/>
        </p:nvSpPr>
        <p:spPr>
          <a:xfrm>
            <a:off x="6652888" y="5274207"/>
            <a:ext cx="1548050" cy="8600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63481368-C223-4485-8CE2-EF51AE50E593}"/>
              </a:ext>
            </a:extLst>
          </p:cNvPr>
          <p:cNvSpPr/>
          <p:nvPr/>
        </p:nvSpPr>
        <p:spPr>
          <a:xfrm>
            <a:off x="9599344" y="4987530"/>
            <a:ext cx="1247040" cy="1433381"/>
          </a:xfrm>
          <a:custGeom>
            <a:avLst/>
            <a:gdLst>
              <a:gd name="connsiteX0" fmla="*/ 0 w 1433380"/>
              <a:gd name="connsiteY0" fmla="*/ 623520 h 1247040"/>
              <a:gd name="connsiteX1" fmla="*/ 311760 w 1433380"/>
              <a:gd name="connsiteY1" fmla="*/ 0 h 1247040"/>
              <a:gd name="connsiteX2" fmla="*/ 1121620 w 1433380"/>
              <a:gd name="connsiteY2" fmla="*/ 0 h 1247040"/>
              <a:gd name="connsiteX3" fmla="*/ 1433380 w 1433380"/>
              <a:gd name="connsiteY3" fmla="*/ 623520 h 1247040"/>
              <a:gd name="connsiteX4" fmla="*/ 1121620 w 1433380"/>
              <a:gd name="connsiteY4" fmla="*/ 1247040 h 1247040"/>
              <a:gd name="connsiteX5" fmla="*/ 311760 w 1433380"/>
              <a:gd name="connsiteY5" fmla="*/ 1247040 h 1247040"/>
              <a:gd name="connsiteX6" fmla="*/ 0 w 1433380"/>
              <a:gd name="connsiteY6" fmla="*/ 623520 h 124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3380" h="1247040">
                <a:moveTo>
                  <a:pt x="716690" y="0"/>
                </a:moveTo>
                <a:lnTo>
                  <a:pt x="1433380" y="271231"/>
                </a:lnTo>
                <a:lnTo>
                  <a:pt x="1433380" y="975809"/>
                </a:lnTo>
                <a:lnTo>
                  <a:pt x="716690" y="1247040"/>
                </a:lnTo>
                <a:lnTo>
                  <a:pt x="0" y="975809"/>
                </a:lnTo>
                <a:lnTo>
                  <a:pt x="0" y="271231"/>
                </a:lnTo>
                <a:lnTo>
                  <a:pt x="716690" y="0"/>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94330" tIns="223369" rIns="194330" bIns="223368" numCol="1" spcCol="1270" anchor="ctr" anchorCtr="0">
            <a:noAutofit/>
          </a:bodyPr>
          <a:lstStyle/>
          <a:p>
            <a:pPr marL="0" lvl="0" indent="0" algn="ctr" defTabSz="1600200">
              <a:lnSpc>
                <a:spcPct val="90000"/>
              </a:lnSpc>
              <a:spcBef>
                <a:spcPct val="0"/>
              </a:spcBef>
              <a:spcAft>
                <a:spcPct val="35000"/>
              </a:spcAft>
              <a:buNone/>
            </a:pPr>
            <a:endParaRPr lang="en-AU" sz="3600" kern="1200"/>
          </a:p>
        </p:txBody>
      </p:sp>
      <p:sp>
        <p:nvSpPr>
          <p:cNvPr id="3" name="Title 2">
            <a:extLst>
              <a:ext uri="{FF2B5EF4-FFF2-40B4-BE49-F238E27FC236}">
                <a16:creationId xmlns:a16="http://schemas.microsoft.com/office/drawing/2014/main" id="{28B658C5-9615-4DFE-9AFB-5DD30DA3A8FA}"/>
              </a:ext>
            </a:extLst>
          </p:cNvPr>
          <p:cNvSpPr>
            <a:spLocks noGrp="1"/>
          </p:cNvSpPr>
          <p:nvPr>
            <p:ph type="title"/>
          </p:nvPr>
        </p:nvSpPr>
        <p:spPr/>
        <p:txBody>
          <a:bodyPr/>
          <a:lstStyle/>
          <a:p>
            <a:r>
              <a:rPr lang="en-AU" dirty="0"/>
              <a:t>How other regulators tackle environmental liabilities</a:t>
            </a:r>
          </a:p>
        </p:txBody>
      </p:sp>
      <p:sp>
        <p:nvSpPr>
          <p:cNvPr id="18" name="Freeform: Shape 17">
            <a:extLst>
              <a:ext uri="{FF2B5EF4-FFF2-40B4-BE49-F238E27FC236}">
                <a16:creationId xmlns:a16="http://schemas.microsoft.com/office/drawing/2014/main" id="{ECD6D855-F438-40E3-AFF1-A353CB5AB944}"/>
              </a:ext>
            </a:extLst>
          </p:cNvPr>
          <p:cNvSpPr/>
          <p:nvPr/>
        </p:nvSpPr>
        <p:spPr>
          <a:xfrm>
            <a:off x="6627087" y="5293356"/>
            <a:ext cx="1599652" cy="860028"/>
          </a:xfrm>
          <a:custGeom>
            <a:avLst/>
            <a:gdLst>
              <a:gd name="connsiteX0" fmla="*/ 0 w 1599652"/>
              <a:gd name="connsiteY0" fmla="*/ 0 h 860028"/>
              <a:gd name="connsiteX1" fmla="*/ 1599652 w 1599652"/>
              <a:gd name="connsiteY1" fmla="*/ 0 h 860028"/>
              <a:gd name="connsiteX2" fmla="*/ 1599652 w 1599652"/>
              <a:gd name="connsiteY2" fmla="*/ 860028 h 860028"/>
              <a:gd name="connsiteX3" fmla="*/ 0 w 1599652"/>
              <a:gd name="connsiteY3" fmla="*/ 860028 h 860028"/>
              <a:gd name="connsiteX4" fmla="*/ 0 w 1599652"/>
              <a:gd name="connsiteY4" fmla="*/ 0 h 86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652" h="860028">
                <a:moveTo>
                  <a:pt x="0" y="0"/>
                </a:moveTo>
                <a:lnTo>
                  <a:pt x="1599652" y="0"/>
                </a:lnTo>
                <a:lnTo>
                  <a:pt x="1599652" y="860028"/>
                </a:lnTo>
                <a:lnTo>
                  <a:pt x="0" y="860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AU" sz="1400" kern="1200" dirty="0"/>
              <a:t>Wells where o</a:t>
            </a:r>
            <a:r>
              <a:rPr lang="en-AU" sz="1400" dirty="0"/>
              <a:t>perator has become bankrupt</a:t>
            </a:r>
            <a:endParaRPr lang="en-AU" sz="1400" kern="1200" dirty="0"/>
          </a:p>
        </p:txBody>
      </p:sp>
      <p:pic>
        <p:nvPicPr>
          <p:cNvPr id="20" name="Picture 19" descr="Qr code&#10;&#10;Description automatically generated">
            <a:extLst>
              <a:ext uri="{FF2B5EF4-FFF2-40B4-BE49-F238E27FC236}">
                <a16:creationId xmlns:a16="http://schemas.microsoft.com/office/drawing/2014/main" id="{0E7DCEFA-863D-4C73-8A77-2DF4E5395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84013535"/>
      </p:ext>
    </p:extLst>
  </p:cSld>
  <p:clrMapOvr>
    <a:masterClrMapping/>
  </p:clrMapOvr>
  <mc:AlternateContent xmlns:mc="http://schemas.openxmlformats.org/markup-compatibility/2006" xmlns:p14="http://schemas.microsoft.com/office/powerpoint/2010/main">
    <mc:Choice Requires="p14">
      <p:transition p14:dur="10" advClick="0" advTm="17000">
        <p:fade/>
      </p:transition>
    </mc:Choice>
    <mc:Fallback xmlns="">
      <p:transition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3750"/>
                            </p:stCondLst>
                            <p:childTnLst>
                              <p:par>
                                <p:cTn id="13" presetID="1" presetClass="entr" presetSubtype="0" fill="hold" nodeType="afterEffect">
                                  <p:stCondLst>
                                    <p:cond delay="200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par>
                          <p:cTn id="15" fill="hold">
                            <p:stCondLst>
                              <p:cond delay="5750"/>
                            </p:stCondLst>
                            <p:childTnLst>
                              <p:par>
                                <p:cTn id="16" presetID="1" presetClass="entr" presetSubtype="0" fill="hold" grpId="0" nodeType="afterEffect">
                                  <p:stCondLst>
                                    <p:cond delay="50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6250"/>
                            </p:stCondLst>
                            <p:childTnLst>
                              <p:par>
                                <p:cTn id="19" presetID="1" presetClass="entr" presetSubtype="0" fill="hold" grpId="0" nodeType="afterEffect">
                                  <p:stCondLst>
                                    <p:cond delay="50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6750"/>
                            </p:stCondLst>
                            <p:childTnLst>
                              <p:par>
                                <p:cTn id="22" presetID="1" presetClass="entr" presetSubtype="0"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7250"/>
                            </p:stCondLst>
                            <p:childTnLst>
                              <p:par>
                                <p:cTn id="25" presetID="1"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7750"/>
                            </p:stCondLst>
                            <p:childTnLst>
                              <p:par>
                                <p:cTn id="28" presetID="1" presetClass="entr" presetSubtype="0" fill="hold" grpId="0"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8250"/>
                            </p:stCondLst>
                            <p:childTnLst>
                              <p:par>
                                <p:cTn id="31" presetID="1" presetClass="entr" presetSubtype="0"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8750"/>
                            </p:stCondLst>
                            <p:childTnLst>
                              <p:par>
                                <p:cTn id="34" presetID="1" presetClass="entr" presetSubtype="0" fill="hold" grpId="0" nodeType="afterEffect">
                                  <p:stCondLst>
                                    <p:cond delay="50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9250"/>
                            </p:stCondLst>
                            <p:childTnLst>
                              <p:par>
                                <p:cTn id="37" presetID="1" presetClass="entr" presetSubtype="0" fill="hold" grpId="0" nodeType="afterEffect">
                                  <p:stCondLst>
                                    <p:cond delay="50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9750"/>
                            </p:stCondLst>
                            <p:childTnLst>
                              <p:par>
                                <p:cTn id="40" presetID="1" presetClass="entr" presetSubtype="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10250"/>
                            </p:stCondLst>
                            <p:childTnLst>
                              <p:par>
                                <p:cTn id="43" presetID="1" presetClass="entr" presetSubtype="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10750"/>
                            </p:stCondLst>
                            <p:childTnLst>
                              <p:par>
                                <p:cTn id="46" presetID="1" presetClass="entr" presetSubtype="0" fill="hold" grpId="0" nodeType="afterEffect">
                                  <p:stCondLst>
                                    <p:cond delay="500"/>
                                  </p:stCondLst>
                                  <p:childTnLst>
                                    <p:set>
                                      <p:cBhvr>
                                        <p:cTn id="47" dur="1" fill="hold">
                                          <p:stCondLst>
                                            <p:cond delay="0"/>
                                          </p:stCondLst>
                                        </p:cTn>
                                        <p:tgtEl>
                                          <p:spTgt spid="15"/>
                                        </p:tgtEl>
                                        <p:attrNameLst>
                                          <p:attrName>style.visibility</p:attrName>
                                        </p:attrNameLst>
                                      </p:cBhvr>
                                      <p:to>
                                        <p:strVal val="visible"/>
                                      </p:to>
                                    </p:set>
                                  </p:childTnLst>
                                </p:cTn>
                              </p:par>
                            </p:childTnLst>
                          </p:cTn>
                        </p:par>
                        <p:par>
                          <p:cTn id="48" fill="hold">
                            <p:stCondLst>
                              <p:cond delay="11250"/>
                            </p:stCondLst>
                            <p:childTnLst>
                              <p:par>
                                <p:cTn id="49" presetID="1" presetClass="entr" presetSubtype="0" fill="hold" grpId="0" nodeType="afterEffect">
                                  <p:stCondLst>
                                    <p:cond delay="500"/>
                                  </p:stCondLst>
                                  <p:childTnLst>
                                    <p:set>
                                      <p:cBhvr>
                                        <p:cTn id="50" dur="1" fill="hold">
                                          <p:stCondLst>
                                            <p:cond delay="0"/>
                                          </p:stCondLst>
                                        </p:cTn>
                                        <p:tgtEl>
                                          <p:spTgt spid="18"/>
                                        </p:tgtEl>
                                        <p:attrNameLst>
                                          <p:attrName>style.visibility</p:attrName>
                                        </p:attrNameLst>
                                      </p:cBhvr>
                                      <p:to>
                                        <p:strVal val="visible"/>
                                      </p:to>
                                    </p:set>
                                  </p:childTnLst>
                                </p:cTn>
                              </p:par>
                            </p:childTnLst>
                          </p:cTn>
                        </p:par>
                        <p:par>
                          <p:cTn id="51" fill="hold">
                            <p:stCondLst>
                              <p:cond delay="11750"/>
                            </p:stCondLst>
                            <p:childTnLst>
                              <p:par>
                                <p:cTn id="52" presetID="1" presetClass="entr" presetSubtype="0" fill="hold" nodeType="afterEffect">
                                  <p:stCondLst>
                                    <p:cond delay="1500"/>
                                  </p:stCondLst>
                                  <p:childTnLst>
                                    <p:set>
                                      <p:cBhvr>
                                        <p:cTn id="5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p:bldP spid="11" grpId="0" animBg="1"/>
      <p:bldP spid="12" grpId="0" animBg="1"/>
      <p:bldP spid="13" grpId="0"/>
      <p:bldP spid="14" grpId="0" animBg="1"/>
      <p:bldP spid="15" grpId="0" animBg="1"/>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3B8ED4-A5A8-476A-9780-5A1C16ED939D}"/>
              </a:ext>
            </a:extLst>
          </p:cNvPr>
          <p:cNvSpPr>
            <a:spLocks noGrp="1"/>
          </p:cNvSpPr>
          <p:nvPr>
            <p:ph idx="1"/>
          </p:nvPr>
        </p:nvSpPr>
        <p:spPr>
          <a:xfrm>
            <a:off x="1090862" y="1496435"/>
            <a:ext cx="5436938" cy="4669896"/>
          </a:xfrm>
        </p:spPr>
        <p:txBody>
          <a:bodyPr anchor="t" anchorCtr="0">
            <a:normAutofit fontScale="85000" lnSpcReduction="10000"/>
          </a:bodyPr>
          <a:lstStyle/>
          <a:p>
            <a:pPr marL="342900" indent="-342900">
              <a:lnSpc>
                <a:spcPct val="120000"/>
              </a:lnSpc>
              <a:buSzPct val="80000"/>
              <a:buFont typeface="Arial" panose="020B0604020202020204" pitchFamily="34" charset="0"/>
              <a:buChar char="•"/>
            </a:pPr>
            <a:r>
              <a:rPr lang="en-AU" sz="2000" dirty="0"/>
              <a:t>Typically, the average production of wells declines over time</a:t>
            </a:r>
          </a:p>
          <a:p>
            <a:pPr marL="342900" indent="-342900">
              <a:lnSpc>
                <a:spcPct val="120000"/>
              </a:lnSpc>
              <a:buSzPct val="80000"/>
              <a:buFont typeface="Arial" panose="020B0604020202020204" pitchFamily="34" charset="0"/>
              <a:buChar char="•"/>
            </a:pPr>
            <a:r>
              <a:rPr lang="en-AU" sz="2000" dirty="0"/>
              <a:t>Wells with low and declining production present a risk to finance rehabilitation as revenues decline</a:t>
            </a:r>
          </a:p>
          <a:p>
            <a:pPr marL="342900" indent="-342900">
              <a:lnSpc>
                <a:spcPct val="120000"/>
              </a:lnSpc>
              <a:spcAft>
                <a:spcPts val="600"/>
              </a:spcAft>
              <a:buSzPct val="80000"/>
              <a:buFont typeface="Arial" panose="020B0604020202020204" pitchFamily="34" charset="0"/>
              <a:buChar char="•"/>
            </a:pPr>
            <a:r>
              <a:rPr lang="en-AU" sz="2000" dirty="0"/>
              <a:t>Operators may justify deferring rehabilitation on the possibility of wells becoming profitable from:</a:t>
            </a:r>
          </a:p>
          <a:p>
            <a:pPr marL="744538" lvl="1" indent="-342900">
              <a:lnSpc>
                <a:spcPct val="120000"/>
              </a:lnSpc>
              <a:spcAft>
                <a:spcPts val="600"/>
              </a:spcAft>
              <a:buSzPct val="80000"/>
              <a:buFont typeface="Arial" panose="020B0604020202020204" pitchFamily="34" charset="0"/>
              <a:buChar char="•"/>
            </a:pPr>
            <a:r>
              <a:rPr lang="en-AU" sz="2000" dirty="0"/>
              <a:t>better prices </a:t>
            </a:r>
          </a:p>
          <a:p>
            <a:pPr marL="744538" lvl="1" indent="-342900">
              <a:lnSpc>
                <a:spcPct val="120000"/>
              </a:lnSpc>
              <a:buSzPct val="80000"/>
              <a:buFont typeface="Arial" panose="020B0604020202020204" pitchFamily="34" charset="0"/>
              <a:buChar char="•"/>
            </a:pPr>
            <a:r>
              <a:rPr lang="en-AU" sz="2000" dirty="0"/>
              <a:t>technology to improve recovery</a:t>
            </a:r>
          </a:p>
          <a:p>
            <a:pPr marL="342900" indent="-342900">
              <a:lnSpc>
                <a:spcPct val="120000"/>
              </a:lnSpc>
              <a:buSzPct val="80000"/>
              <a:buFont typeface="Arial" panose="020B0604020202020204" pitchFamily="34" charset="0"/>
              <a:buChar char="•"/>
            </a:pPr>
            <a:r>
              <a:rPr lang="en-AU" sz="2400" b="1" dirty="0">
                <a:solidFill>
                  <a:schemeClr val="accent2">
                    <a:lumMod val="75000"/>
                  </a:schemeClr>
                </a:solidFill>
              </a:rPr>
              <a:t>So how can regulators determine if a well may become economic or require rehabilitation?</a:t>
            </a:r>
          </a:p>
        </p:txBody>
      </p:sp>
      <p:sp>
        <p:nvSpPr>
          <p:cNvPr id="3" name="Title 2">
            <a:extLst>
              <a:ext uri="{FF2B5EF4-FFF2-40B4-BE49-F238E27FC236}">
                <a16:creationId xmlns:a16="http://schemas.microsoft.com/office/drawing/2014/main" id="{28B658C5-9615-4DFE-9AFB-5DD30DA3A8FA}"/>
              </a:ext>
            </a:extLst>
          </p:cNvPr>
          <p:cNvSpPr>
            <a:spLocks noGrp="1"/>
          </p:cNvSpPr>
          <p:nvPr>
            <p:ph type="title"/>
          </p:nvPr>
        </p:nvSpPr>
        <p:spPr/>
        <p:txBody>
          <a:bodyPr/>
          <a:lstStyle/>
          <a:p>
            <a:r>
              <a:rPr lang="en-AU" dirty="0"/>
              <a:t>Well production value </a:t>
            </a:r>
          </a:p>
        </p:txBody>
      </p:sp>
      <p:sp>
        <p:nvSpPr>
          <p:cNvPr id="9" name="Content Placeholder 3">
            <a:extLst>
              <a:ext uri="{FF2B5EF4-FFF2-40B4-BE49-F238E27FC236}">
                <a16:creationId xmlns:a16="http://schemas.microsoft.com/office/drawing/2014/main" id="{CAA8DF32-552A-4843-AA16-271DE8455796}"/>
              </a:ext>
            </a:extLst>
          </p:cNvPr>
          <p:cNvSpPr txBox="1">
            <a:spLocks/>
          </p:cNvSpPr>
          <p:nvPr/>
        </p:nvSpPr>
        <p:spPr>
          <a:xfrm>
            <a:off x="6756400" y="1557868"/>
            <a:ext cx="5168900" cy="461432"/>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400" b="1" dirty="0"/>
              <a:t>Average daily well production by age of well for South Australia</a:t>
            </a:r>
          </a:p>
        </p:txBody>
      </p:sp>
      <p:grpSp>
        <p:nvGrpSpPr>
          <p:cNvPr id="6" name="Group 5">
            <a:extLst>
              <a:ext uri="{FF2B5EF4-FFF2-40B4-BE49-F238E27FC236}">
                <a16:creationId xmlns:a16="http://schemas.microsoft.com/office/drawing/2014/main" id="{21DE5712-C60D-4D26-AB83-54E0A429701D}"/>
              </a:ext>
            </a:extLst>
          </p:cNvPr>
          <p:cNvGrpSpPr/>
          <p:nvPr/>
        </p:nvGrpSpPr>
        <p:grpSpPr>
          <a:xfrm>
            <a:off x="6534087" y="1894113"/>
            <a:ext cx="5289305" cy="4464473"/>
            <a:chOff x="696790" y="1840948"/>
            <a:chExt cx="5289305" cy="4464473"/>
          </a:xfrm>
        </p:grpSpPr>
        <p:cxnSp>
          <p:nvCxnSpPr>
            <p:cNvPr id="8" name="Straight Connector 7">
              <a:extLst>
                <a:ext uri="{FF2B5EF4-FFF2-40B4-BE49-F238E27FC236}">
                  <a16:creationId xmlns:a16="http://schemas.microsoft.com/office/drawing/2014/main" id="{B0E945F1-6431-4EDE-810B-AB2DAAD4382D}"/>
                </a:ext>
              </a:extLst>
            </p:cNvPr>
            <p:cNvCxnSpPr/>
            <p:nvPr/>
          </p:nvCxnSpPr>
          <p:spPr>
            <a:xfrm>
              <a:off x="1584807" y="1979733"/>
              <a:ext cx="0" cy="37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A4E7CF-E601-4B16-ABB9-D2A16162605A}"/>
                </a:ext>
              </a:extLst>
            </p:cNvPr>
            <p:cNvCxnSpPr/>
            <p:nvPr/>
          </p:nvCxnSpPr>
          <p:spPr>
            <a:xfrm>
              <a:off x="1473256" y="1985866"/>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70173D-3A5E-4502-91E1-FF94CDCFDF6F}"/>
                </a:ext>
              </a:extLst>
            </p:cNvPr>
            <p:cNvCxnSpPr/>
            <p:nvPr/>
          </p:nvCxnSpPr>
          <p:spPr>
            <a:xfrm>
              <a:off x="1463459" y="381912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6111E6-0E6D-4C82-BF05-DE36D434ECFB}"/>
                </a:ext>
              </a:extLst>
            </p:cNvPr>
            <p:cNvCxnSpPr/>
            <p:nvPr/>
          </p:nvCxnSpPr>
          <p:spPr>
            <a:xfrm>
              <a:off x="1471505" y="2882194"/>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43A53A-3374-4CC9-ABB7-0299EB88F649}"/>
                </a:ext>
              </a:extLst>
            </p:cNvPr>
            <p:cNvCxnSpPr/>
            <p:nvPr/>
          </p:nvCxnSpPr>
          <p:spPr>
            <a:xfrm>
              <a:off x="1472739" y="478255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1F45A2-55AD-4B9D-8B37-8CAF8D89E3D7}"/>
                </a:ext>
              </a:extLst>
            </p:cNvPr>
            <p:cNvCxnSpPr/>
            <p:nvPr/>
          </p:nvCxnSpPr>
          <p:spPr>
            <a:xfrm>
              <a:off x="1474067" y="521325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A837FF-C9B8-4F9C-83FC-74117141AF30}"/>
                </a:ext>
              </a:extLst>
            </p:cNvPr>
            <p:cNvCxnSpPr/>
            <p:nvPr/>
          </p:nvCxnSpPr>
          <p:spPr>
            <a:xfrm>
              <a:off x="1469176" y="4282952"/>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1">
              <a:extLst>
                <a:ext uri="{FF2B5EF4-FFF2-40B4-BE49-F238E27FC236}">
                  <a16:creationId xmlns:a16="http://schemas.microsoft.com/office/drawing/2014/main" id="{759F5091-6870-4AAD-BEC7-D7525DFBBAEB}"/>
                </a:ext>
              </a:extLst>
            </p:cNvPr>
            <p:cNvSpPr txBox="1">
              <a:spLocks/>
            </p:cNvSpPr>
            <p:nvPr/>
          </p:nvSpPr>
          <p:spPr>
            <a:xfrm>
              <a:off x="1101382" y="1840948"/>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400</a:t>
              </a:r>
            </a:p>
          </p:txBody>
        </p:sp>
        <p:cxnSp>
          <p:nvCxnSpPr>
            <p:cNvPr id="17" name="Straight Connector 16">
              <a:extLst>
                <a:ext uri="{FF2B5EF4-FFF2-40B4-BE49-F238E27FC236}">
                  <a16:creationId xmlns:a16="http://schemas.microsoft.com/office/drawing/2014/main" id="{BDDF9458-0EED-4989-AC6F-297B42D7FAD5}"/>
                </a:ext>
              </a:extLst>
            </p:cNvPr>
            <p:cNvCxnSpPr/>
            <p:nvPr/>
          </p:nvCxnSpPr>
          <p:spPr>
            <a:xfrm>
              <a:off x="1472213" y="5690209"/>
              <a:ext cx="43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64DBF-E7AE-4C4A-B870-13EAA86F650E}"/>
                </a:ext>
              </a:extLst>
            </p:cNvPr>
            <p:cNvCxnSpPr>
              <a:cxnSpLocks/>
            </p:cNvCxnSpPr>
            <p:nvPr/>
          </p:nvCxnSpPr>
          <p:spPr>
            <a:xfrm rot="16200000">
              <a:off x="2597219" y="574557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
              <a:extLst>
                <a:ext uri="{FF2B5EF4-FFF2-40B4-BE49-F238E27FC236}">
                  <a16:creationId xmlns:a16="http://schemas.microsoft.com/office/drawing/2014/main" id="{01112A97-31BE-4CE0-97B7-A6C955646416}"/>
                </a:ext>
              </a:extLst>
            </p:cNvPr>
            <p:cNvSpPr txBox="1">
              <a:spLocks/>
            </p:cNvSpPr>
            <p:nvPr/>
          </p:nvSpPr>
          <p:spPr>
            <a:xfrm>
              <a:off x="2540461" y="5754052"/>
              <a:ext cx="260455"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5</a:t>
              </a:r>
            </a:p>
          </p:txBody>
        </p:sp>
        <p:cxnSp>
          <p:nvCxnSpPr>
            <p:cNvPr id="20" name="Straight Connector 19">
              <a:extLst>
                <a:ext uri="{FF2B5EF4-FFF2-40B4-BE49-F238E27FC236}">
                  <a16:creationId xmlns:a16="http://schemas.microsoft.com/office/drawing/2014/main" id="{05A1FB33-AA07-468C-8B6C-F32AFD14E247}"/>
                </a:ext>
              </a:extLst>
            </p:cNvPr>
            <p:cNvCxnSpPr>
              <a:cxnSpLocks/>
            </p:cNvCxnSpPr>
            <p:nvPr/>
          </p:nvCxnSpPr>
          <p:spPr>
            <a:xfrm rot="16200000">
              <a:off x="3642951" y="5748651"/>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4B6DAD-38FF-48D2-A1E3-E389D25A8713}"/>
                </a:ext>
              </a:extLst>
            </p:cNvPr>
            <p:cNvCxnSpPr>
              <a:cxnSpLocks/>
            </p:cNvCxnSpPr>
            <p:nvPr/>
          </p:nvCxnSpPr>
          <p:spPr>
            <a:xfrm rot="16200000">
              <a:off x="5762913" y="5741392"/>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ontent Placeholder 1">
              <a:extLst>
                <a:ext uri="{FF2B5EF4-FFF2-40B4-BE49-F238E27FC236}">
                  <a16:creationId xmlns:a16="http://schemas.microsoft.com/office/drawing/2014/main" id="{9D843BA4-39EF-4644-8D25-A7E0B0A679ED}"/>
                </a:ext>
              </a:extLst>
            </p:cNvPr>
            <p:cNvSpPr txBox="1">
              <a:spLocks/>
            </p:cNvSpPr>
            <p:nvPr/>
          </p:nvSpPr>
          <p:spPr>
            <a:xfrm>
              <a:off x="3514525" y="5754279"/>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10</a:t>
              </a:r>
            </a:p>
          </p:txBody>
        </p:sp>
        <p:sp>
          <p:nvSpPr>
            <p:cNvPr id="23" name="Content Placeholder 1">
              <a:extLst>
                <a:ext uri="{FF2B5EF4-FFF2-40B4-BE49-F238E27FC236}">
                  <a16:creationId xmlns:a16="http://schemas.microsoft.com/office/drawing/2014/main" id="{E538B771-0B7A-4CA7-BE24-BE1AC2C8B833}"/>
                </a:ext>
              </a:extLst>
            </p:cNvPr>
            <p:cNvSpPr txBox="1">
              <a:spLocks/>
            </p:cNvSpPr>
            <p:nvPr/>
          </p:nvSpPr>
          <p:spPr>
            <a:xfrm>
              <a:off x="5651728" y="5753841"/>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20</a:t>
              </a:r>
            </a:p>
          </p:txBody>
        </p:sp>
        <p:sp>
          <p:nvSpPr>
            <p:cNvPr id="24" name="Content Placeholder 1">
              <a:extLst>
                <a:ext uri="{FF2B5EF4-FFF2-40B4-BE49-F238E27FC236}">
                  <a16:creationId xmlns:a16="http://schemas.microsoft.com/office/drawing/2014/main" id="{833A1861-2B35-4036-9723-CBAA52A496BC}"/>
                </a:ext>
              </a:extLst>
            </p:cNvPr>
            <p:cNvSpPr txBox="1">
              <a:spLocks/>
            </p:cNvSpPr>
            <p:nvPr/>
          </p:nvSpPr>
          <p:spPr>
            <a:xfrm>
              <a:off x="2757246" y="5988844"/>
              <a:ext cx="2128912" cy="316577"/>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Age of wells (years)</a:t>
              </a:r>
            </a:p>
          </p:txBody>
        </p:sp>
        <p:sp>
          <p:nvSpPr>
            <p:cNvPr id="25" name="Content Placeholder 1">
              <a:extLst>
                <a:ext uri="{FF2B5EF4-FFF2-40B4-BE49-F238E27FC236}">
                  <a16:creationId xmlns:a16="http://schemas.microsoft.com/office/drawing/2014/main" id="{4D358FD1-1A92-4145-AB55-6E87DD006859}"/>
                </a:ext>
              </a:extLst>
            </p:cNvPr>
            <p:cNvSpPr txBox="1">
              <a:spLocks/>
            </p:cNvSpPr>
            <p:nvPr/>
          </p:nvSpPr>
          <p:spPr>
            <a:xfrm rot="16200000">
              <a:off x="-675747" y="3338501"/>
              <a:ext cx="3105073" cy="360000"/>
            </a:xfrm>
            <a:prstGeom prst="rect">
              <a:avLst/>
            </a:prstGeom>
          </p:spPr>
          <p:txBody>
            <a:bodyPr vert="horz" lIns="91440" tIns="45720" rIns="91440" bIns="45720" rtlCol="0" anchor="b"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BoE / day</a:t>
              </a:r>
            </a:p>
          </p:txBody>
        </p:sp>
        <p:cxnSp>
          <p:nvCxnSpPr>
            <p:cNvPr id="26" name="Straight Connector 25">
              <a:extLst>
                <a:ext uri="{FF2B5EF4-FFF2-40B4-BE49-F238E27FC236}">
                  <a16:creationId xmlns:a16="http://schemas.microsoft.com/office/drawing/2014/main" id="{E007AAB5-0D9A-4BE4-95AC-5B11DEDDB4D6}"/>
                </a:ext>
              </a:extLst>
            </p:cNvPr>
            <p:cNvCxnSpPr>
              <a:cxnSpLocks/>
            </p:cNvCxnSpPr>
            <p:nvPr/>
          </p:nvCxnSpPr>
          <p:spPr>
            <a:xfrm rot="16200000">
              <a:off x="4711518" y="5753298"/>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1">
              <a:extLst>
                <a:ext uri="{FF2B5EF4-FFF2-40B4-BE49-F238E27FC236}">
                  <a16:creationId xmlns:a16="http://schemas.microsoft.com/office/drawing/2014/main" id="{20F4A5E8-5321-4BA9-AEEB-6C4933145294}"/>
                </a:ext>
              </a:extLst>
            </p:cNvPr>
            <p:cNvSpPr txBox="1">
              <a:spLocks/>
            </p:cNvSpPr>
            <p:nvPr/>
          </p:nvSpPr>
          <p:spPr>
            <a:xfrm>
              <a:off x="4608603" y="5750290"/>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15</a:t>
              </a:r>
            </a:p>
          </p:txBody>
        </p:sp>
        <p:sp>
          <p:nvSpPr>
            <p:cNvPr id="28" name="Content Placeholder 1">
              <a:extLst>
                <a:ext uri="{FF2B5EF4-FFF2-40B4-BE49-F238E27FC236}">
                  <a16:creationId xmlns:a16="http://schemas.microsoft.com/office/drawing/2014/main" id="{7B608A46-679D-41D5-8704-D7E2ACD44D27}"/>
                </a:ext>
              </a:extLst>
            </p:cNvPr>
            <p:cNvSpPr txBox="1">
              <a:spLocks/>
            </p:cNvSpPr>
            <p:nvPr/>
          </p:nvSpPr>
          <p:spPr>
            <a:xfrm>
              <a:off x="1102709" y="3671073"/>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200</a:t>
              </a:r>
            </a:p>
          </p:txBody>
        </p:sp>
        <p:sp>
          <p:nvSpPr>
            <p:cNvPr id="29" name="Content Placeholder 1">
              <a:extLst>
                <a:ext uri="{FF2B5EF4-FFF2-40B4-BE49-F238E27FC236}">
                  <a16:creationId xmlns:a16="http://schemas.microsoft.com/office/drawing/2014/main" id="{9B263177-D51D-4A3E-B805-498BA3BBC9DC}"/>
                </a:ext>
              </a:extLst>
            </p:cNvPr>
            <p:cNvSpPr txBox="1">
              <a:spLocks/>
            </p:cNvSpPr>
            <p:nvPr/>
          </p:nvSpPr>
          <p:spPr>
            <a:xfrm>
              <a:off x="1104033" y="4626556"/>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100</a:t>
              </a:r>
            </a:p>
          </p:txBody>
        </p:sp>
        <p:cxnSp>
          <p:nvCxnSpPr>
            <p:cNvPr id="30" name="Straight Connector 29">
              <a:extLst>
                <a:ext uri="{FF2B5EF4-FFF2-40B4-BE49-F238E27FC236}">
                  <a16:creationId xmlns:a16="http://schemas.microsoft.com/office/drawing/2014/main" id="{AAF7ECDA-8ABE-4CE9-85C2-B8F80B16A6BA}"/>
                </a:ext>
              </a:extLst>
            </p:cNvPr>
            <p:cNvCxnSpPr/>
            <p:nvPr/>
          </p:nvCxnSpPr>
          <p:spPr>
            <a:xfrm>
              <a:off x="1478455" y="2407766"/>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BB87BC-04A8-4238-9254-E3F3792B77BA}"/>
                </a:ext>
              </a:extLst>
            </p:cNvPr>
            <p:cNvCxnSpPr/>
            <p:nvPr/>
          </p:nvCxnSpPr>
          <p:spPr>
            <a:xfrm>
              <a:off x="1471830" y="3363247"/>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ontent Placeholder 1">
              <a:extLst>
                <a:ext uri="{FF2B5EF4-FFF2-40B4-BE49-F238E27FC236}">
                  <a16:creationId xmlns:a16="http://schemas.microsoft.com/office/drawing/2014/main" id="{49CA468A-9373-4E7F-8E61-FBE92500972A}"/>
                </a:ext>
              </a:extLst>
            </p:cNvPr>
            <p:cNvSpPr txBox="1">
              <a:spLocks/>
            </p:cNvSpPr>
            <p:nvPr/>
          </p:nvSpPr>
          <p:spPr>
            <a:xfrm>
              <a:off x="1104034" y="2734146"/>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300</a:t>
              </a:r>
            </a:p>
          </p:txBody>
        </p:sp>
        <p:sp>
          <p:nvSpPr>
            <p:cNvPr id="33" name="Content Placeholder 1">
              <a:extLst>
                <a:ext uri="{FF2B5EF4-FFF2-40B4-BE49-F238E27FC236}">
                  <a16:creationId xmlns:a16="http://schemas.microsoft.com/office/drawing/2014/main" id="{12D80B0C-B21A-419E-8F85-C47A1725DD40}"/>
                </a:ext>
              </a:extLst>
            </p:cNvPr>
            <p:cNvSpPr txBox="1">
              <a:spLocks/>
            </p:cNvSpPr>
            <p:nvPr/>
          </p:nvSpPr>
          <p:spPr>
            <a:xfrm>
              <a:off x="1105361" y="2258394"/>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350</a:t>
              </a:r>
            </a:p>
          </p:txBody>
        </p:sp>
        <p:sp>
          <p:nvSpPr>
            <p:cNvPr id="34" name="Content Placeholder 1">
              <a:extLst>
                <a:ext uri="{FF2B5EF4-FFF2-40B4-BE49-F238E27FC236}">
                  <a16:creationId xmlns:a16="http://schemas.microsoft.com/office/drawing/2014/main" id="{BD9638D5-A1D5-4EEC-9F70-016E2463CDEF}"/>
                </a:ext>
              </a:extLst>
            </p:cNvPr>
            <p:cNvSpPr txBox="1">
              <a:spLocks/>
            </p:cNvSpPr>
            <p:nvPr/>
          </p:nvSpPr>
          <p:spPr>
            <a:xfrm>
              <a:off x="1105361" y="3212552"/>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250</a:t>
              </a:r>
            </a:p>
          </p:txBody>
        </p:sp>
        <p:sp>
          <p:nvSpPr>
            <p:cNvPr id="35" name="Content Placeholder 1">
              <a:extLst>
                <a:ext uri="{FF2B5EF4-FFF2-40B4-BE49-F238E27FC236}">
                  <a16:creationId xmlns:a16="http://schemas.microsoft.com/office/drawing/2014/main" id="{CCB6F317-F6EE-4BAC-A883-5CA64A6F7462}"/>
                </a:ext>
              </a:extLst>
            </p:cNvPr>
            <p:cNvSpPr txBox="1">
              <a:spLocks/>
            </p:cNvSpPr>
            <p:nvPr/>
          </p:nvSpPr>
          <p:spPr>
            <a:xfrm>
              <a:off x="1105361" y="5073159"/>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 50</a:t>
              </a:r>
            </a:p>
          </p:txBody>
        </p:sp>
        <p:sp>
          <p:nvSpPr>
            <p:cNvPr id="36" name="Content Placeholder 1">
              <a:extLst>
                <a:ext uri="{FF2B5EF4-FFF2-40B4-BE49-F238E27FC236}">
                  <a16:creationId xmlns:a16="http://schemas.microsoft.com/office/drawing/2014/main" id="{7B8DFE7C-F336-4A7E-ACFE-91AE0B683648}"/>
                </a:ext>
              </a:extLst>
            </p:cNvPr>
            <p:cNvSpPr txBox="1">
              <a:spLocks/>
            </p:cNvSpPr>
            <p:nvPr/>
          </p:nvSpPr>
          <p:spPr>
            <a:xfrm>
              <a:off x="1105359" y="4142853"/>
              <a:ext cx="432000"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150</a:t>
              </a:r>
            </a:p>
          </p:txBody>
        </p:sp>
        <p:sp>
          <p:nvSpPr>
            <p:cNvPr id="37" name="Content Placeholder 1">
              <a:extLst>
                <a:ext uri="{FF2B5EF4-FFF2-40B4-BE49-F238E27FC236}">
                  <a16:creationId xmlns:a16="http://schemas.microsoft.com/office/drawing/2014/main" id="{3525F198-CC29-49E0-9E31-C6F7C5297F86}"/>
                </a:ext>
              </a:extLst>
            </p:cNvPr>
            <p:cNvSpPr txBox="1">
              <a:spLocks/>
            </p:cNvSpPr>
            <p:nvPr/>
          </p:nvSpPr>
          <p:spPr>
            <a:xfrm>
              <a:off x="5410095" y="6061895"/>
              <a:ext cx="576000" cy="211679"/>
            </a:xfrm>
            <a:prstGeom prst="rect">
              <a:avLst/>
            </a:prstGeom>
          </p:spPr>
          <p:txBody>
            <a:bodyPr vert="horz" lIns="91440" tIns="45720" rIns="91440" bIns="45720" rtlCol="0" anchor="t" anchorCtr="0">
              <a:normAutofit fontScale="700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n=1,851</a:t>
              </a:r>
            </a:p>
          </p:txBody>
        </p:sp>
      </p:grpSp>
      <p:sp>
        <p:nvSpPr>
          <p:cNvPr id="38" name="Freeform: Shape 37">
            <a:extLst>
              <a:ext uri="{FF2B5EF4-FFF2-40B4-BE49-F238E27FC236}">
                <a16:creationId xmlns:a16="http://schemas.microsoft.com/office/drawing/2014/main" id="{A9F8E4D5-4F51-460C-8325-01B15880B92A}"/>
              </a:ext>
            </a:extLst>
          </p:cNvPr>
          <p:cNvSpPr/>
          <p:nvPr/>
        </p:nvSpPr>
        <p:spPr>
          <a:xfrm>
            <a:off x="7474916" y="4003488"/>
            <a:ext cx="2052000" cy="1708150"/>
          </a:xfrm>
          <a:custGeom>
            <a:avLst/>
            <a:gdLst>
              <a:gd name="connsiteX0" fmla="*/ 0 w 1917700"/>
              <a:gd name="connsiteY0" fmla="*/ 0 h 1708150"/>
              <a:gd name="connsiteX1" fmla="*/ 63500 w 1917700"/>
              <a:gd name="connsiteY1" fmla="*/ 222250 h 1708150"/>
              <a:gd name="connsiteX2" fmla="*/ 127000 w 1917700"/>
              <a:gd name="connsiteY2" fmla="*/ 444500 h 1708150"/>
              <a:gd name="connsiteX3" fmla="*/ 177800 w 1917700"/>
              <a:gd name="connsiteY3" fmla="*/ 622300 h 1708150"/>
              <a:gd name="connsiteX4" fmla="*/ 285750 w 1917700"/>
              <a:gd name="connsiteY4" fmla="*/ 857250 h 1708150"/>
              <a:gd name="connsiteX5" fmla="*/ 412750 w 1917700"/>
              <a:gd name="connsiteY5" fmla="*/ 1104900 h 1708150"/>
              <a:gd name="connsiteX6" fmla="*/ 539750 w 1917700"/>
              <a:gd name="connsiteY6" fmla="*/ 1225550 h 1708150"/>
              <a:gd name="connsiteX7" fmla="*/ 666750 w 1917700"/>
              <a:gd name="connsiteY7" fmla="*/ 1320800 h 1708150"/>
              <a:gd name="connsiteX8" fmla="*/ 850900 w 1917700"/>
              <a:gd name="connsiteY8" fmla="*/ 1460500 h 1708150"/>
              <a:gd name="connsiteX9" fmla="*/ 984250 w 1917700"/>
              <a:gd name="connsiteY9" fmla="*/ 1517650 h 1708150"/>
              <a:gd name="connsiteX10" fmla="*/ 1117600 w 1917700"/>
              <a:gd name="connsiteY10" fmla="*/ 1581150 h 1708150"/>
              <a:gd name="connsiteX11" fmla="*/ 1270000 w 1917700"/>
              <a:gd name="connsiteY11" fmla="*/ 1631950 h 1708150"/>
              <a:gd name="connsiteX12" fmla="*/ 1409700 w 1917700"/>
              <a:gd name="connsiteY12" fmla="*/ 1663700 h 1708150"/>
              <a:gd name="connsiteX13" fmla="*/ 1524000 w 1917700"/>
              <a:gd name="connsiteY13" fmla="*/ 1676400 h 1708150"/>
              <a:gd name="connsiteX14" fmla="*/ 1631950 w 1917700"/>
              <a:gd name="connsiteY14" fmla="*/ 1689100 h 1708150"/>
              <a:gd name="connsiteX15" fmla="*/ 1784350 w 1917700"/>
              <a:gd name="connsiteY15" fmla="*/ 1701800 h 1708150"/>
              <a:gd name="connsiteX16" fmla="*/ 1917700 w 1917700"/>
              <a:gd name="connsiteY16" fmla="*/ 1708150 h 1708150"/>
              <a:gd name="connsiteX17" fmla="*/ 1917700 w 1917700"/>
              <a:gd name="connsiteY17" fmla="*/ 1708150 h 1708150"/>
              <a:gd name="connsiteX18" fmla="*/ 1917700 w 1917700"/>
              <a:gd name="connsiteY18" fmla="*/ 1708150 h 170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7700" h="1708150">
                <a:moveTo>
                  <a:pt x="0" y="0"/>
                </a:moveTo>
                <a:lnTo>
                  <a:pt x="63500" y="222250"/>
                </a:lnTo>
                <a:lnTo>
                  <a:pt x="127000" y="444500"/>
                </a:lnTo>
                <a:cubicBezTo>
                  <a:pt x="146050" y="511175"/>
                  <a:pt x="151342" y="553508"/>
                  <a:pt x="177800" y="622300"/>
                </a:cubicBezTo>
                <a:cubicBezTo>
                  <a:pt x="204258" y="691092"/>
                  <a:pt x="246592" y="776817"/>
                  <a:pt x="285750" y="857250"/>
                </a:cubicBezTo>
                <a:cubicBezTo>
                  <a:pt x="324908" y="937683"/>
                  <a:pt x="370417" y="1043517"/>
                  <a:pt x="412750" y="1104900"/>
                </a:cubicBezTo>
                <a:cubicBezTo>
                  <a:pt x="455083" y="1166283"/>
                  <a:pt x="497417" y="1189567"/>
                  <a:pt x="539750" y="1225550"/>
                </a:cubicBezTo>
                <a:cubicBezTo>
                  <a:pt x="582083" y="1261533"/>
                  <a:pt x="666750" y="1320800"/>
                  <a:pt x="666750" y="1320800"/>
                </a:cubicBezTo>
                <a:cubicBezTo>
                  <a:pt x="718608" y="1359958"/>
                  <a:pt x="797983" y="1427692"/>
                  <a:pt x="850900" y="1460500"/>
                </a:cubicBezTo>
                <a:cubicBezTo>
                  <a:pt x="903817" y="1493308"/>
                  <a:pt x="939800" y="1497542"/>
                  <a:pt x="984250" y="1517650"/>
                </a:cubicBezTo>
                <a:cubicBezTo>
                  <a:pt x="1028700" y="1537758"/>
                  <a:pt x="1069975" y="1562100"/>
                  <a:pt x="1117600" y="1581150"/>
                </a:cubicBezTo>
                <a:cubicBezTo>
                  <a:pt x="1165225" y="1600200"/>
                  <a:pt x="1221317" y="1618192"/>
                  <a:pt x="1270000" y="1631950"/>
                </a:cubicBezTo>
                <a:cubicBezTo>
                  <a:pt x="1318683" y="1645708"/>
                  <a:pt x="1367367" y="1656292"/>
                  <a:pt x="1409700" y="1663700"/>
                </a:cubicBezTo>
                <a:cubicBezTo>
                  <a:pt x="1452033" y="1671108"/>
                  <a:pt x="1524000" y="1676400"/>
                  <a:pt x="1524000" y="1676400"/>
                </a:cubicBezTo>
                <a:cubicBezTo>
                  <a:pt x="1561042" y="1680633"/>
                  <a:pt x="1588558" y="1684867"/>
                  <a:pt x="1631950" y="1689100"/>
                </a:cubicBezTo>
                <a:cubicBezTo>
                  <a:pt x="1675342" y="1693333"/>
                  <a:pt x="1736725" y="1698625"/>
                  <a:pt x="1784350" y="1701800"/>
                </a:cubicBezTo>
                <a:cubicBezTo>
                  <a:pt x="1831975" y="1704975"/>
                  <a:pt x="1917700" y="1708150"/>
                  <a:pt x="1917700" y="1708150"/>
                </a:cubicBezTo>
                <a:lnTo>
                  <a:pt x="1917700" y="1708150"/>
                </a:lnTo>
                <a:lnTo>
                  <a:pt x="1917700" y="170815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Freeform: Shape 38">
            <a:extLst>
              <a:ext uri="{FF2B5EF4-FFF2-40B4-BE49-F238E27FC236}">
                <a16:creationId xmlns:a16="http://schemas.microsoft.com/office/drawing/2014/main" id="{2D80F22D-4DC4-4267-918A-D398BD24889D}"/>
              </a:ext>
            </a:extLst>
          </p:cNvPr>
          <p:cNvSpPr/>
          <p:nvPr/>
        </p:nvSpPr>
        <p:spPr>
          <a:xfrm>
            <a:off x="7522539" y="3785193"/>
            <a:ext cx="4104000" cy="1908544"/>
          </a:xfrm>
          <a:custGeom>
            <a:avLst/>
            <a:gdLst>
              <a:gd name="connsiteX0" fmla="*/ 0 w 4093535"/>
              <a:gd name="connsiteY0" fmla="*/ 0 h 1908544"/>
              <a:gd name="connsiteX1" fmla="*/ 217967 w 4093535"/>
              <a:gd name="connsiteY1" fmla="*/ 770860 h 1908544"/>
              <a:gd name="connsiteX2" fmla="*/ 419986 w 4093535"/>
              <a:gd name="connsiteY2" fmla="*/ 1084521 h 1908544"/>
              <a:gd name="connsiteX3" fmla="*/ 675167 w 4093535"/>
              <a:gd name="connsiteY3" fmla="*/ 1318437 h 1908544"/>
              <a:gd name="connsiteX4" fmla="*/ 1387549 w 4093535"/>
              <a:gd name="connsiteY4" fmla="*/ 1573619 h 1908544"/>
              <a:gd name="connsiteX5" fmla="*/ 2020186 w 4093535"/>
              <a:gd name="connsiteY5" fmla="*/ 1674628 h 1908544"/>
              <a:gd name="connsiteX6" fmla="*/ 2525233 w 4093535"/>
              <a:gd name="connsiteY6" fmla="*/ 1765005 h 1908544"/>
              <a:gd name="connsiteX7" fmla="*/ 2945219 w 4093535"/>
              <a:gd name="connsiteY7" fmla="*/ 1850065 h 1908544"/>
              <a:gd name="connsiteX8" fmla="*/ 3237614 w 4093535"/>
              <a:gd name="connsiteY8" fmla="*/ 1871330 h 1908544"/>
              <a:gd name="connsiteX9" fmla="*/ 3631019 w 4093535"/>
              <a:gd name="connsiteY9" fmla="*/ 1892595 h 1908544"/>
              <a:gd name="connsiteX10" fmla="*/ 3822405 w 4093535"/>
              <a:gd name="connsiteY10" fmla="*/ 1892595 h 1908544"/>
              <a:gd name="connsiteX11" fmla="*/ 4093535 w 4093535"/>
              <a:gd name="connsiteY11" fmla="*/ 1908544 h 1908544"/>
              <a:gd name="connsiteX12" fmla="*/ 4093535 w 4093535"/>
              <a:gd name="connsiteY12" fmla="*/ 1908544 h 190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3535" h="1908544">
                <a:moveTo>
                  <a:pt x="0" y="0"/>
                </a:moveTo>
                <a:cubicBezTo>
                  <a:pt x="73984" y="295053"/>
                  <a:pt x="147969" y="590107"/>
                  <a:pt x="217967" y="770860"/>
                </a:cubicBezTo>
                <a:cubicBezTo>
                  <a:pt x="287965" y="951613"/>
                  <a:pt x="343786" y="993258"/>
                  <a:pt x="419986" y="1084521"/>
                </a:cubicBezTo>
                <a:cubicBezTo>
                  <a:pt x="496186" y="1175784"/>
                  <a:pt x="513906" y="1236921"/>
                  <a:pt x="675167" y="1318437"/>
                </a:cubicBezTo>
                <a:cubicBezTo>
                  <a:pt x="836428" y="1399953"/>
                  <a:pt x="1163379" y="1514254"/>
                  <a:pt x="1387549" y="1573619"/>
                </a:cubicBezTo>
                <a:cubicBezTo>
                  <a:pt x="1611719" y="1632984"/>
                  <a:pt x="1830572" y="1642730"/>
                  <a:pt x="2020186" y="1674628"/>
                </a:cubicBezTo>
                <a:cubicBezTo>
                  <a:pt x="2209800" y="1706526"/>
                  <a:pt x="2371061" y="1735766"/>
                  <a:pt x="2525233" y="1765005"/>
                </a:cubicBezTo>
                <a:cubicBezTo>
                  <a:pt x="2679405" y="1794245"/>
                  <a:pt x="2826489" y="1832344"/>
                  <a:pt x="2945219" y="1850065"/>
                </a:cubicBezTo>
                <a:cubicBezTo>
                  <a:pt x="3063949" y="1867786"/>
                  <a:pt x="3237614" y="1871330"/>
                  <a:pt x="3237614" y="1871330"/>
                </a:cubicBezTo>
                <a:lnTo>
                  <a:pt x="3631019" y="1892595"/>
                </a:lnTo>
                <a:cubicBezTo>
                  <a:pt x="3728484" y="1896139"/>
                  <a:pt x="3745319" y="1889937"/>
                  <a:pt x="3822405" y="1892595"/>
                </a:cubicBezTo>
                <a:cubicBezTo>
                  <a:pt x="3899491" y="1895253"/>
                  <a:pt x="4093535" y="1908544"/>
                  <a:pt x="4093535" y="1908544"/>
                </a:cubicBezTo>
                <a:lnTo>
                  <a:pt x="4093535" y="1908544"/>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Freeform: Shape 39">
            <a:extLst>
              <a:ext uri="{FF2B5EF4-FFF2-40B4-BE49-F238E27FC236}">
                <a16:creationId xmlns:a16="http://schemas.microsoft.com/office/drawing/2014/main" id="{2FC0599A-174E-41E1-A10C-EE6CB5F94CC0}"/>
              </a:ext>
            </a:extLst>
          </p:cNvPr>
          <p:cNvSpPr/>
          <p:nvPr/>
        </p:nvSpPr>
        <p:spPr>
          <a:xfrm>
            <a:off x="7538491" y="2046768"/>
            <a:ext cx="4068000" cy="3487479"/>
          </a:xfrm>
          <a:custGeom>
            <a:avLst/>
            <a:gdLst>
              <a:gd name="connsiteX0" fmla="*/ 0 w 4029740"/>
              <a:gd name="connsiteY0" fmla="*/ 0 h 3487479"/>
              <a:gd name="connsiteX1" fmla="*/ 170121 w 4029740"/>
              <a:gd name="connsiteY1" fmla="*/ 1222745 h 3487479"/>
              <a:gd name="connsiteX2" fmla="*/ 398721 w 4029740"/>
              <a:gd name="connsiteY2" fmla="*/ 1908545 h 3487479"/>
              <a:gd name="connsiteX3" fmla="*/ 616689 w 4029740"/>
              <a:gd name="connsiteY3" fmla="*/ 2286000 h 3487479"/>
              <a:gd name="connsiteX4" fmla="*/ 1095154 w 4029740"/>
              <a:gd name="connsiteY4" fmla="*/ 2753833 h 3487479"/>
              <a:gd name="connsiteX5" fmla="*/ 1355651 w 4029740"/>
              <a:gd name="connsiteY5" fmla="*/ 2913321 h 3487479"/>
              <a:gd name="connsiteX6" fmla="*/ 1929809 w 4029740"/>
              <a:gd name="connsiteY6" fmla="*/ 3179135 h 3487479"/>
              <a:gd name="connsiteX7" fmla="*/ 2477386 w 4029740"/>
              <a:gd name="connsiteY7" fmla="*/ 3338624 h 3487479"/>
              <a:gd name="connsiteX8" fmla="*/ 2939903 w 4029740"/>
              <a:gd name="connsiteY8" fmla="*/ 3386470 h 3487479"/>
              <a:gd name="connsiteX9" fmla="*/ 3301409 w 4029740"/>
              <a:gd name="connsiteY9" fmla="*/ 3434317 h 3487479"/>
              <a:gd name="connsiteX10" fmla="*/ 3609754 w 4029740"/>
              <a:gd name="connsiteY10" fmla="*/ 3466214 h 3487479"/>
              <a:gd name="connsiteX11" fmla="*/ 4029740 w 4029740"/>
              <a:gd name="connsiteY11" fmla="*/ 3487479 h 348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9740" h="3487479">
                <a:moveTo>
                  <a:pt x="0" y="0"/>
                </a:moveTo>
                <a:cubicBezTo>
                  <a:pt x="51834" y="452327"/>
                  <a:pt x="103668" y="904654"/>
                  <a:pt x="170121" y="1222745"/>
                </a:cubicBezTo>
                <a:cubicBezTo>
                  <a:pt x="236574" y="1540836"/>
                  <a:pt x="324293" y="1731336"/>
                  <a:pt x="398721" y="1908545"/>
                </a:cubicBezTo>
                <a:cubicBezTo>
                  <a:pt x="473149" y="2085754"/>
                  <a:pt x="500617" y="2145119"/>
                  <a:pt x="616689" y="2286000"/>
                </a:cubicBezTo>
                <a:cubicBezTo>
                  <a:pt x="732761" y="2426881"/>
                  <a:pt x="971994" y="2649280"/>
                  <a:pt x="1095154" y="2753833"/>
                </a:cubicBezTo>
                <a:cubicBezTo>
                  <a:pt x="1218314" y="2858386"/>
                  <a:pt x="1216542" y="2842437"/>
                  <a:pt x="1355651" y="2913321"/>
                </a:cubicBezTo>
                <a:cubicBezTo>
                  <a:pt x="1494760" y="2984205"/>
                  <a:pt x="1742853" y="3108251"/>
                  <a:pt x="1929809" y="3179135"/>
                </a:cubicBezTo>
                <a:cubicBezTo>
                  <a:pt x="2116765" y="3250019"/>
                  <a:pt x="2309037" y="3304068"/>
                  <a:pt x="2477386" y="3338624"/>
                </a:cubicBezTo>
                <a:cubicBezTo>
                  <a:pt x="2645735" y="3373180"/>
                  <a:pt x="2802566" y="3370521"/>
                  <a:pt x="2939903" y="3386470"/>
                </a:cubicBezTo>
                <a:cubicBezTo>
                  <a:pt x="3077240" y="3402419"/>
                  <a:pt x="3189767" y="3421026"/>
                  <a:pt x="3301409" y="3434317"/>
                </a:cubicBezTo>
                <a:cubicBezTo>
                  <a:pt x="3413051" y="3447608"/>
                  <a:pt x="3488366" y="3457354"/>
                  <a:pt x="3609754" y="3466214"/>
                </a:cubicBezTo>
                <a:cubicBezTo>
                  <a:pt x="3731142" y="3475074"/>
                  <a:pt x="3880441" y="3481276"/>
                  <a:pt x="4029740" y="3487479"/>
                </a:cubicBezTo>
              </a:path>
            </a:pathLst>
          </a:cu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Freeform: Shape 40">
            <a:extLst>
              <a:ext uri="{FF2B5EF4-FFF2-40B4-BE49-F238E27FC236}">
                <a16:creationId xmlns:a16="http://schemas.microsoft.com/office/drawing/2014/main" id="{0AF0FC9F-8163-46B8-A8CE-94D5A6568C79}"/>
              </a:ext>
            </a:extLst>
          </p:cNvPr>
          <p:cNvSpPr/>
          <p:nvPr/>
        </p:nvSpPr>
        <p:spPr>
          <a:xfrm>
            <a:off x="7952948" y="2031030"/>
            <a:ext cx="3727659" cy="3200752"/>
          </a:xfrm>
          <a:custGeom>
            <a:avLst/>
            <a:gdLst>
              <a:gd name="connsiteX0" fmla="*/ 0 w 3576577"/>
              <a:gd name="connsiteY0" fmla="*/ 0 h 3188825"/>
              <a:gd name="connsiteX1" fmla="*/ 133109 w 3576577"/>
              <a:gd name="connsiteY1" fmla="*/ 515073 h 3188825"/>
              <a:gd name="connsiteX2" fmla="*/ 399327 w 3576577"/>
              <a:gd name="connsiteY2" fmla="*/ 1082233 h 3188825"/>
              <a:gd name="connsiteX3" fmla="*/ 792866 w 3576577"/>
              <a:gd name="connsiteY3" fmla="*/ 1759352 h 3188825"/>
              <a:gd name="connsiteX4" fmla="*/ 1215342 w 3576577"/>
              <a:gd name="connsiteY4" fmla="*/ 2181827 h 3188825"/>
              <a:gd name="connsiteX5" fmla="*/ 1400537 w 3576577"/>
              <a:gd name="connsiteY5" fmla="*/ 2274425 h 3188825"/>
              <a:gd name="connsiteX6" fmla="*/ 1632030 w 3576577"/>
              <a:gd name="connsiteY6" fmla="*/ 2448045 h 3188825"/>
              <a:gd name="connsiteX7" fmla="*/ 2326512 w 3576577"/>
              <a:gd name="connsiteY7" fmla="*/ 2789498 h 3188825"/>
              <a:gd name="connsiteX8" fmla="*/ 2760562 w 3576577"/>
              <a:gd name="connsiteY8" fmla="*/ 2911033 h 3188825"/>
              <a:gd name="connsiteX9" fmla="*/ 3194613 w 3576577"/>
              <a:gd name="connsiteY9" fmla="*/ 3049929 h 3188825"/>
              <a:gd name="connsiteX10" fmla="*/ 3321934 w 3576577"/>
              <a:gd name="connsiteY10" fmla="*/ 3073078 h 3188825"/>
              <a:gd name="connsiteX11" fmla="*/ 3576577 w 3576577"/>
              <a:gd name="connsiteY11" fmla="*/ 3188825 h 3188825"/>
              <a:gd name="connsiteX12" fmla="*/ 3576577 w 3576577"/>
              <a:gd name="connsiteY12" fmla="*/ 3188825 h 3188825"/>
              <a:gd name="connsiteX0" fmla="*/ 0 w 3576577"/>
              <a:gd name="connsiteY0" fmla="*/ 0 h 3188825"/>
              <a:gd name="connsiteX1" fmla="*/ 133109 w 3576577"/>
              <a:gd name="connsiteY1" fmla="*/ 515073 h 3188825"/>
              <a:gd name="connsiteX2" fmla="*/ 399327 w 3576577"/>
              <a:gd name="connsiteY2" fmla="*/ 1082233 h 3188825"/>
              <a:gd name="connsiteX3" fmla="*/ 792866 w 3576577"/>
              <a:gd name="connsiteY3" fmla="*/ 1759352 h 3188825"/>
              <a:gd name="connsiteX4" fmla="*/ 1215342 w 3576577"/>
              <a:gd name="connsiteY4" fmla="*/ 2181827 h 3188825"/>
              <a:gd name="connsiteX5" fmla="*/ 1400537 w 3576577"/>
              <a:gd name="connsiteY5" fmla="*/ 2306230 h 3188825"/>
              <a:gd name="connsiteX6" fmla="*/ 1632030 w 3576577"/>
              <a:gd name="connsiteY6" fmla="*/ 2448045 h 3188825"/>
              <a:gd name="connsiteX7" fmla="*/ 2326512 w 3576577"/>
              <a:gd name="connsiteY7" fmla="*/ 2789498 h 3188825"/>
              <a:gd name="connsiteX8" fmla="*/ 2760562 w 3576577"/>
              <a:gd name="connsiteY8" fmla="*/ 2911033 h 3188825"/>
              <a:gd name="connsiteX9" fmla="*/ 3194613 w 3576577"/>
              <a:gd name="connsiteY9" fmla="*/ 3049929 h 3188825"/>
              <a:gd name="connsiteX10" fmla="*/ 3321934 w 3576577"/>
              <a:gd name="connsiteY10" fmla="*/ 3073078 h 3188825"/>
              <a:gd name="connsiteX11" fmla="*/ 3576577 w 3576577"/>
              <a:gd name="connsiteY11" fmla="*/ 3188825 h 3188825"/>
              <a:gd name="connsiteX12" fmla="*/ 3576577 w 3576577"/>
              <a:gd name="connsiteY12" fmla="*/ 3188825 h 3188825"/>
              <a:gd name="connsiteX0" fmla="*/ 0 w 3576577"/>
              <a:gd name="connsiteY0" fmla="*/ 0 h 3188825"/>
              <a:gd name="connsiteX1" fmla="*/ 133109 w 3576577"/>
              <a:gd name="connsiteY1" fmla="*/ 515073 h 3188825"/>
              <a:gd name="connsiteX2" fmla="*/ 399327 w 3576577"/>
              <a:gd name="connsiteY2" fmla="*/ 1082233 h 3188825"/>
              <a:gd name="connsiteX3" fmla="*/ 792866 w 3576577"/>
              <a:gd name="connsiteY3" fmla="*/ 1759352 h 3188825"/>
              <a:gd name="connsiteX4" fmla="*/ 1215342 w 3576577"/>
              <a:gd name="connsiteY4" fmla="*/ 2181827 h 3188825"/>
              <a:gd name="connsiteX5" fmla="*/ 1400537 w 3576577"/>
              <a:gd name="connsiteY5" fmla="*/ 2306230 h 3188825"/>
              <a:gd name="connsiteX6" fmla="*/ 1632030 w 3576577"/>
              <a:gd name="connsiteY6" fmla="*/ 2448045 h 3188825"/>
              <a:gd name="connsiteX7" fmla="*/ 2326512 w 3576577"/>
              <a:gd name="connsiteY7" fmla="*/ 2789498 h 3188825"/>
              <a:gd name="connsiteX8" fmla="*/ 2760562 w 3576577"/>
              <a:gd name="connsiteY8" fmla="*/ 2911033 h 3188825"/>
              <a:gd name="connsiteX9" fmla="*/ 3194613 w 3576577"/>
              <a:gd name="connsiteY9" fmla="*/ 3049929 h 3188825"/>
              <a:gd name="connsiteX10" fmla="*/ 3352912 w 3576577"/>
              <a:gd name="connsiteY10" fmla="*/ 3104883 h 3188825"/>
              <a:gd name="connsiteX11" fmla="*/ 3576577 w 3576577"/>
              <a:gd name="connsiteY11" fmla="*/ 3188825 h 3188825"/>
              <a:gd name="connsiteX12" fmla="*/ 3576577 w 3576577"/>
              <a:gd name="connsiteY12" fmla="*/ 3188825 h 3188825"/>
              <a:gd name="connsiteX0" fmla="*/ 0 w 3576577"/>
              <a:gd name="connsiteY0" fmla="*/ 0 h 3188825"/>
              <a:gd name="connsiteX1" fmla="*/ 133109 w 3576577"/>
              <a:gd name="connsiteY1" fmla="*/ 515073 h 3188825"/>
              <a:gd name="connsiteX2" fmla="*/ 399327 w 3576577"/>
              <a:gd name="connsiteY2" fmla="*/ 1082233 h 3188825"/>
              <a:gd name="connsiteX3" fmla="*/ 792866 w 3576577"/>
              <a:gd name="connsiteY3" fmla="*/ 1759352 h 3188825"/>
              <a:gd name="connsiteX4" fmla="*/ 1215342 w 3576577"/>
              <a:gd name="connsiteY4" fmla="*/ 2181827 h 3188825"/>
              <a:gd name="connsiteX5" fmla="*/ 1400537 w 3576577"/>
              <a:gd name="connsiteY5" fmla="*/ 2306230 h 3188825"/>
              <a:gd name="connsiteX6" fmla="*/ 1632030 w 3576577"/>
              <a:gd name="connsiteY6" fmla="*/ 2448045 h 3188825"/>
              <a:gd name="connsiteX7" fmla="*/ 2326512 w 3576577"/>
              <a:gd name="connsiteY7" fmla="*/ 2789498 h 3188825"/>
              <a:gd name="connsiteX8" fmla="*/ 2760562 w 3576577"/>
              <a:gd name="connsiteY8" fmla="*/ 2911033 h 3188825"/>
              <a:gd name="connsiteX9" fmla="*/ 3194613 w 3576577"/>
              <a:gd name="connsiteY9" fmla="*/ 3049929 h 3188825"/>
              <a:gd name="connsiteX10" fmla="*/ 3352912 w 3576577"/>
              <a:gd name="connsiteY10" fmla="*/ 3104883 h 3188825"/>
              <a:gd name="connsiteX11" fmla="*/ 3576577 w 3576577"/>
              <a:gd name="connsiteY11" fmla="*/ 3188825 h 3188825"/>
              <a:gd name="connsiteX12" fmla="*/ 3576577 w 3576577"/>
              <a:gd name="connsiteY12" fmla="*/ 3188825 h 3188825"/>
              <a:gd name="connsiteX0" fmla="*/ 0 w 3630790"/>
              <a:gd name="connsiteY0" fmla="*/ 0 h 3200752"/>
              <a:gd name="connsiteX1" fmla="*/ 133109 w 3630790"/>
              <a:gd name="connsiteY1" fmla="*/ 515073 h 3200752"/>
              <a:gd name="connsiteX2" fmla="*/ 399327 w 3630790"/>
              <a:gd name="connsiteY2" fmla="*/ 1082233 h 3200752"/>
              <a:gd name="connsiteX3" fmla="*/ 792866 w 3630790"/>
              <a:gd name="connsiteY3" fmla="*/ 1759352 h 3200752"/>
              <a:gd name="connsiteX4" fmla="*/ 1215342 w 3630790"/>
              <a:gd name="connsiteY4" fmla="*/ 2181827 h 3200752"/>
              <a:gd name="connsiteX5" fmla="*/ 1400537 w 3630790"/>
              <a:gd name="connsiteY5" fmla="*/ 2306230 h 3200752"/>
              <a:gd name="connsiteX6" fmla="*/ 1632030 w 3630790"/>
              <a:gd name="connsiteY6" fmla="*/ 2448045 h 3200752"/>
              <a:gd name="connsiteX7" fmla="*/ 2326512 w 3630790"/>
              <a:gd name="connsiteY7" fmla="*/ 2789498 h 3200752"/>
              <a:gd name="connsiteX8" fmla="*/ 2760562 w 3630790"/>
              <a:gd name="connsiteY8" fmla="*/ 2911033 h 3200752"/>
              <a:gd name="connsiteX9" fmla="*/ 3194613 w 3630790"/>
              <a:gd name="connsiteY9" fmla="*/ 3049929 h 3200752"/>
              <a:gd name="connsiteX10" fmla="*/ 3352912 w 3630790"/>
              <a:gd name="connsiteY10" fmla="*/ 3104883 h 3200752"/>
              <a:gd name="connsiteX11" fmla="*/ 3576577 w 3630790"/>
              <a:gd name="connsiteY11" fmla="*/ 3188825 h 3200752"/>
              <a:gd name="connsiteX12" fmla="*/ 3630790 w 3630790"/>
              <a:gd name="connsiteY12" fmla="*/ 3200752 h 32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0790" h="3200752">
                <a:moveTo>
                  <a:pt x="0" y="0"/>
                </a:moveTo>
                <a:cubicBezTo>
                  <a:pt x="33277" y="167350"/>
                  <a:pt x="66555" y="334701"/>
                  <a:pt x="133109" y="515073"/>
                </a:cubicBezTo>
                <a:cubicBezTo>
                  <a:pt x="199663" y="695445"/>
                  <a:pt x="289368" y="874853"/>
                  <a:pt x="399327" y="1082233"/>
                </a:cubicBezTo>
                <a:cubicBezTo>
                  <a:pt x="509287" y="1289613"/>
                  <a:pt x="656864" y="1576086"/>
                  <a:pt x="792866" y="1759352"/>
                </a:cubicBezTo>
                <a:cubicBezTo>
                  <a:pt x="928868" y="1942618"/>
                  <a:pt x="1114064" y="2090681"/>
                  <a:pt x="1215342" y="2181827"/>
                </a:cubicBezTo>
                <a:cubicBezTo>
                  <a:pt x="1316620" y="2272973"/>
                  <a:pt x="1331089" y="2261860"/>
                  <a:pt x="1400537" y="2306230"/>
                </a:cubicBezTo>
                <a:cubicBezTo>
                  <a:pt x="1469985" y="2350600"/>
                  <a:pt x="1477701" y="2367500"/>
                  <a:pt x="1632030" y="2448045"/>
                </a:cubicBezTo>
                <a:cubicBezTo>
                  <a:pt x="1786359" y="2528590"/>
                  <a:pt x="2138423" y="2712333"/>
                  <a:pt x="2326512" y="2789498"/>
                </a:cubicBezTo>
                <a:cubicBezTo>
                  <a:pt x="2514601" y="2866663"/>
                  <a:pt x="2615879" y="2867628"/>
                  <a:pt x="2760562" y="2911033"/>
                </a:cubicBezTo>
                <a:cubicBezTo>
                  <a:pt x="2905245" y="2954438"/>
                  <a:pt x="3095888" y="3017621"/>
                  <a:pt x="3194613" y="3049929"/>
                </a:cubicBezTo>
                <a:cubicBezTo>
                  <a:pt x="3293338" y="3082237"/>
                  <a:pt x="3281507" y="3081734"/>
                  <a:pt x="3352912" y="3104883"/>
                </a:cubicBezTo>
                <a:cubicBezTo>
                  <a:pt x="3424317" y="3128032"/>
                  <a:pt x="3576577" y="3188825"/>
                  <a:pt x="3576577" y="3188825"/>
                </a:cubicBezTo>
                <a:lnTo>
                  <a:pt x="3630790" y="3200752"/>
                </a:lnTo>
              </a:path>
            </a:pathLst>
          </a:cu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59925083-50A5-4FD8-95B3-DD3695BF41FA}"/>
              </a:ext>
            </a:extLst>
          </p:cNvPr>
          <p:cNvGrpSpPr/>
          <p:nvPr/>
        </p:nvGrpSpPr>
        <p:grpSpPr>
          <a:xfrm>
            <a:off x="8910100" y="2029333"/>
            <a:ext cx="746126" cy="324000"/>
            <a:chOff x="8910100" y="2029333"/>
            <a:chExt cx="746126" cy="324000"/>
          </a:xfrm>
        </p:grpSpPr>
        <p:sp>
          <p:nvSpPr>
            <p:cNvPr id="42" name="Content Placeholder 1">
              <a:extLst>
                <a:ext uri="{FF2B5EF4-FFF2-40B4-BE49-F238E27FC236}">
                  <a16:creationId xmlns:a16="http://schemas.microsoft.com/office/drawing/2014/main" id="{C1F5BDCE-DC55-490C-AE9C-95A2D6769620}"/>
                </a:ext>
              </a:extLst>
            </p:cNvPr>
            <p:cNvSpPr txBox="1">
              <a:spLocks/>
            </p:cNvSpPr>
            <p:nvPr/>
          </p:nvSpPr>
          <p:spPr>
            <a:xfrm>
              <a:off x="9080226" y="2029333"/>
              <a:ext cx="576000" cy="324000"/>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900" dirty="0"/>
                <a:t> 1980s</a:t>
              </a:r>
            </a:p>
          </p:txBody>
        </p:sp>
        <p:cxnSp>
          <p:nvCxnSpPr>
            <p:cNvPr id="43" name="Straight Connector 42">
              <a:extLst>
                <a:ext uri="{FF2B5EF4-FFF2-40B4-BE49-F238E27FC236}">
                  <a16:creationId xmlns:a16="http://schemas.microsoft.com/office/drawing/2014/main" id="{464B3920-826D-4B8C-952D-E9A5A2B8EFEF}"/>
                </a:ext>
              </a:extLst>
            </p:cNvPr>
            <p:cNvCxnSpPr>
              <a:cxnSpLocks/>
            </p:cNvCxnSpPr>
            <p:nvPr/>
          </p:nvCxnSpPr>
          <p:spPr>
            <a:xfrm>
              <a:off x="8910100" y="2176233"/>
              <a:ext cx="216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E3B99F5F-812A-4AB4-970B-3A636138BC6B}"/>
              </a:ext>
            </a:extLst>
          </p:cNvPr>
          <p:cNvGrpSpPr/>
          <p:nvPr/>
        </p:nvGrpSpPr>
        <p:grpSpPr>
          <a:xfrm>
            <a:off x="9613908" y="2035429"/>
            <a:ext cx="703594" cy="324000"/>
            <a:chOff x="9613908" y="2035429"/>
            <a:chExt cx="703594" cy="324000"/>
          </a:xfrm>
        </p:grpSpPr>
        <p:sp>
          <p:nvSpPr>
            <p:cNvPr id="44" name="Content Placeholder 1">
              <a:extLst>
                <a:ext uri="{FF2B5EF4-FFF2-40B4-BE49-F238E27FC236}">
                  <a16:creationId xmlns:a16="http://schemas.microsoft.com/office/drawing/2014/main" id="{CCE50AFB-9D05-4C74-81FA-D2809F4145DF}"/>
                </a:ext>
              </a:extLst>
            </p:cNvPr>
            <p:cNvSpPr txBox="1">
              <a:spLocks/>
            </p:cNvSpPr>
            <p:nvPr/>
          </p:nvSpPr>
          <p:spPr>
            <a:xfrm>
              <a:off x="9741502" y="2035429"/>
              <a:ext cx="576000" cy="324000"/>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900" dirty="0"/>
                <a:t> 1990s</a:t>
              </a:r>
            </a:p>
          </p:txBody>
        </p:sp>
        <p:cxnSp>
          <p:nvCxnSpPr>
            <p:cNvPr id="45" name="Straight Connector 44">
              <a:extLst>
                <a:ext uri="{FF2B5EF4-FFF2-40B4-BE49-F238E27FC236}">
                  <a16:creationId xmlns:a16="http://schemas.microsoft.com/office/drawing/2014/main" id="{5D3B0979-BBEB-4C7A-9576-5DE65F6A0E4F}"/>
                </a:ext>
              </a:extLst>
            </p:cNvPr>
            <p:cNvCxnSpPr>
              <a:cxnSpLocks/>
            </p:cNvCxnSpPr>
            <p:nvPr/>
          </p:nvCxnSpPr>
          <p:spPr>
            <a:xfrm>
              <a:off x="9613908" y="2182329"/>
              <a:ext cx="216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D04D875-0660-44CB-98FA-17F4E7DA1DC8}"/>
              </a:ext>
            </a:extLst>
          </p:cNvPr>
          <p:cNvGrpSpPr/>
          <p:nvPr/>
        </p:nvGrpSpPr>
        <p:grpSpPr>
          <a:xfrm>
            <a:off x="10284398" y="2035429"/>
            <a:ext cx="724860" cy="324000"/>
            <a:chOff x="10284398" y="2035429"/>
            <a:chExt cx="724860" cy="324000"/>
          </a:xfrm>
        </p:grpSpPr>
        <p:sp>
          <p:nvSpPr>
            <p:cNvPr id="46" name="Content Placeholder 1">
              <a:extLst>
                <a:ext uri="{FF2B5EF4-FFF2-40B4-BE49-F238E27FC236}">
                  <a16:creationId xmlns:a16="http://schemas.microsoft.com/office/drawing/2014/main" id="{DA82BA00-6971-44FE-AB61-B0BE4F46957A}"/>
                </a:ext>
              </a:extLst>
            </p:cNvPr>
            <p:cNvSpPr txBox="1">
              <a:spLocks/>
            </p:cNvSpPr>
            <p:nvPr/>
          </p:nvSpPr>
          <p:spPr>
            <a:xfrm>
              <a:off x="10433258" y="2035429"/>
              <a:ext cx="576000" cy="324000"/>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900" dirty="0"/>
                <a:t> 2000s</a:t>
              </a:r>
            </a:p>
          </p:txBody>
        </p:sp>
        <p:cxnSp>
          <p:nvCxnSpPr>
            <p:cNvPr id="47" name="Straight Connector 46">
              <a:extLst>
                <a:ext uri="{FF2B5EF4-FFF2-40B4-BE49-F238E27FC236}">
                  <a16:creationId xmlns:a16="http://schemas.microsoft.com/office/drawing/2014/main" id="{F82BA103-7BE6-4B21-A0D0-CD53F5381552}"/>
                </a:ext>
              </a:extLst>
            </p:cNvPr>
            <p:cNvCxnSpPr>
              <a:cxnSpLocks/>
            </p:cNvCxnSpPr>
            <p:nvPr/>
          </p:nvCxnSpPr>
          <p:spPr>
            <a:xfrm>
              <a:off x="10284398" y="2182329"/>
              <a:ext cx="21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4BB7341E-87D1-4FA7-83C6-D9847F78873F}"/>
              </a:ext>
            </a:extLst>
          </p:cNvPr>
          <p:cNvGrpSpPr/>
          <p:nvPr/>
        </p:nvGrpSpPr>
        <p:grpSpPr>
          <a:xfrm>
            <a:off x="10945674" y="2041525"/>
            <a:ext cx="724860" cy="324000"/>
            <a:chOff x="10945674" y="2041525"/>
            <a:chExt cx="724860" cy="324000"/>
          </a:xfrm>
        </p:grpSpPr>
        <p:sp>
          <p:nvSpPr>
            <p:cNvPr id="48" name="Content Placeholder 1">
              <a:extLst>
                <a:ext uri="{FF2B5EF4-FFF2-40B4-BE49-F238E27FC236}">
                  <a16:creationId xmlns:a16="http://schemas.microsoft.com/office/drawing/2014/main" id="{666BE532-381F-4E47-B2BA-2266A5FBA663}"/>
                </a:ext>
              </a:extLst>
            </p:cNvPr>
            <p:cNvSpPr txBox="1">
              <a:spLocks/>
            </p:cNvSpPr>
            <p:nvPr/>
          </p:nvSpPr>
          <p:spPr>
            <a:xfrm>
              <a:off x="11094534" y="2041525"/>
              <a:ext cx="576000" cy="324000"/>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900" dirty="0"/>
                <a:t> 2010s</a:t>
              </a:r>
            </a:p>
          </p:txBody>
        </p:sp>
        <p:cxnSp>
          <p:nvCxnSpPr>
            <p:cNvPr id="49" name="Straight Connector 48">
              <a:extLst>
                <a:ext uri="{FF2B5EF4-FFF2-40B4-BE49-F238E27FC236}">
                  <a16:creationId xmlns:a16="http://schemas.microsoft.com/office/drawing/2014/main" id="{610480A1-BC8E-49AD-BE3C-23DEDDF1A048}"/>
                </a:ext>
              </a:extLst>
            </p:cNvPr>
            <p:cNvCxnSpPr>
              <a:cxnSpLocks/>
            </p:cNvCxnSpPr>
            <p:nvPr/>
          </p:nvCxnSpPr>
          <p:spPr>
            <a:xfrm>
              <a:off x="10945674" y="2188425"/>
              <a:ext cx="2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 name="Picture 52" descr="Qr code&#10;&#10;Description automatically generated">
            <a:extLst>
              <a:ext uri="{FF2B5EF4-FFF2-40B4-BE49-F238E27FC236}">
                <a16:creationId xmlns:a16="http://schemas.microsoft.com/office/drawing/2014/main" id="{133BEEC5-0FA0-4EDD-A7B5-7B067216E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524062993"/>
      </p:ext>
    </p:extLst>
  </p:cSld>
  <p:clrMapOvr>
    <a:masterClrMapping/>
  </p:clrMapOvr>
  <mc:AlternateContent xmlns:mc="http://schemas.openxmlformats.org/markup-compatibility/2006" xmlns:p14="http://schemas.microsoft.com/office/powerpoint/2010/main">
    <mc:Choice Requires="p14">
      <p:transition p14:dur="10" advClick="0" advTm="25000">
        <p:fade/>
      </p:transition>
    </mc:Choice>
    <mc:Fallback xmlns="">
      <p:transition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250"/>
                            </p:stCondLst>
                            <p:childTnLst>
                              <p:par>
                                <p:cTn id="8" presetID="10" presetClass="entr" presetSubtype="0" fill="hold" grpId="0" nodeType="afterEffect">
                                  <p:stCondLst>
                                    <p:cond delay="17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
                                        <p:tgtEl>
                                          <p:spTgt spid="9"/>
                                        </p:tgtEl>
                                      </p:cBhvr>
                                    </p:animEffect>
                                  </p:childTnLst>
                                </p:cTn>
                              </p:par>
                            </p:childTnLst>
                          </p:cTn>
                        </p:par>
                        <p:par>
                          <p:cTn id="11" fill="hold">
                            <p:stCondLst>
                              <p:cond delay="201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par>
                                <p:cTn id="14" presetID="22" presetClass="entr" presetSubtype="8" fill="hold" grpId="0" nodeType="withEffect">
                                  <p:stCondLst>
                                    <p:cond delay="75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1500"/>
                                        <p:tgtEl>
                                          <p:spTgt spid="41"/>
                                        </p:tgtEl>
                                      </p:cBhvr>
                                    </p:animEffect>
                                  </p:childTnLst>
                                </p:cTn>
                              </p:par>
                              <p:par>
                                <p:cTn id="17" presetID="1" presetClass="entr" presetSubtype="0" fill="hold" nodeType="withEffect">
                                  <p:stCondLst>
                                    <p:cond delay="200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4260"/>
                            </p:stCondLst>
                            <p:childTnLst>
                              <p:par>
                                <p:cTn id="20" presetID="22" presetClass="entr" presetSubtype="8"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1500"/>
                                        <p:tgtEl>
                                          <p:spTgt spid="40"/>
                                        </p:tgtEl>
                                      </p:cBhvr>
                                    </p:animEffect>
                                  </p:childTnLst>
                                </p:cTn>
                              </p:par>
                              <p:par>
                                <p:cTn id="23" presetID="1" presetClass="entr" presetSubtype="0"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576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2000"/>
                                        <p:tgtEl>
                                          <p:spTgt spid="39"/>
                                        </p:tgtEl>
                                      </p:cBhvr>
                                    </p:animEffect>
                                  </p:childTnLst>
                                </p:cTn>
                              </p:par>
                              <p:par>
                                <p:cTn id="29" presetID="1" presetClass="entr" presetSubtype="0" fill="hold" nodeType="withEffect">
                                  <p:stCondLst>
                                    <p:cond delay="1000"/>
                                  </p:stCondLst>
                                  <p:childTnLst>
                                    <p:set>
                                      <p:cBhvr>
                                        <p:cTn id="30" dur="1" fill="hold">
                                          <p:stCondLst>
                                            <p:cond delay="0"/>
                                          </p:stCondLst>
                                        </p:cTn>
                                        <p:tgtEl>
                                          <p:spTgt spid="50"/>
                                        </p:tgtEl>
                                        <p:attrNameLst>
                                          <p:attrName>style.visibility</p:attrName>
                                        </p:attrNameLst>
                                      </p:cBhvr>
                                      <p:to>
                                        <p:strVal val="visible"/>
                                      </p:to>
                                    </p:set>
                                  </p:childTnLst>
                                </p:cTn>
                              </p:par>
                            </p:childTnLst>
                          </p:cTn>
                        </p:par>
                        <p:par>
                          <p:cTn id="31" fill="hold">
                            <p:stCondLst>
                              <p:cond delay="776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2000"/>
                                        <p:tgtEl>
                                          <p:spTgt spid="38"/>
                                        </p:tgtEl>
                                      </p:cBhvr>
                                    </p:animEffect>
                                  </p:childTnLst>
                                </p:cTn>
                              </p:par>
                              <p:par>
                                <p:cTn id="35" presetID="1" presetClass="entr" presetSubtype="0" fill="hold" nodeType="withEffect">
                                  <p:stCondLst>
                                    <p:cond delay="1000"/>
                                  </p:stCondLst>
                                  <p:childTnLst>
                                    <p:set>
                                      <p:cBhvr>
                                        <p:cTn id="36" dur="1" fill="hold">
                                          <p:stCondLst>
                                            <p:cond delay="0"/>
                                          </p:stCondLst>
                                        </p:cTn>
                                        <p:tgtEl>
                                          <p:spTgt spid="51"/>
                                        </p:tgtEl>
                                        <p:attrNameLst>
                                          <p:attrName>style.visibility</p:attrName>
                                        </p:attrNameLst>
                                      </p:cBhvr>
                                      <p:to>
                                        <p:strVal val="visible"/>
                                      </p:to>
                                    </p:set>
                                  </p:childTnLst>
                                </p:cTn>
                              </p:par>
                            </p:childTnLst>
                          </p:cTn>
                        </p:par>
                        <p:par>
                          <p:cTn id="37" fill="hold">
                            <p:stCondLst>
                              <p:cond delay="9760"/>
                            </p:stCondLst>
                            <p:childTnLst>
                              <p:par>
                                <p:cTn id="38" presetID="1" presetClass="entr" presetSubtype="0" fill="hold" grpId="0" nodeType="afterEffect">
                                  <p:stCondLst>
                                    <p:cond delay="1500"/>
                                  </p:stCondLst>
                                  <p:childTnLst>
                                    <p:set>
                                      <p:cBhvr>
                                        <p:cTn id="39" dur="1" fill="hold">
                                          <p:stCondLst>
                                            <p:cond delay="0"/>
                                          </p:stCondLst>
                                        </p:cTn>
                                        <p:tgtEl>
                                          <p:spTgt spid="4">
                                            <p:txEl>
                                              <p:pRg st="1" end="1"/>
                                            </p:txEl>
                                          </p:spTgt>
                                        </p:tgtEl>
                                        <p:attrNameLst>
                                          <p:attrName>style.visibility</p:attrName>
                                        </p:attrNameLst>
                                      </p:cBhvr>
                                      <p:to>
                                        <p:strVal val="visible"/>
                                      </p:to>
                                    </p:set>
                                  </p:childTnLst>
                                </p:cTn>
                              </p:par>
                            </p:childTnLst>
                          </p:cTn>
                        </p:par>
                        <p:par>
                          <p:cTn id="40" fill="hold">
                            <p:stCondLst>
                              <p:cond delay="11260"/>
                            </p:stCondLst>
                            <p:childTnLst>
                              <p:par>
                                <p:cTn id="41" presetID="1" presetClass="entr" presetSubtype="0" fill="hold" grpId="0" nodeType="afterEffect">
                                  <p:stCondLst>
                                    <p:cond delay="250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par>
                          <p:cTn id="43" fill="hold">
                            <p:stCondLst>
                              <p:cond delay="13760"/>
                            </p:stCondLst>
                            <p:childTnLst>
                              <p:par>
                                <p:cTn id="44" presetID="1" presetClass="entr" presetSubtype="0" fill="hold" grpId="0" nodeType="afterEffect">
                                  <p:stCondLst>
                                    <p:cond delay="2250"/>
                                  </p:stCondLst>
                                  <p:childTnLst>
                                    <p:set>
                                      <p:cBhvr>
                                        <p:cTn id="45" dur="1" fill="hold">
                                          <p:stCondLst>
                                            <p:cond delay="0"/>
                                          </p:stCondLst>
                                        </p:cTn>
                                        <p:tgtEl>
                                          <p:spTgt spid="4">
                                            <p:txEl>
                                              <p:pRg st="3" end="3"/>
                                            </p:txEl>
                                          </p:spTgt>
                                        </p:tgtEl>
                                        <p:attrNameLst>
                                          <p:attrName>style.visibility</p:attrName>
                                        </p:attrNameLst>
                                      </p:cBhvr>
                                      <p:to>
                                        <p:strVal val="visible"/>
                                      </p:to>
                                    </p:set>
                                  </p:childTnLst>
                                </p:cTn>
                              </p:par>
                            </p:childTnLst>
                          </p:cTn>
                        </p:par>
                        <p:par>
                          <p:cTn id="46" fill="hold">
                            <p:stCondLst>
                              <p:cond delay="16010"/>
                            </p:stCondLst>
                            <p:childTnLst>
                              <p:par>
                                <p:cTn id="47" presetID="1" presetClass="entr" presetSubtype="0" fill="hold" grpId="0" nodeType="afterEffect">
                                  <p:stCondLst>
                                    <p:cond delay="150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par>
                          <p:cTn id="49" fill="hold">
                            <p:stCondLst>
                              <p:cond delay="17510"/>
                            </p:stCondLst>
                            <p:childTnLst>
                              <p:par>
                                <p:cTn id="50" presetID="1" presetClass="entr" presetSubtype="0" fill="hold" grpId="0" nodeType="afterEffect">
                                  <p:stCondLst>
                                    <p:cond delay="150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38" grpId="0" animBg="1"/>
      <p:bldP spid="39" grpId="0" animBg="1"/>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3B8ED4-A5A8-476A-9780-5A1C16ED939D}"/>
              </a:ext>
            </a:extLst>
          </p:cNvPr>
          <p:cNvSpPr>
            <a:spLocks noGrp="1"/>
          </p:cNvSpPr>
          <p:nvPr>
            <p:ph idx="1"/>
          </p:nvPr>
        </p:nvSpPr>
        <p:spPr>
          <a:xfrm>
            <a:off x="651950" y="1507068"/>
            <a:ext cx="5365562" cy="2589444"/>
          </a:xfrm>
        </p:spPr>
        <p:txBody>
          <a:bodyPr anchor="t" anchorCtr="0">
            <a:normAutofit/>
          </a:bodyPr>
          <a:lstStyle/>
          <a:p>
            <a:pPr>
              <a:lnSpc>
                <a:spcPct val="100000"/>
              </a:lnSpc>
              <a:spcAft>
                <a:spcPts val="600"/>
              </a:spcAft>
              <a:buSzPct val="80000"/>
              <a:buNone/>
            </a:pPr>
            <a:r>
              <a:rPr lang="en-AU" sz="2000" dirty="0"/>
              <a:t>To consider the probability of a well restarting:</a:t>
            </a:r>
          </a:p>
          <a:p>
            <a:pPr marL="342900" indent="-342900">
              <a:lnSpc>
                <a:spcPct val="100000"/>
              </a:lnSpc>
              <a:spcAft>
                <a:spcPts val="600"/>
              </a:spcAft>
              <a:buSzPct val="80000"/>
              <a:buFont typeface="Arial" panose="020B0604020202020204" pitchFamily="34" charset="0"/>
              <a:buChar char="•"/>
            </a:pPr>
            <a:r>
              <a:rPr lang="en-AU" sz="1800" dirty="0"/>
              <a:t>historical production data from 1969-2009 was used</a:t>
            </a:r>
          </a:p>
          <a:p>
            <a:pPr marL="342900" indent="-342900">
              <a:lnSpc>
                <a:spcPct val="120000"/>
              </a:lnSpc>
              <a:buSzPct val="80000"/>
              <a:buFont typeface="Arial" panose="020B0604020202020204" pitchFamily="34" charset="0"/>
              <a:buChar char="•"/>
            </a:pPr>
            <a:r>
              <a:rPr lang="en-AU" sz="1800" dirty="0"/>
              <a:t>a 2009 data cut-off to allow at least 10 years for a well to restart</a:t>
            </a:r>
          </a:p>
        </p:txBody>
      </p:sp>
      <p:sp>
        <p:nvSpPr>
          <p:cNvPr id="3" name="Title 2">
            <a:extLst>
              <a:ext uri="{FF2B5EF4-FFF2-40B4-BE49-F238E27FC236}">
                <a16:creationId xmlns:a16="http://schemas.microsoft.com/office/drawing/2014/main" id="{28B658C5-9615-4DFE-9AFB-5DD30DA3A8FA}"/>
              </a:ext>
            </a:extLst>
          </p:cNvPr>
          <p:cNvSpPr>
            <a:spLocks noGrp="1"/>
          </p:cNvSpPr>
          <p:nvPr>
            <p:ph type="title"/>
          </p:nvPr>
        </p:nvSpPr>
        <p:spPr/>
        <p:txBody>
          <a:bodyPr/>
          <a:lstStyle/>
          <a:p>
            <a:r>
              <a:rPr lang="en-AU" dirty="0"/>
              <a:t>Evidence of restarting wells in South Australia</a:t>
            </a:r>
          </a:p>
        </p:txBody>
      </p:sp>
      <p:grpSp>
        <p:nvGrpSpPr>
          <p:cNvPr id="22" name="Group 21">
            <a:extLst>
              <a:ext uri="{FF2B5EF4-FFF2-40B4-BE49-F238E27FC236}">
                <a16:creationId xmlns:a16="http://schemas.microsoft.com/office/drawing/2014/main" id="{0F642163-8347-4DC6-BC21-3130817C1D9A}"/>
              </a:ext>
            </a:extLst>
          </p:cNvPr>
          <p:cNvGrpSpPr/>
          <p:nvPr/>
        </p:nvGrpSpPr>
        <p:grpSpPr>
          <a:xfrm>
            <a:off x="6703083" y="1833859"/>
            <a:ext cx="5207509" cy="4724953"/>
            <a:chOff x="686331" y="1833859"/>
            <a:chExt cx="5207509" cy="4724953"/>
          </a:xfrm>
        </p:grpSpPr>
        <p:cxnSp>
          <p:nvCxnSpPr>
            <p:cNvPr id="23" name="Straight Connector 22">
              <a:extLst>
                <a:ext uri="{FF2B5EF4-FFF2-40B4-BE49-F238E27FC236}">
                  <a16:creationId xmlns:a16="http://schemas.microsoft.com/office/drawing/2014/main" id="{8DA7FEEF-0885-4B90-B39D-8BDC1758B77B}"/>
                </a:ext>
              </a:extLst>
            </p:cNvPr>
            <p:cNvCxnSpPr/>
            <p:nvPr/>
          </p:nvCxnSpPr>
          <p:spPr>
            <a:xfrm>
              <a:off x="1608374" y="1977775"/>
              <a:ext cx="0" cy="40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2EDB4C-9A55-4852-880D-CBCA98E0D82B}"/>
                </a:ext>
              </a:extLst>
            </p:cNvPr>
            <p:cNvCxnSpPr/>
            <p:nvPr/>
          </p:nvCxnSpPr>
          <p:spPr>
            <a:xfrm>
              <a:off x="1497280" y="1977775"/>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066DDA-F3C2-43C0-838E-9466125A9C1A}"/>
                </a:ext>
              </a:extLst>
            </p:cNvPr>
            <p:cNvCxnSpPr/>
            <p:nvPr/>
          </p:nvCxnSpPr>
          <p:spPr>
            <a:xfrm>
              <a:off x="1494979" y="400890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D7B2E7-8912-4E53-AF0A-595199D4BA76}"/>
                </a:ext>
              </a:extLst>
            </p:cNvPr>
            <p:cNvCxnSpPr/>
            <p:nvPr/>
          </p:nvCxnSpPr>
          <p:spPr>
            <a:xfrm>
              <a:off x="1503025" y="3008365"/>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6B6006B-38A9-4364-B9FA-ACDE51D9C5B5}"/>
                </a:ext>
              </a:extLst>
            </p:cNvPr>
            <p:cNvCxnSpPr/>
            <p:nvPr/>
          </p:nvCxnSpPr>
          <p:spPr>
            <a:xfrm>
              <a:off x="1504259" y="5012097"/>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EE1755-30C1-4096-BD7C-3EFB9222BE73}"/>
                </a:ext>
              </a:extLst>
            </p:cNvPr>
            <p:cNvCxnSpPr/>
            <p:nvPr/>
          </p:nvCxnSpPr>
          <p:spPr>
            <a:xfrm>
              <a:off x="1505587" y="545869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583221-BBCE-4F22-8C55-70526DE741DB}"/>
                </a:ext>
              </a:extLst>
            </p:cNvPr>
            <p:cNvCxnSpPr/>
            <p:nvPr/>
          </p:nvCxnSpPr>
          <p:spPr>
            <a:xfrm>
              <a:off x="1500696" y="450453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Content Placeholder 1">
              <a:extLst>
                <a:ext uri="{FF2B5EF4-FFF2-40B4-BE49-F238E27FC236}">
                  <a16:creationId xmlns:a16="http://schemas.microsoft.com/office/drawing/2014/main" id="{5B61D3DE-5B02-49AF-9B2E-2221BC8FFB33}"/>
                </a:ext>
              </a:extLst>
            </p:cNvPr>
            <p:cNvSpPr txBox="1">
              <a:spLocks/>
            </p:cNvSpPr>
            <p:nvPr/>
          </p:nvSpPr>
          <p:spPr>
            <a:xfrm>
              <a:off x="1000243" y="5318671"/>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12.5%</a:t>
              </a:r>
            </a:p>
          </p:txBody>
        </p:sp>
        <p:sp>
          <p:nvSpPr>
            <p:cNvPr id="31" name="Content Placeholder 1">
              <a:extLst>
                <a:ext uri="{FF2B5EF4-FFF2-40B4-BE49-F238E27FC236}">
                  <a16:creationId xmlns:a16="http://schemas.microsoft.com/office/drawing/2014/main" id="{A4A5494D-03DD-4D91-BDB3-F9EC0533E2EF}"/>
                </a:ext>
              </a:extLst>
            </p:cNvPr>
            <p:cNvSpPr txBox="1">
              <a:spLocks/>
            </p:cNvSpPr>
            <p:nvPr/>
          </p:nvSpPr>
          <p:spPr>
            <a:xfrm>
              <a:off x="1003781" y="435464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37.5%</a:t>
              </a:r>
            </a:p>
          </p:txBody>
        </p:sp>
        <p:sp>
          <p:nvSpPr>
            <p:cNvPr id="32" name="Content Placeholder 1">
              <a:extLst>
                <a:ext uri="{FF2B5EF4-FFF2-40B4-BE49-F238E27FC236}">
                  <a16:creationId xmlns:a16="http://schemas.microsoft.com/office/drawing/2014/main" id="{FDFAB571-C5C5-4E86-B8DA-6D0309AA9B0E}"/>
                </a:ext>
              </a:extLst>
            </p:cNvPr>
            <p:cNvSpPr txBox="1">
              <a:spLocks/>
            </p:cNvSpPr>
            <p:nvPr/>
          </p:nvSpPr>
          <p:spPr>
            <a:xfrm>
              <a:off x="997984" y="4873542"/>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25.0%</a:t>
              </a:r>
            </a:p>
          </p:txBody>
        </p:sp>
        <p:sp>
          <p:nvSpPr>
            <p:cNvPr id="33" name="Content Placeholder 1">
              <a:extLst>
                <a:ext uri="{FF2B5EF4-FFF2-40B4-BE49-F238E27FC236}">
                  <a16:creationId xmlns:a16="http://schemas.microsoft.com/office/drawing/2014/main" id="{AB0D82E6-EDCB-4702-B912-FBE54C307F84}"/>
                </a:ext>
              </a:extLst>
            </p:cNvPr>
            <p:cNvSpPr txBox="1">
              <a:spLocks/>
            </p:cNvSpPr>
            <p:nvPr/>
          </p:nvSpPr>
          <p:spPr>
            <a:xfrm>
              <a:off x="1002830" y="287808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75.0%</a:t>
              </a:r>
            </a:p>
          </p:txBody>
        </p:sp>
        <p:sp>
          <p:nvSpPr>
            <p:cNvPr id="34" name="Content Placeholder 1">
              <a:extLst>
                <a:ext uri="{FF2B5EF4-FFF2-40B4-BE49-F238E27FC236}">
                  <a16:creationId xmlns:a16="http://schemas.microsoft.com/office/drawing/2014/main" id="{D92E0C18-31FB-4428-B9EA-7715F9E06809}"/>
                </a:ext>
              </a:extLst>
            </p:cNvPr>
            <p:cNvSpPr txBox="1">
              <a:spLocks/>
            </p:cNvSpPr>
            <p:nvPr/>
          </p:nvSpPr>
          <p:spPr>
            <a:xfrm>
              <a:off x="1035136" y="3855928"/>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50%</a:t>
              </a:r>
            </a:p>
          </p:txBody>
        </p:sp>
        <p:sp>
          <p:nvSpPr>
            <p:cNvPr id="35" name="Content Placeholder 1">
              <a:extLst>
                <a:ext uri="{FF2B5EF4-FFF2-40B4-BE49-F238E27FC236}">
                  <a16:creationId xmlns:a16="http://schemas.microsoft.com/office/drawing/2014/main" id="{AE98C1D1-83C2-41CA-8BF3-64F130D1BBDB}"/>
                </a:ext>
              </a:extLst>
            </p:cNvPr>
            <p:cNvSpPr txBox="1">
              <a:spLocks/>
            </p:cNvSpPr>
            <p:nvPr/>
          </p:nvSpPr>
          <p:spPr>
            <a:xfrm>
              <a:off x="981971" y="183385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100%</a:t>
              </a:r>
            </a:p>
          </p:txBody>
        </p:sp>
        <p:cxnSp>
          <p:nvCxnSpPr>
            <p:cNvPr id="36" name="Straight Connector 35">
              <a:extLst>
                <a:ext uri="{FF2B5EF4-FFF2-40B4-BE49-F238E27FC236}">
                  <a16:creationId xmlns:a16="http://schemas.microsoft.com/office/drawing/2014/main" id="{65BD0C17-0482-41B7-9451-1174F263302C}"/>
                </a:ext>
              </a:extLst>
            </p:cNvPr>
            <p:cNvCxnSpPr/>
            <p:nvPr/>
          </p:nvCxnSpPr>
          <p:spPr>
            <a:xfrm>
              <a:off x="1525770" y="5943600"/>
              <a:ext cx="42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3FA9AE-2967-423D-82F1-F34977125BC7}"/>
                </a:ext>
              </a:extLst>
            </p:cNvPr>
            <p:cNvCxnSpPr>
              <a:cxnSpLocks/>
            </p:cNvCxnSpPr>
            <p:nvPr/>
          </p:nvCxnSpPr>
          <p:spPr>
            <a:xfrm rot="16200000">
              <a:off x="2947037" y="599897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1">
              <a:extLst>
                <a:ext uri="{FF2B5EF4-FFF2-40B4-BE49-F238E27FC236}">
                  <a16:creationId xmlns:a16="http://schemas.microsoft.com/office/drawing/2014/main" id="{3A77DED6-3685-4B25-9D65-07528DA603C7}"/>
                </a:ext>
              </a:extLst>
            </p:cNvPr>
            <p:cNvSpPr txBox="1">
              <a:spLocks/>
            </p:cNvSpPr>
            <p:nvPr/>
          </p:nvSpPr>
          <p:spPr>
            <a:xfrm>
              <a:off x="2872918" y="6007443"/>
              <a:ext cx="260455"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5</a:t>
              </a:r>
            </a:p>
          </p:txBody>
        </p:sp>
        <p:cxnSp>
          <p:nvCxnSpPr>
            <p:cNvPr id="39" name="Straight Connector 38">
              <a:extLst>
                <a:ext uri="{FF2B5EF4-FFF2-40B4-BE49-F238E27FC236}">
                  <a16:creationId xmlns:a16="http://schemas.microsoft.com/office/drawing/2014/main" id="{BCBCB347-2F2A-4311-8AAF-91F8E5B05AD1}"/>
                </a:ext>
              </a:extLst>
            </p:cNvPr>
            <p:cNvCxnSpPr>
              <a:cxnSpLocks/>
            </p:cNvCxnSpPr>
            <p:nvPr/>
          </p:nvCxnSpPr>
          <p:spPr>
            <a:xfrm rot="16200000">
              <a:off x="4316867" y="6002042"/>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2F4DD8-5131-47E6-82F8-A2FCEAA59BA4}"/>
                </a:ext>
              </a:extLst>
            </p:cNvPr>
            <p:cNvCxnSpPr>
              <a:cxnSpLocks/>
            </p:cNvCxnSpPr>
            <p:nvPr/>
          </p:nvCxnSpPr>
          <p:spPr>
            <a:xfrm rot="16200000">
              <a:off x="5677840" y="599478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ontent Placeholder 1">
              <a:extLst>
                <a:ext uri="{FF2B5EF4-FFF2-40B4-BE49-F238E27FC236}">
                  <a16:creationId xmlns:a16="http://schemas.microsoft.com/office/drawing/2014/main" id="{E2ECA474-5EAC-4C27-854B-90A6ED0E0C7E}"/>
                </a:ext>
              </a:extLst>
            </p:cNvPr>
            <p:cNvSpPr txBox="1">
              <a:spLocks/>
            </p:cNvSpPr>
            <p:nvPr/>
          </p:nvSpPr>
          <p:spPr>
            <a:xfrm>
              <a:off x="4211591" y="6007670"/>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10</a:t>
              </a:r>
            </a:p>
          </p:txBody>
        </p:sp>
        <p:sp>
          <p:nvSpPr>
            <p:cNvPr id="42" name="Content Placeholder 1">
              <a:extLst>
                <a:ext uri="{FF2B5EF4-FFF2-40B4-BE49-F238E27FC236}">
                  <a16:creationId xmlns:a16="http://schemas.microsoft.com/office/drawing/2014/main" id="{0DA8DEF9-A1CB-4CB8-9F20-350350E847E4}"/>
                </a:ext>
              </a:extLst>
            </p:cNvPr>
            <p:cNvSpPr txBox="1">
              <a:spLocks/>
            </p:cNvSpPr>
            <p:nvPr/>
          </p:nvSpPr>
          <p:spPr>
            <a:xfrm>
              <a:off x="5569840" y="6007232"/>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15</a:t>
              </a:r>
            </a:p>
          </p:txBody>
        </p:sp>
        <p:sp>
          <p:nvSpPr>
            <p:cNvPr id="43" name="Content Placeholder 1">
              <a:extLst>
                <a:ext uri="{FF2B5EF4-FFF2-40B4-BE49-F238E27FC236}">
                  <a16:creationId xmlns:a16="http://schemas.microsoft.com/office/drawing/2014/main" id="{EC3F55EC-3BD2-4467-B7BD-1DC67DA42890}"/>
                </a:ext>
              </a:extLst>
            </p:cNvPr>
            <p:cNvSpPr txBox="1">
              <a:spLocks/>
            </p:cNvSpPr>
            <p:nvPr/>
          </p:nvSpPr>
          <p:spPr>
            <a:xfrm>
              <a:off x="2788766" y="6242235"/>
              <a:ext cx="2128912" cy="316577"/>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Years since last production</a:t>
              </a:r>
            </a:p>
          </p:txBody>
        </p:sp>
        <p:sp>
          <p:nvSpPr>
            <p:cNvPr id="44" name="Content Placeholder 1">
              <a:extLst>
                <a:ext uri="{FF2B5EF4-FFF2-40B4-BE49-F238E27FC236}">
                  <a16:creationId xmlns:a16="http://schemas.microsoft.com/office/drawing/2014/main" id="{9D44BE52-5570-41CB-99F6-D595271B1CEE}"/>
                </a:ext>
              </a:extLst>
            </p:cNvPr>
            <p:cNvSpPr txBox="1">
              <a:spLocks/>
            </p:cNvSpPr>
            <p:nvPr/>
          </p:nvSpPr>
          <p:spPr>
            <a:xfrm rot="16200000">
              <a:off x="-686206" y="3586134"/>
              <a:ext cx="3105073" cy="36000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Probability of restarting production</a:t>
              </a:r>
            </a:p>
          </p:txBody>
        </p:sp>
      </p:grpSp>
      <p:sp>
        <p:nvSpPr>
          <p:cNvPr id="46" name="Rectangle 45">
            <a:extLst>
              <a:ext uri="{FF2B5EF4-FFF2-40B4-BE49-F238E27FC236}">
                <a16:creationId xmlns:a16="http://schemas.microsoft.com/office/drawing/2014/main" id="{0C3EE023-D313-4774-945F-4624C38DA14C}"/>
              </a:ext>
            </a:extLst>
          </p:cNvPr>
          <p:cNvSpPr/>
          <p:nvPr/>
        </p:nvSpPr>
        <p:spPr>
          <a:xfrm>
            <a:off x="7646673" y="2889194"/>
            <a:ext cx="270000" cy="302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6EDBA979-D179-49EA-9ED6-F0CE08B46C68}"/>
              </a:ext>
            </a:extLst>
          </p:cNvPr>
          <p:cNvSpPr/>
          <p:nvPr/>
        </p:nvSpPr>
        <p:spPr>
          <a:xfrm>
            <a:off x="7917930" y="3000931"/>
            <a:ext cx="270000" cy="29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25CA4D6C-A9C5-41C0-9B28-6D45794602D6}"/>
              </a:ext>
            </a:extLst>
          </p:cNvPr>
          <p:cNvSpPr/>
          <p:nvPr/>
        </p:nvSpPr>
        <p:spPr>
          <a:xfrm>
            <a:off x="8189426" y="3903975"/>
            <a:ext cx="270000" cy="20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5F4EF15F-AD70-484F-B824-85B835A77F1C}"/>
              </a:ext>
            </a:extLst>
          </p:cNvPr>
          <p:cNvSpPr/>
          <p:nvPr/>
        </p:nvSpPr>
        <p:spPr>
          <a:xfrm>
            <a:off x="8468873" y="4514588"/>
            <a:ext cx="270000" cy="140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4AEB8A8E-732B-4B96-8138-C1A9E27212D2}"/>
              </a:ext>
            </a:extLst>
          </p:cNvPr>
          <p:cNvSpPr/>
          <p:nvPr/>
        </p:nvSpPr>
        <p:spPr>
          <a:xfrm>
            <a:off x="8748320" y="5518536"/>
            <a:ext cx="270000" cy="39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5039A54-5DA0-4E26-A184-53A8FD7DB3D6}"/>
              </a:ext>
            </a:extLst>
          </p:cNvPr>
          <p:cNvSpPr/>
          <p:nvPr/>
        </p:nvSpPr>
        <p:spPr>
          <a:xfrm>
            <a:off x="9014135" y="5444115"/>
            <a:ext cx="270000" cy="46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ED0C9D44-8C22-4F44-8073-CBF0119A9A45}"/>
              </a:ext>
            </a:extLst>
          </p:cNvPr>
          <p:cNvSpPr/>
          <p:nvPr/>
        </p:nvSpPr>
        <p:spPr>
          <a:xfrm>
            <a:off x="9283490" y="5550433"/>
            <a:ext cx="270000" cy="36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37F8C7A4-B164-4ACE-93E2-76D0DB42D2EE}"/>
              </a:ext>
            </a:extLst>
          </p:cNvPr>
          <p:cNvSpPr/>
          <p:nvPr/>
        </p:nvSpPr>
        <p:spPr>
          <a:xfrm>
            <a:off x="9840424" y="5291810"/>
            <a:ext cx="270000" cy="612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356C6ED3-CA42-4595-8788-E580571811C5}"/>
              </a:ext>
            </a:extLst>
          </p:cNvPr>
          <p:cNvSpPr/>
          <p:nvPr/>
        </p:nvSpPr>
        <p:spPr>
          <a:xfrm>
            <a:off x="10114599" y="5800163"/>
            <a:ext cx="270000" cy="10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84D6C982-E5AF-42E1-8F65-7DEB4C7E3B5B}"/>
              </a:ext>
            </a:extLst>
          </p:cNvPr>
          <p:cNvSpPr/>
          <p:nvPr/>
        </p:nvSpPr>
        <p:spPr>
          <a:xfrm>
            <a:off x="9560434" y="5165990"/>
            <a:ext cx="270000" cy="75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B7F83FD5-6B2C-4FD7-94C6-D458365CD1B3}"/>
              </a:ext>
            </a:extLst>
          </p:cNvPr>
          <p:cNvSpPr/>
          <p:nvPr/>
        </p:nvSpPr>
        <p:spPr>
          <a:xfrm>
            <a:off x="10389276" y="5729280"/>
            <a:ext cx="270000" cy="18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A9DED4FA-1D8C-4AAB-A694-D8298E583293}"/>
              </a:ext>
            </a:extLst>
          </p:cNvPr>
          <p:cNvSpPr/>
          <p:nvPr/>
        </p:nvSpPr>
        <p:spPr>
          <a:xfrm>
            <a:off x="10664430" y="5763914"/>
            <a:ext cx="270000" cy="14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CDD008C-09EF-400B-9996-8D11A7711720}"/>
              </a:ext>
            </a:extLst>
          </p:cNvPr>
          <p:cNvSpPr/>
          <p:nvPr/>
        </p:nvSpPr>
        <p:spPr>
          <a:xfrm>
            <a:off x="10943676" y="5726491"/>
            <a:ext cx="270000" cy="18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BE282364-C114-4403-B1B9-89329A33A9C2}"/>
              </a:ext>
            </a:extLst>
          </p:cNvPr>
          <p:cNvSpPr/>
          <p:nvPr/>
        </p:nvSpPr>
        <p:spPr>
          <a:xfrm>
            <a:off x="11482128" y="5797814"/>
            <a:ext cx="270000" cy="10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6" name="Group 75">
            <a:extLst>
              <a:ext uri="{FF2B5EF4-FFF2-40B4-BE49-F238E27FC236}">
                <a16:creationId xmlns:a16="http://schemas.microsoft.com/office/drawing/2014/main" id="{1DC7B131-D10A-4E02-A52A-A2BD0086B2E7}"/>
              </a:ext>
            </a:extLst>
          </p:cNvPr>
          <p:cNvGrpSpPr/>
          <p:nvPr/>
        </p:nvGrpSpPr>
        <p:grpSpPr>
          <a:xfrm>
            <a:off x="8167708" y="2031390"/>
            <a:ext cx="1206879" cy="1152649"/>
            <a:chOff x="8167708" y="2031390"/>
            <a:chExt cx="1206879" cy="1152649"/>
          </a:xfrm>
        </p:grpSpPr>
        <p:sp>
          <p:nvSpPr>
            <p:cNvPr id="2" name="TextBox 1">
              <a:extLst>
                <a:ext uri="{FF2B5EF4-FFF2-40B4-BE49-F238E27FC236}">
                  <a16:creationId xmlns:a16="http://schemas.microsoft.com/office/drawing/2014/main" id="{DCEA0DB9-CAC7-4FCB-B2FA-180A6615FEBD}"/>
                </a:ext>
              </a:extLst>
            </p:cNvPr>
            <p:cNvSpPr txBox="1"/>
            <p:nvPr/>
          </p:nvSpPr>
          <p:spPr>
            <a:xfrm>
              <a:off x="8283030" y="2031390"/>
              <a:ext cx="1091557" cy="541067"/>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High probability</a:t>
              </a:r>
            </a:p>
          </p:txBody>
        </p:sp>
        <p:cxnSp>
          <p:nvCxnSpPr>
            <p:cNvPr id="61" name="Straight Arrow Connector 60">
              <a:extLst>
                <a:ext uri="{FF2B5EF4-FFF2-40B4-BE49-F238E27FC236}">
                  <a16:creationId xmlns:a16="http://schemas.microsoft.com/office/drawing/2014/main" id="{334B8CB2-7CBC-463A-98A1-A380B0EB4DE4}"/>
                </a:ext>
              </a:extLst>
            </p:cNvPr>
            <p:cNvCxnSpPr>
              <a:cxnSpLocks/>
            </p:cNvCxnSpPr>
            <p:nvPr/>
          </p:nvCxnSpPr>
          <p:spPr>
            <a:xfrm flipH="1">
              <a:off x="8324426" y="2610065"/>
              <a:ext cx="291537" cy="235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3FDD7C3-FDB7-499F-86C5-EE57AFDA6953}"/>
                </a:ext>
              </a:extLst>
            </p:cNvPr>
            <p:cNvCxnSpPr>
              <a:cxnSpLocks/>
            </p:cNvCxnSpPr>
            <p:nvPr/>
          </p:nvCxnSpPr>
          <p:spPr>
            <a:xfrm flipH="1">
              <a:off x="8406022" y="2605624"/>
              <a:ext cx="209941" cy="578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2E662CA-11A4-4E8F-A9E0-4BA2CC1543B7}"/>
                </a:ext>
              </a:extLst>
            </p:cNvPr>
            <p:cNvCxnSpPr>
              <a:cxnSpLocks/>
            </p:cNvCxnSpPr>
            <p:nvPr/>
          </p:nvCxnSpPr>
          <p:spPr>
            <a:xfrm flipH="1">
              <a:off x="8167708" y="2605624"/>
              <a:ext cx="448255" cy="1664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E822931-4E90-49A6-9B6E-C9721C741CB3}"/>
              </a:ext>
            </a:extLst>
          </p:cNvPr>
          <p:cNvGrpSpPr/>
          <p:nvPr/>
        </p:nvGrpSpPr>
        <p:grpSpPr>
          <a:xfrm>
            <a:off x="9760246" y="4363759"/>
            <a:ext cx="1379967" cy="1341771"/>
            <a:chOff x="9760246" y="4363759"/>
            <a:chExt cx="1379967" cy="1341771"/>
          </a:xfrm>
        </p:grpSpPr>
        <p:sp>
          <p:nvSpPr>
            <p:cNvPr id="60" name="TextBox 59">
              <a:extLst>
                <a:ext uri="{FF2B5EF4-FFF2-40B4-BE49-F238E27FC236}">
                  <a16:creationId xmlns:a16="http://schemas.microsoft.com/office/drawing/2014/main" id="{5DFA2691-846C-4499-8292-0E43F2A49124}"/>
                </a:ext>
              </a:extLst>
            </p:cNvPr>
            <p:cNvSpPr txBox="1"/>
            <p:nvPr/>
          </p:nvSpPr>
          <p:spPr>
            <a:xfrm>
              <a:off x="9760246" y="4363759"/>
              <a:ext cx="1379967" cy="573705"/>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&lt;5% after 10 years inactivity</a:t>
              </a:r>
            </a:p>
          </p:txBody>
        </p:sp>
        <p:cxnSp>
          <p:nvCxnSpPr>
            <p:cNvPr id="73" name="Straight Arrow Connector 72">
              <a:extLst>
                <a:ext uri="{FF2B5EF4-FFF2-40B4-BE49-F238E27FC236}">
                  <a16:creationId xmlns:a16="http://schemas.microsoft.com/office/drawing/2014/main" id="{92FADD69-D02C-4A81-84DA-D9F53EEBF2EB}"/>
                </a:ext>
              </a:extLst>
            </p:cNvPr>
            <p:cNvCxnSpPr>
              <a:cxnSpLocks/>
            </p:cNvCxnSpPr>
            <p:nvPr/>
          </p:nvCxnSpPr>
          <p:spPr>
            <a:xfrm flipH="1">
              <a:off x="10389277" y="4977254"/>
              <a:ext cx="9498" cy="7282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B0757864-BE64-4103-8C63-1C6D554F311B}"/>
              </a:ext>
            </a:extLst>
          </p:cNvPr>
          <p:cNvSpPr txBox="1"/>
          <p:nvPr/>
        </p:nvSpPr>
        <p:spPr>
          <a:xfrm>
            <a:off x="7340372" y="1406238"/>
            <a:ext cx="4276756" cy="541067"/>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600" b="1" dirty="0">
                <a:solidFill>
                  <a:prstClr val="black">
                    <a:lumMod val="75000"/>
                    <a:lumOff val="25000"/>
                  </a:prstClr>
                </a:solidFill>
                <a:latin typeface="Segoe UI" panose="020B0502040204020203" pitchFamily="34" charset="0"/>
                <a:cs typeface="Segoe UI" panose="020B0502040204020203" pitchFamily="34" charset="0"/>
              </a:rPr>
              <a:t>Historical probability for a well to restart in South Australia</a:t>
            </a:r>
          </a:p>
        </p:txBody>
      </p:sp>
      <p:pic>
        <p:nvPicPr>
          <p:cNvPr id="63" name="Picture 62" descr="Qr code&#10;&#10;Description automatically generated">
            <a:extLst>
              <a:ext uri="{FF2B5EF4-FFF2-40B4-BE49-F238E27FC236}">
                <a16:creationId xmlns:a16="http://schemas.microsoft.com/office/drawing/2014/main" id="{5262A84C-77CA-46E7-B6E1-43D02757E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371540772"/>
      </p:ext>
    </p:extLst>
  </p:cSld>
  <p:clrMapOvr>
    <a:masterClrMapping/>
  </p:clrMapOvr>
  <mc:AlternateContent xmlns:mc="http://schemas.openxmlformats.org/markup-compatibility/2006" xmlns:p14="http://schemas.microsoft.com/office/powerpoint/2010/main">
    <mc:Choice Requires="p14">
      <p:transition p14:dur="10" advClick="0" advTm="9000">
        <p:fade/>
      </p:transition>
    </mc:Choice>
    <mc:Fallback xmlns="">
      <p:transition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25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2750"/>
                            </p:stCondLst>
                            <p:childTnLst>
                              <p:par>
                                <p:cTn id="14" presetID="1" presetClass="entr" presetSubtype="0" fill="hold" nodeType="afterEffect">
                                  <p:stCondLst>
                                    <p:cond delay="125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1250"/>
                                  </p:stCondLst>
                                  <p:childTnLst>
                                    <p:set>
                                      <p:cBhvr>
                                        <p:cTn id="17" dur="1" fill="hold">
                                          <p:stCondLst>
                                            <p:cond delay="0"/>
                                          </p:stCondLst>
                                        </p:cTn>
                                        <p:tgtEl>
                                          <p:spTgt spid="75"/>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250"/>
                                  </p:stCondLst>
                                  <p:childTnLst>
                                    <p:set>
                                      <p:cBhvr>
                                        <p:cTn id="20" dur="1" fill="hold">
                                          <p:stCondLst>
                                            <p:cond delay="0"/>
                                          </p:stCondLst>
                                        </p:cTn>
                                        <p:tgtEl>
                                          <p:spTgt spid="46"/>
                                        </p:tgtEl>
                                        <p:attrNameLst>
                                          <p:attrName>style.visibility</p:attrName>
                                        </p:attrNameLst>
                                      </p:cBhvr>
                                      <p:to>
                                        <p:strVal val="visible"/>
                                      </p:to>
                                    </p:set>
                                  </p:childTnLst>
                                </p:cTn>
                              </p:par>
                            </p:childTnLst>
                          </p:cTn>
                        </p:par>
                        <p:par>
                          <p:cTn id="21" fill="hold">
                            <p:stCondLst>
                              <p:cond delay="4250"/>
                            </p:stCondLst>
                            <p:childTnLst>
                              <p:par>
                                <p:cTn id="22" presetID="1" presetClass="entr" presetSubtype="0" fill="hold" grpId="0" nodeType="afterEffect">
                                  <p:stCondLst>
                                    <p:cond delay="250"/>
                                  </p:stCondLst>
                                  <p:childTnLst>
                                    <p:set>
                                      <p:cBhvr>
                                        <p:cTn id="23" dur="1" fill="hold">
                                          <p:stCondLst>
                                            <p:cond delay="0"/>
                                          </p:stCondLst>
                                        </p:cTn>
                                        <p:tgtEl>
                                          <p:spTgt spid="47"/>
                                        </p:tgtEl>
                                        <p:attrNameLst>
                                          <p:attrName>style.visibility</p:attrName>
                                        </p:attrNameLst>
                                      </p:cBhvr>
                                      <p:to>
                                        <p:strVal val="visible"/>
                                      </p:to>
                                    </p:set>
                                  </p:childTnLst>
                                </p:cTn>
                              </p:par>
                            </p:childTnLst>
                          </p:cTn>
                        </p:par>
                        <p:par>
                          <p:cTn id="24" fill="hold">
                            <p:stCondLst>
                              <p:cond delay="4500"/>
                            </p:stCondLst>
                            <p:childTnLst>
                              <p:par>
                                <p:cTn id="25" presetID="1" presetClass="entr" presetSubtype="0" fill="hold" grpId="0" nodeType="afterEffect">
                                  <p:stCondLst>
                                    <p:cond delay="250"/>
                                  </p:stCondLst>
                                  <p:childTnLst>
                                    <p:set>
                                      <p:cBhvr>
                                        <p:cTn id="26" dur="1" fill="hold">
                                          <p:stCondLst>
                                            <p:cond delay="0"/>
                                          </p:stCondLst>
                                        </p:cTn>
                                        <p:tgtEl>
                                          <p:spTgt spid="48"/>
                                        </p:tgtEl>
                                        <p:attrNameLst>
                                          <p:attrName>style.visibility</p:attrName>
                                        </p:attrNameLst>
                                      </p:cBhvr>
                                      <p:to>
                                        <p:strVal val="visible"/>
                                      </p:to>
                                    </p:set>
                                  </p:childTnLst>
                                </p:cTn>
                              </p:par>
                            </p:childTnLst>
                          </p:cTn>
                        </p:par>
                        <p:par>
                          <p:cTn id="27" fill="hold">
                            <p:stCondLst>
                              <p:cond delay="4750"/>
                            </p:stCondLst>
                            <p:childTnLst>
                              <p:par>
                                <p:cTn id="28" presetID="1" presetClass="entr" presetSubtype="0"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childTnLst>
                          </p:cTn>
                        </p:par>
                        <p:par>
                          <p:cTn id="30" fill="hold">
                            <p:stCondLst>
                              <p:cond delay="4750"/>
                            </p:stCondLst>
                            <p:childTnLst>
                              <p:par>
                                <p:cTn id="31" presetID="1" presetClass="entr" presetSubtype="0" fill="hold" grpId="0" nodeType="afterEffect">
                                  <p:stCondLst>
                                    <p:cond delay="1000"/>
                                  </p:stCondLst>
                                  <p:childTnLst>
                                    <p:set>
                                      <p:cBhvr>
                                        <p:cTn id="32" dur="1" fill="hold">
                                          <p:stCondLst>
                                            <p:cond delay="0"/>
                                          </p:stCondLst>
                                        </p:cTn>
                                        <p:tgtEl>
                                          <p:spTgt spid="49"/>
                                        </p:tgtEl>
                                        <p:attrNameLst>
                                          <p:attrName>style.visibility</p:attrName>
                                        </p:attrNameLst>
                                      </p:cBhvr>
                                      <p:to>
                                        <p:strVal val="visible"/>
                                      </p:to>
                                    </p:set>
                                  </p:childTnLst>
                                </p:cTn>
                              </p:par>
                            </p:childTnLst>
                          </p:cTn>
                        </p:par>
                        <p:par>
                          <p:cTn id="33" fill="hold">
                            <p:stCondLst>
                              <p:cond delay="5750"/>
                            </p:stCondLst>
                            <p:childTnLst>
                              <p:par>
                                <p:cTn id="34" presetID="1" presetClass="entr" presetSubtype="0" fill="hold" grpId="0" nodeType="afterEffect">
                                  <p:stCondLst>
                                    <p:cond delay="250"/>
                                  </p:stCondLst>
                                  <p:childTnLst>
                                    <p:set>
                                      <p:cBhvr>
                                        <p:cTn id="35" dur="1" fill="hold">
                                          <p:stCondLst>
                                            <p:cond delay="0"/>
                                          </p:stCondLst>
                                        </p:cTn>
                                        <p:tgtEl>
                                          <p:spTgt spid="50"/>
                                        </p:tgtEl>
                                        <p:attrNameLst>
                                          <p:attrName>style.visibility</p:attrName>
                                        </p:attrNameLst>
                                      </p:cBhvr>
                                      <p:to>
                                        <p:strVal val="visible"/>
                                      </p:to>
                                    </p:set>
                                  </p:childTnLst>
                                </p:cTn>
                              </p:par>
                            </p:childTnLst>
                          </p:cTn>
                        </p:par>
                        <p:par>
                          <p:cTn id="36" fill="hold">
                            <p:stCondLst>
                              <p:cond delay="6000"/>
                            </p:stCondLst>
                            <p:childTnLst>
                              <p:par>
                                <p:cTn id="37" presetID="1" presetClass="entr" presetSubtype="0" fill="hold" grpId="0" nodeType="afterEffect">
                                  <p:stCondLst>
                                    <p:cond delay="25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6250"/>
                            </p:stCondLst>
                            <p:childTnLst>
                              <p:par>
                                <p:cTn id="40" presetID="1" presetClass="entr" presetSubtype="0" fill="hold" grpId="0" nodeType="afterEffect">
                                  <p:stCondLst>
                                    <p:cond delay="250"/>
                                  </p:stCondLst>
                                  <p:childTnLst>
                                    <p:set>
                                      <p:cBhvr>
                                        <p:cTn id="41" dur="1" fill="hold">
                                          <p:stCondLst>
                                            <p:cond delay="0"/>
                                          </p:stCondLst>
                                        </p:cTn>
                                        <p:tgtEl>
                                          <p:spTgt spid="52"/>
                                        </p:tgtEl>
                                        <p:attrNameLst>
                                          <p:attrName>style.visibility</p:attrName>
                                        </p:attrNameLst>
                                      </p:cBhvr>
                                      <p:to>
                                        <p:strVal val="visible"/>
                                      </p:to>
                                    </p:set>
                                  </p:childTnLst>
                                </p:cTn>
                              </p:par>
                            </p:childTnLst>
                          </p:cTn>
                        </p:par>
                        <p:par>
                          <p:cTn id="42" fill="hold">
                            <p:stCondLst>
                              <p:cond delay="6500"/>
                            </p:stCondLst>
                            <p:childTnLst>
                              <p:par>
                                <p:cTn id="43" presetID="1" presetClass="entr" presetSubtype="0" fill="hold" grpId="0" nodeType="afterEffect">
                                  <p:stCondLst>
                                    <p:cond delay="250"/>
                                  </p:stCondLst>
                                  <p:childTnLst>
                                    <p:set>
                                      <p:cBhvr>
                                        <p:cTn id="44" dur="1" fill="hold">
                                          <p:stCondLst>
                                            <p:cond delay="0"/>
                                          </p:stCondLst>
                                        </p:cTn>
                                        <p:tgtEl>
                                          <p:spTgt spid="55"/>
                                        </p:tgtEl>
                                        <p:attrNameLst>
                                          <p:attrName>style.visibility</p:attrName>
                                        </p:attrNameLst>
                                      </p:cBhvr>
                                      <p:to>
                                        <p:strVal val="visible"/>
                                      </p:to>
                                    </p:set>
                                  </p:childTnLst>
                                </p:cTn>
                              </p:par>
                            </p:childTnLst>
                          </p:cTn>
                        </p:par>
                        <p:par>
                          <p:cTn id="45" fill="hold">
                            <p:stCondLst>
                              <p:cond delay="6750"/>
                            </p:stCondLst>
                            <p:childTnLst>
                              <p:par>
                                <p:cTn id="46" presetID="1" presetClass="entr" presetSubtype="0" fill="hold" grpId="0" nodeType="afterEffect">
                                  <p:stCondLst>
                                    <p:cond delay="250"/>
                                  </p:stCondLst>
                                  <p:childTnLst>
                                    <p:set>
                                      <p:cBhvr>
                                        <p:cTn id="47" dur="1" fill="hold">
                                          <p:stCondLst>
                                            <p:cond delay="0"/>
                                          </p:stCondLst>
                                        </p:cTn>
                                        <p:tgtEl>
                                          <p:spTgt spid="53"/>
                                        </p:tgtEl>
                                        <p:attrNameLst>
                                          <p:attrName>style.visibility</p:attrName>
                                        </p:attrNameLst>
                                      </p:cBhvr>
                                      <p:to>
                                        <p:strVal val="visible"/>
                                      </p:to>
                                    </p:set>
                                  </p:childTnLst>
                                </p:cTn>
                              </p:par>
                            </p:childTnLst>
                          </p:cTn>
                        </p:par>
                        <p:par>
                          <p:cTn id="48" fill="hold">
                            <p:stCondLst>
                              <p:cond delay="7000"/>
                            </p:stCondLst>
                            <p:childTnLst>
                              <p:par>
                                <p:cTn id="49" presetID="1" presetClass="entr" presetSubtype="0" fill="hold" grpId="0" nodeType="afterEffect">
                                  <p:stCondLst>
                                    <p:cond delay="25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7250"/>
                            </p:stCondLst>
                            <p:childTnLst>
                              <p:par>
                                <p:cTn id="52" presetID="1"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childTnLst>
                                </p:cTn>
                              </p:par>
                            </p:childTnLst>
                          </p:cTn>
                        </p:par>
                        <p:par>
                          <p:cTn id="54" fill="hold">
                            <p:stCondLst>
                              <p:cond delay="725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cTn>
                              </p:par>
                            </p:childTnLst>
                          </p:cTn>
                        </p:par>
                        <p:par>
                          <p:cTn id="57" fill="hold">
                            <p:stCondLst>
                              <p:cond delay="8250"/>
                            </p:stCondLst>
                            <p:childTnLst>
                              <p:par>
                                <p:cTn id="58" presetID="1" presetClass="entr" presetSubtype="0" fill="hold" grpId="0" nodeType="afterEffect">
                                  <p:stCondLst>
                                    <p:cond delay="250"/>
                                  </p:stCondLst>
                                  <p:childTnLst>
                                    <p:set>
                                      <p:cBhvr>
                                        <p:cTn id="59" dur="1" fill="hold">
                                          <p:stCondLst>
                                            <p:cond delay="0"/>
                                          </p:stCondLst>
                                        </p:cTn>
                                        <p:tgtEl>
                                          <p:spTgt spid="57"/>
                                        </p:tgtEl>
                                        <p:attrNameLst>
                                          <p:attrName>style.visibility</p:attrName>
                                        </p:attrNameLst>
                                      </p:cBhvr>
                                      <p:to>
                                        <p:strVal val="visible"/>
                                      </p:to>
                                    </p:set>
                                  </p:childTnLst>
                                </p:cTn>
                              </p:par>
                            </p:childTnLst>
                          </p:cTn>
                        </p:par>
                        <p:par>
                          <p:cTn id="60" fill="hold">
                            <p:stCondLst>
                              <p:cond delay="8500"/>
                            </p:stCondLst>
                            <p:childTnLst>
                              <p:par>
                                <p:cTn id="61" presetID="1" presetClass="entr" presetSubtype="0" fill="hold" grpId="0" nodeType="afterEffect">
                                  <p:stCondLst>
                                    <p:cond delay="250"/>
                                  </p:stCondLst>
                                  <p:childTnLst>
                                    <p:set>
                                      <p:cBhvr>
                                        <p:cTn id="62" dur="1" fill="hold">
                                          <p:stCondLst>
                                            <p:cond delay="0"/>
                                          </p:stCondLst>
                                        </p:cTn>
                                        <p:tgtEl>
                                          <p:spTgt spid="58"/>
                                        </p:tgtEl>
                                        <p:attrNameLst>
                                          <p:attrName>style.visibility</p:attrName>
                                        </p:attrNameLst>
                                      </p:cBhvr>
                                      <p:to>
                                        <p:strVal val="visible"/>
                                      </p:to>
                                    </p:set>
                                  </p:childTnLst>
                                </p:cTn>
                              </p:par>
                            </p:childTnLst>
                          </p:cTn>
                        </p:par>
                        <p:par>
                          <p:cTn id="63" fill="hold">
                            <p:stCondLst>
                              <p:cond delay="8750"/>
                            </p:stCondLst>
                            <p:childTnLst>
                              <p:par>
                                <p:cTn id="64" presetID="1" presetClass="entr" presetSubtype="0" fill="hold" grpId="0" nodeType="afterEffect">
                                  <p:stCondLst>
                                    <p:cond delay="250"/>
                                  </p:stCondLst>
                                  <p:childTnLst>
                                    <p:set>
                                      <p:cBhvr>
                                        <p:cTn id="65"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3B8ED4-A5A8-476A-9780-5A1C16ED939D}"/>
              </a:ext>
            </a:extLst>
          </p:cNvPr>
          <p:cNvSpPr>
            <a:spLocks noGrp="1"/>
          </p:cNvSpPr>
          <p:nvPr>
            <p:ph idx="1"/>
          </p:nvPr>
        </p:nvSpPr>
        <p:spPr>
          <a:xfrm>
            <a:off x="651950" y="1507068"/>
            <a:ext cx="5365562" cy="2589444"/>
          </a:xfrm>
        </p:spPr>
        <p:txBody>
          <a:bodyPr anchor="t" anchorCtr="0">
            <a:normAutofit/>
          </a:bodyPr>
          <a:lstStyle/>
          <a:p>
            <a:pPr>
              <a:lnSpc>
                <a:spcPct val="100000"/>
              </a:lnSpc>
              <a:spcAft>
                <a:spcPts val="600"/>
              </a:spcAft>
              <a:buSzPct val="80000"/>
              <a:buNone/>
            </a:pPr>
            <a:r>
              <a:rPr lang="en-AU" sz="2000" dirty="0"/>
              <a:t>To consider the probability of a well restarting:</a:t>
            </a:r>
          </a:p>
          <a:p>
            <a:pPr marL="342900" indent="-342900">
              <a:lnSpc>
                <a:spcPct val="100000"/>
              </a:lnSpc>
              <a:spcAft>
                <a:spcPts val="600"/>
              </a:spcAft>
              <a:buSzPct val="80000"/>
              <a:buFont typeface="Arial" panose="020B0604020202020204" pitchFamily="34" charset="0"/>
              <a:buChar char="•"/>
            </a:pPr>
            <a:r>
              <a:rPr lang="en-AU" sz="1800" dirty="0"/>
              <a:t>historical production data from 1969-2009 was used</a:t>
            </a:r>
          </a:p>
          <a:p>
            <a:pPr marL="342900" indent="-342900">
              <a:lnSpc>
                <a:spcPct val="120000"/>
              </a:lnSpc>
              <a:buSzPct val="80000"/>
              <a:buFont typeface="Arial" panose="020B0604020202020204" pitchFamily="34" charset="0"/>
              <a:buChar char="•"/>
            </a:pPr>
            <a:r>
              <a:rPr lang="en-AU" sz="1800" dirty="0"/>
              <a:t>a 2009 data cut-off allows at least 10 years for a well to restart</a:t>
            </a:r>
          </a:p>
        </p:txBody>
      </p:sp>
      <p:sp>
        <p:nvSpPr>
          <p:cNvPr id="3" name="Title 2">
            <a:extLst>
              <a:ext uri="{FF2B5EF4-FFF2-40B4-BE49-F238E27FC236}">
                <a16:creationId xmlns:a16="http://schemas.microsoft.com/office/drawing/2014/main" id="{28B658C5-9615-4DFE-9AFB-5DD30DA3A8FA}"/>
              </a:ext>
            </a:extLst>
          </p:cNvPr>
          <p:cNvSpPr>
            <a:spLocks noGrp="1"/>
          </p:cNvSpPr>
          <p:nvPr>
            <p:ph type="title"/>
          </p:nvPr>
        </p:nvSpPr>
        <p:spPr/>
        <p:txBody>
          <a:bodyPr/>
          <a:lstStyle/>
          <a:p>
            <a:r>
              <a:rPr lang="en-AU" dirty="0"/>
              <a:t>Evidence of restarting wells in South Australia</a:t>
            </a:r>
          </a:p>
        </p:txBody>
      </p:sp>
      <p:grpSp>
        <p:nvGrpSpPr>
          <p:cNvPr id="22" name="Group 21">
            <a:extLst>
              <a:ext uri="{FF2B5EF4-FFF2-40B4-BE49-F238E27FC236}">
                <a16:creationId xmlns:a16="http://schemas.microsoft.com/office/drawing/2014/main" id="{0F642163-8347-4DC6-BC21-3130817C1D9A}"/>
              </a:ext>
            </a:extLst>
          </p:cNvPr>
          <p:cNvGrpSpPr/>
          <p:nvPr/>
        </p:nvGrpSpPr>
        <p:grpSpPr>
          <a:xfrm>
            <a:off x="6703083" y="1833859"/>
            <a:ext cx="5207509" cy="4724953"/>
            <a:chOff x="686331" y="1833859"/>
            <a:chExt cx="5207509" cy="4724953"/>
          </a:xfrm>
        </p:grpSpPr>
        <p:cxnSp>
          <p:nvCxnSpPr>
            <p:cNvPr id="23" name="Straight Connector 22">
              <a:extLst>
                <a:ext uri="{FF2B5EF4-FFF2-40B4-BE49-F238E27FC236}">
                  <a16:creationId xmlns:a16="http://schemas.microsoft.com/office/drawing/2014/main" id="{8DA7FEEF-0885-4B90-B39D-8BDC1758B77B}"/>
                </a:ext>
              </a:extLst>
            </p:cNvPr>
            <p:cNvCxnSpPr/>
            <p:nvPr/>
          </p:nvCxnSpPr>
          <p:spPr>
            <a:xfrm>
              <a:off x="1608374" y="1977775"/>
              <a:ext cx="0" cy="40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2EDB4C-9A55-4852-880D-CBCA98E0D82B}"/>
                </a:ext>
              </a:extLst>
            </p:cNvPr>
            <p:cNvCxnSpPr/>
            <p:nvPr/>
          </p:nvCxnSpPr>
          <p:spPr>
            <a:xfrm>
              <a:off x="1497280" y="1977775"/>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066DDA-F3C2-43C0-838E-9466125A9C1A}"/>
                </a:ext>
              </a:extLst>
            </p:cNvPr>
            <p:cNvCxnSpPr/>
            <p:nvPr/>
          </p:nvCxnSpPr>
          <p:spPr>
            <a:xfrm>
              <a:off x="1494979" y="400890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D7B2E7-8912-4E53-AF0A-595199D4BA76}"/>
                </a:ext>
              </a:extLst>
            </p:cNvPr>
            <p:cNvCxnSpPr/>
            <p:nvPr/>
          </p:nvCxnSpPr>
          <p:spPr>
            <a:xfrm>
              <a:off x="1503025" y="3008365"/>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6B6006B-38A9-4364-B9FA-ACDE51D9C5B5}"/>
                </a:ext>
              </a:extLst>
            </p:cNvPr>
            <p:cNvCxnSpPr/>
            <p:nvPr/>
          </p:nvCxnSpPr>
          <p:spPr>
            <a:xfrm>
              <a:off x="1504259" y="5012097"/>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EE1755-30C1-4096-BD7C-3EFB9222BE73}"/>
                </a:ext>
              </a:extLst>
            </p:cNvPr>
            <p:cNvCxnSpPr/>
            <p:nvPr/>
          </p:nvCxnSpPr>
          <p:spPr>
            <a:xfrm>
              <a:off x="1505587" y="545869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583221-BBCE-4F22-8C55-70526DE741DB}"/>
                </a:ext>
              </a:extLst>
            </p:cNvPr>
            <p:cNvCxnSpPr/>
            <p:nvPr/>
          </p:nvCxnSpPr>
          <p:spPr>
            <a:xfrm>
              <a:off x="1500696" y="450453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Content Placeholder 1">
              <a:extLst>
                <a:ext uri="{FF2B5EF4-FFF2-40B4-BE49-F238E27FC236}">
                  <a16:creationId xmlns:a16="http://schemas.microsoft.com/office/drawing/2014/main" id="{5B61D3DE-5B02-49AF-9B2E-2221BC8FFB33}"/>
                </a:ext>
              </a:extLst>
            </p:cNvPr>
            <p:cNvSpPr txBox="1">
              <a:spLocks/>
            </p:cNvSpPr>
            <p:nvPr/>
          </p:nvSpPr>
          <p:spPr>
            <a:xfrm>
              <a:off x="1000243" y="5318671"/>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12.5%</a:t>
              </a:r>
            </a:p>
          </p:txBody>
        </p:sp>
        <p:sp>
          <p:nvSpPr>
            <p:cNvPr id="31" name="Content Placeholder 1">
              <a:extLst>
                <a:ext uri="{FF2B5EF4-FFF2-40B4-BE49-F238E27FC236}">
                  <a16:creationId xmlns:a16="http://schemas.microsoft.com/office/drawing/2014/main" id="{A4A5494D-03DD-4D91-BDB3-F9EC0533E2EF}"/>
                </a:ext>
              </a:extLst>
            </p:cNvPr>
            <p:cNvSpPr txBox="1">
              <a:spLocks/>
            </p:cNvSpPr>
            <p:nvPr/>
          </p:nvSpPr>
          <p:spPr>
            <a:xfrm>
              <a:off x="1003781" y="435464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37.5%</a:t>
              </a:r>
            </a:p>
          </p:txBody>
        </p:sp>
        <p:sp>
          <p:nvSpPr>
            <p:cNvPr id="32" name="Content Placeholder 1">
              <a:extLst>
                <a:ext uri="{FF2B5EF4-FFF2-40B4-BE49-F238E27FC236}">
                  <a16:creationId xmlns:a16="http://schemas.microsoft.com/office/drawing/2014/main" id="{FDFAB571-C5C5-4E86-B8DA-6D0309AA9B0E}"/>
                </a:ext>
              </a:extLst>
            </p:cNvPr>
            <p:cNvSpPr txBox="1">
              <a:spLocks/>
            </p:cNvSpPr>
            <p:nvPr/>
          </p:nvSpPr>
          <p:spPr>
            <a:xfrm>
              <a:off x="997984" y="4873542"/>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25.0%</a:t>
              </a:r>
            </a:p>
          </p:txBody>
        </p:sp>
        <p:sp>
          <p:nvSpPr>
            <p:cNvPr id="33" name="Content Placeholder 1">
              <a:extLst>
                <a:ext uri="{FF2B5EF4-FFF2-40B4-BE49-F238E27FC236}">
                  <a16:creationId xmlns:a16="http://schemas.microsoft.com/office/drawing/2014/main" id="{AB0D82E6-EDCB-4702-B912-FBE54C307F84}"/>
                </a:ext>
              </a:extLst>
            </p:cNvPr>
            <p:cNvSpPr txBox="1">
              <a:spLocks/>
            </p:cNvSpPr>
            <p:nvPr/>
          </p:nvSpPr>
          <p:spPr>
            <a:xfrm>
              <a:off x="1002830" y="287808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75.0%</a:t>
              </a:r>
            </a:p>
          </p:txBody>
        </p:sp>
        <p:sp>
          <p:nvSpPr>
            <p:cNvPr id="34" name="Content Placeholder 1">
              <a:extLst>
                <a:ext uri="{FF2B5EF4-FFF2-40B4-BE49-F238E27FC236}">
                  <a16:creationId xmlns:a16="http://schemas.microsoft.com/office/drawing/2014/main" id="{D92E0C18-31FB-4428-B9EA-7715F9E06809}"/>
                </a:ext>
              </a:extLst>
            </p:cNvPr>
            <p:cNvSpPr txBox="1">
              <a:spLocks/>
            </p:cNvSpPr>
            <p:nvPr/>
          </p:nvSpPr>
          <p:spPr>
            <a:xfrm>
              <a:off x="1035136" y="3855928"/>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50%</a:t>
              </a:r>
            </a:p>
          </p:txBody>
        </p:sp>
        <p:sp>
          <p:nvSpPr>
            <p:cNvPr id="35" name="Content Placeholder 1">
              <a:extLst>
                <a:ext uri="{FF2B5EF4-FFF2-40B4-BE49-F238E27FC236}">
                  <a16:creationId xmlns:a16="http://schemas.microsoft.com/office/drawing/2014/main" id="{AE98C1D1-83C2-41CA-8BF3-64F130D1BBDB}"/>
                </a:ext>
              </a:extLst>
            </p:cNvPr>
            <p:cNvSpPr txBox="1">
              <a:spLocks/>
            </p:cNvSpPr>
            <p:nvPr/>
          </p:nvSpPr>
          <p:spPr>
            <a:xfrm>
              <a:off x="981971" y="183385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100%</a:t>
              </a:r>
            </a:p>
          </p:txBody>
        </p:sp>
        <p:cxnSp>
          <p:nvCxnSpPr>
            <p:cNvPr id="36" name="Straight Connector 35">
              <a:extLst>
                <a:ext uri="{FF2B5EF4-FFF2-40B4-BE49-F238E27FC236}">
                  <a16:creationId xmlns:a16="http://schemas.microsoft.com/office/drawing/2014/main" id="{65BD0C17-0482-41B7-9451-1174F263302C}"/>
                </a:ext>
              </a:extLst>
            </p:cNvPr>
            <p:cNvCxnSpPr/>
            <p:nvPr/>
          </p:nvCxnSpPr>
          <p:spPr>
            <a:xfrm>
              <a:off x="1525770" y="5943600"/>
              <a:ext cx="42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3FA9AE-2967-423D-82F1-F34977125BC7}"/>
                </a:ext>
              </a:extLst>
            </p:cNvPr>
            <p:cNvCxnSpPr>
              <a:cxnSpLocks/>
            </p:cNvCxnSpPr>
            <p:nvPr/>
          </p:nvCxnSpPr>
          <p:spPr>
            <a:xfrm rot="16200000">
              <a:off x="2947037" y="599897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ontent Placeholder 1">
              <a:extLst>
                <a:ext uri="{FF2B5EF4-FFF2-40B4-BE49-F238E27FC236}">
                  <a16:creationId xmlns:a16="http://schemas.microsoft.com/office/drawing/2014/main" id="{3A77DED6-3685-4B25-9D65-07528DA603C7}"/>
                </a:ext>
              </a:extLst>
            </p:cNvPr>
            <p:cNvSpPr txBox="1">
              <a:spLocks/>
            </p:cNvSpPr>
            <p:nvPr/>
          </p:nvSpPr>
          <p:spPr>
            <a:xfrm>
              <a:off x="2872918" y="6007443"/>
              <a:ext cx="260455"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5</a:t>
              </a:r>
            </a:p>
          </p:txBody>
        </p:sp>
        <p:cxnSp>
          <p:nvCxnSpPr>
            <p:cNvPr id="39" name="Straight Connector 38">
              <a:extLst>
                <a:ext uri="{FF2B5EF4-FFF2-40B4-BE49-F238E27FC236}">
                  <a16:creationId xmlns:a16="http://schemas.microsoft.com/office/drawing/2014/main" id="{BCBCB347-2F2A-4311-8AAF-91F8E5B05AD1}"/>
                </a:ext>
              </a:extLst>
            </p:cNvPr>
            <p:cNvCxnSpPr>
              <a:cxnSpLocks/>
            </p:cNvCxnSpPr>
            <p:nvPr/>
          </p:nvCxnSpPr>
          <p:spPr>
            <a:xfrm rot="16200000">
              <a:off x="4316867" y="6002042"/>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2F4DD8-5131-47E6-82F8-A2FCEAA59BA4}"/>
                </a:ext>
              </a:extLst>
            </p:cNvPr>
            <p:cNvCxnSpPr>
              <a:cxnSpLocks/>
            </p:cNvCxnSpPr>
            <p:nvPr/>
          </p:nvCxnSpPr>
          <p:spPr>
            <a:xfrm rot="16200000">
              <a:off x="5677840" y="599478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ontent Placeholder 1">
              <a:extLst>
                <a:ext uri="{FF2B5EF4-FFF2-40B4-BE49-F238E27FC236}">
                  <a16:creationId xmlns:a16="http://schemas.microsoft.com/office/drawing/2014/main" id="{E2ECA474-5EAC-4C27-854B-90A6ED0E0C7E}"/>
                </a:ext>
              </a:extLst>
            </p:cNvPr>
            <p:cNvSpPr txBox="1">
              <a:spLocks/>
            </p:cNvSpPr>
            <p:nvPr/>
          </p:nvSpPr>
          <p:spPr>
            <a:xfrm>
              <a:off x="4211591" y="6007670"/>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10</a:t>
              </a:r>
            </a:p>
          </p:txBody>
        </p:sp>
        <p:sp>
          <p:nvSpPr>
            <p:cNvPr id="42" name="Content Placeholder 1">
              <a:extLst>
                <a:ext uri="{FF2B5EF4-FFF2-40B4-BE49-F238E27FC236}">
                  <a16:creationId xmlns:a16="http://schemas.microsoft.com/office/drawing/2014/main" id="{0DA8DEF9-A1CB-4CB8-9F20-350350E847E4}"/>
                </a:ext>
              </a:extLst>
            </p:cNvPr>
            <p:cNvSpPr txBox="1">
              <a:spLocks/>
            </p:cNvSpPr>
            <p:nvPr/>
          </p:nvSpPr>
          <p:spPr>
            <a:xfrm>
              <a:off x="5569840" y="6007232"/>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15</a:t>
              </a:r>
            </a:p>
          </p:txBody>
        </p:sp>
        <p:sp>
          <p:nvSpPr>
            <p:cNvPr id="43" name="Content Placeholder 1">
              <a:extLst>
                <a:ext uri="{FF2B5EF4-FFF2-40B4-BE49-F238E27FC236}">
                  <a16:creationId xmlns:a16="http://schemas.microsoft.com/office/drawing/2014/main" id="{EC3F55EC-3BD2-4467-B7BD-1DC67DA42890}"/>
                </a:ext>
              </a:extLst>
            </p:cNvPr>
            <p:cNvSpPr txBox="1">
              <a:spLocks/>
            </p:cNvSpPr>
            <p:nvPr/>
          </p:nvSpPr>
          <p:spPr>
            <a:xfrm>
              <a:off x="2788766" y="6242235"/>
              <a:ext cx="2128912" cy="316577"/>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Years since last production</a:t>
              </a:r>
            </a:p>
          </p:txBody>
        </p:sp>
        <p:sp>
          <p:nvSpPr>
            <p:cNvPr id="44" name="Content Placeholder 1">
              <a:extLst>
                <a:ext uri="{FF2B5EF4-FFF2-40B4-BE49-F238E27FC236}">
                  <a16:creationId xmlns:a16="http://schemas.microsoft.com/office/drawing/2014/main" id="{9D44BE52-5570-41CB-99F6-D595271B1CEE}"/>
                </a:ext>
              </a:extLst>
            </p:cNvPr>
            <p:cNvSpPr txBox="1">
              <a:spLocks/>
            </p:cNvSpPr>
            <p:nvPr/>
          </p:nvSpPr>
          <p:spPr>
            <a:xfrm rot="16200000">
              <a:off x="-686206" y="3586134"/>
              <a:ext cx="3105073" cy="36000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Probability of restarting production</a:t>
              </a:r>
            </a:p>
          </p:txBody>
        </p:sp>
      </p:grpSp>
      <p:sp>
        <p:nvSpPr>
          <p:cNvPr id="46" name="Rectangle 45">
            <a:extLst>
              <a:ext uri="{FF2B5EF4-FFF2-40B4-BE49-F238E27FC236}">
                <a16:creationId xmlns:a16="http://schemas.microsoft.com/office/drawing/2014/main" id="{0C3EE023-D313-4774-945F-4624C38DA14C}"/>
              </a:ext>
            </a:extLst>
          </p:cNvPr>
          <p:cNvSpPr/>
          <p:nvPr/>
        </p:nvSpPr>
        <p:spPr>
          <a:xfrm>
            <a:off x="7646673" y="2889194"/>
            <a:ext cx="270000" cy="302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6EDBA979-D179-49EA-9ED6-F0CE08B46C68}"/>
              </a:ext>
            </a:extLst>
          </p:cNvPr>
          <p:cNvSpPr/>
          <p:nvPr/>
        </p:nvSpPr>
        <p:spPr>
          <a:xfrm>
            <a:off x="7909979" y="3000931"/>
            <a:ext cx="270000" cy="29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25CA4D6C-A9C5-41C0-9B28-6D45794602D6}"/>
              </a:ext>
            </a:extLst>
          </p:cNvPr>
          <p:cNvSpPr/>
          <p:nvPr/>
        </p:nvSpPr>
        <p:spPr>
          <a:xfrm>
            <a:off x="8189426" y="3903975"/>
            <a:ext cx="270000" cy="20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5F4EF15F-AD70-484F-B824-85B835A77F1C}"/>
              </a:ext>
            </a:extLst>
          </p:cNvPr>
          <p:cNvSpPr/>
          <p:nvPr/>
        </p:nvSpPr>
        <p:spPr>
          <a:xfrm>
            <a:off x="8468873" y="4514588"/>
            <a:ext cx="270000" cy="140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4AEB8A8E-732B-4B96-8138-C1A9E27212D2}"/>
              </a:ext>
            </a:extLst>
          </p:cNvPr>
          <p:cNvSpPr/>
          <p:nvPr/>
        </p:nvSpPr>
        <p:spPr>
          <a:xfrm>
            <a:off x="8748320" y="5518536"/>
            <a:ext cx="270000" cy="39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5039A54-5DA0-4E26-A184-53A8FD7DB3D6}"/>
              </a:ext>
            </a:extLst>
          </p:cNvPr>
          <p:cNvSpPr/>
          <p:nvPr/>
        </p:nvSpPr>
        <p:spPr>
          <a:xfrm>
            <a:off x="9014135" y="5444115"/>
            <a:ext cx="270000" cy="46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ED0C9D44-8C22-4F44-8073-CBF0119A9A45}"/>
              </a:ext>
            </a:extLst>
          </p:cNvPr>
          <p:cNvSpPr/>
          <p:nvPr/>
        </p:nvSpPr>
        <p:spPr>
          <a:xfrm>
            <a:off x="9283490" y="5550433"/>
            <a:ext cx="270000" cy="36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37F8C7A4-B164-4ACE-93E2-76D0DB42D2EE}"/>
              </a:ext>
            </a:extLst>
          </p:cNvPr>
          <p:cNvSpPr/>
          <p:nvPr/>
        </p:nvSpPr>
        <p:spPr>
          <a:xfrm>
            <a:off x="9840424" y="5291810"/>
            <a:ext cx="270000" cy="612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356C6ED3-CA42-4595-8788-E580571811C5}"/>
              </a:ext>
            </a:extLst>
          </p:cNvPr>
          <p:cNvSpPr/>
          <p:nvPr/>
        </p:nvSpPr>
        <p:spPr>
          <a:xfrm>
            <a:off x="10114599" y="5800163"/>
            <a:ext cx="270000" cy="10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84D6C982-E5AF-42E1-8F65-7DEB4C7E3B5B}"/>
              </a:ext>
            </a:extLst>
          </p:cNvPr>
          <p:cNvSpPr/>
          <p:nvPr/>
        </p:nvSpPr>
        <p:spPr>
          <a:xfrm>
            <a:off x="9560434" y="5165990"/>
            <a:ext cx="270000" cy="75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B7F83FD5-6B2C-4FD7-94C6-D458365CD1B3}"/>
              </a:ext>
            </a:extLst>
          </p:cNvPr>
          <p:cNvSpPr/>
          <p:nvPr/>
        </p:nvSpPr>
        <p:spPr>
          <a:xfrm>
            <a:off x="10389276" y="5729280"/>
            <a:ext cx="270000" cy="18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A9DED4FA-1D8C-4AAB-A694-D8298E583293}"/>
              </a:ext>
            </a:extLst>
          </p:cNvPr>
          <p:cNvSpPr/>
          <p:nvPr/>
        </p:nvSpPr>
        <p:spPr>
          <a:xfrm>
            <a:off x="10664430" y="5763914"/>
            <a:ext cx="270000" cy="14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CDD008C-09EF-400B-9996-8D11A7711720}"/>
              </a:ext>
            </a:extLst>
          </p:cNvPr>
          <p:cNvSpPr/>
          <p:nvPr/>
        </p:nvSpPr>
        <p:spPr>
          <a:xfrm>
            <a:off x="10943676" y="5726491"/>
            <a:ext cx="270000" cy="18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BE282364-C114-4403-B1B9-89329A33A9C2}"/>
              </a:ext>
            </a:extLst>
          </p:cNvPr>
          <p:cNvSpPr/>
          <p:nvPr/>
        </p:nvSpPr>
        <p:spPr>
          <a:xfrm>
            <a:off x="11482128" y="5797814"/>
            <a:ext cx="270000" cy="10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TextBox 74">
            <a:extLst>
              <a:ext uri="{FF2B5EF4-FFF2-40B4-BE49-F238E27FC236}">
                <a16:creationId xmlns:a16="http://schemas.microsoft.com/office/drawing/2014/main" id="{B0757864-BE64-4103-8C63-1C6D554F311B}"/>
              </a:ext>
            </a:extLst>
          </p:cNvPr>
          <p:cNvSpPr txBox="1"/>
          <p:nvPr/>
        </p:nvSpPr>
        <p:spPr>
          <a:xfrm>
            <a:off x="7340372" y="1406238"/>
            <a:ext cx="4276756" cy="541067"/>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600" b="1" dirty="0">
                <a:solidFill>
                  <a:prstClr val="black">
                    <a:lumMod val="75000"/>
                    <a:lumOff val="25000"/>
                  </a:prstClr>
                </a:solidFill>
                <a:latin typeface="Segoe UI" panose="020B0502040204020203" pitchFamily="34" charset="0"/>
                <a:cs typeface="Segoe UI" panose="020B0502040204020203" pitchFamily="34" charset="0"/>
              </a:rPr>
              <a:t>Historical probability for a well to restart</a:t>
            </a:r>
          </a:p>
        </p:txBody>
      </p:sp>
      <p:grpSp>
        <p:nvGrpSpPr>
          <p:cNvPr id="5" name="Group 4">
            <a:extLst>
              <a:ext uri="{FF2B5EF4-FFF2-40B4-BE49-F238E27FC236}">
                <a16:creationId xmlns:a16="http://schemas.microsoft.com/office/drawing/2014/main" id="{FB95B7BA-C89F-4A7B-A732-23997E15CF1A}"/>
              </a:ext>
            </a:extLst>
          </p:cNvPr>
          <p:cNvGrpSpPr/>
          <p:nvPr/>
        </p:nvGrpSpPr>
        <p:grpSpPr>
          <a:xfrm>
            <a:off x="8744767" y="2892796"/>
            <a:ext cx="3073242" cy="1274999"/>
            <a:chOff x="8744767" y="2892796"/>
            <a:chExt cx="3073242" cy="1274999"/>
          </a:xfrm>
        </p:grpSpPr>
        <p:sp>
          <p:nvSpPr>
            <p:cNvPr id="85" name="Arrow: Down 84">
              <a:extLst>
                <a:ext uri="{FF2B5EF4-FFF2-40B4-BE49-F238E27FC236}">
                  <a16:creationId xmlns:a16="http://schemas.microsoft.com/office/drawing/2014/main" id="{1861933C-62FA-4583-BD63-4442A0215595}"/>
                </a:ext>
              </a:extLst>
            </p:cNvPr>
            <p:cNvSpPr/>
            <p:nvPr/>
          </p:nvSpPr>
          <p:spPr>
            <a:xfrm rot="18269024">
              <a:off x="9441306" y="2884334"/>
              <a:ext cx="586922" cy="198000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extBox 85">
              <a:extLst>
                <a:ext uri="{FF2B5EF4-FFF2-40B4-BE49-F238E27FC236}">
                  <a16:creationId xmlns:a16="http://schemas.microsoft.com/office/drawing/2014/main" id="{930A500B-92FE-468C-B412-89FAA168462C}"/>
                </a:ext>
              </a:extLst>
            </p:cNvPr>
            <p:cNvSpPr txBox="1"/>
            <p:nvPr/>
          </p:nvSpPr>
          <p:spPr>
            <a:xfrm>
              <a:off x="9649156" y="2892796"/>
              <a:ext cx="2168853" cy="767203"/>
            </a:xfrm>
            <a:prstGeom prst="rect">
              <a:avLst/>
            </a:prstGeom>
          </p:spPr>
          <p:txBody>
            <a:bodyPr vert="horz" wrap="square" lIns="91440" tIns="45720" rIns="91440" bIns="45720" rtlCol="0">
              <a:noAutofit/>
            </a:bodyPr>
            <a:lstStyle/>
            <a:p>
              <a:pPr marL="0" indent="0">
                <a:lnSpc>
                  <a:spcPts val="1800"/>
                </a:lnSpc>
                <a:spcAft>
                  <a:spcPts val="600"/>
                </a:spcAft>
                <a:buNone/>
              </a:pPr>
              <a:r>
                <a:rPr lang="en-AU" sz="1600" dirty="0">
                  <a:solidFill>
                    <a:prstClr val="black">
                      <a:lumMod val="75000"/>
                      <a:lumOff val="25000"/>
                    </a:prstClr>
                  </a:solidFill>
                  <a:latin typeface="Segoe UI" panose="020B0502040204020203" pitchFamily="34" charset="0"/>
                  <a:cs typeface="Segoe UI" panose="020B0502040204020203" pitchFamily="34" charset="0"/>
                </a:rPr>
                <a:t>The probability of a well restarting decreases over time</a:t>
              </a:r>
            </a:p>
          </p:txBody>
        </p:sp>
      </p:grpSp>
      <p:pic>
        <p:nvPicPr>
          <p:cNvPr id="60" name="Picture 59" descr="Qr code&#10;&#10;Description automatically generated">
            <a:extLst>
              <a:ext uri="{FF2B5EF4-FFF2-40B4-BE49-F238E27FC236}">
                <a16:creationId xmlns:a16="http://schemas.microsoft.com/office/drawing/2014/main" id="{E1E22AC4-7E78-420F-9879-51B1E6582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814505293"/>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6BA33-0831-4267-A191-5BAE9A655951}"/>
              </a:ext>
            </a:extLst>
          </p:cNvPr>
          <p:cNvSpPr>
            <a:spLocks noGrp="1"/>
          </p:cNvSpPr>
          <p:nvPr>
            <p:ph type="title"/>
          </p:nvPr>
        </p:nvSpPr>
        <p:spPr/>
        <p:txBody>
          <a:bodyPr/>
          <a:lstStyle/>
          <a:p>
            <a:r>
              <a:rPr lang="en-AU" dirty="0"/>
              <a:t>Evidence shows many idle wells do not return to production</a:t>
            </a:r>
          </a:p>
        </p:txBody>
      </p:sp>
      <p:pic>
        <p:nvPicPr>
          <p:cNvPr id="4" name="Content Placeholder 34" descr="Oil Rig with solid fill">
            <a:extLst>
              <a:ext uri="{FF2B5EF4-FFF2-40B4-BE49-F238E27FC236}">
                <a16:creationId xmlns:a16="http://schemas.microsoft.com/office/drawing/2014/main" id="{90B92959-E86D-42B2-8F6E-B9C07B7C8DC3}"/>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952874" y="1629997"/>
            <a:ext cx="1681200" cy="2160000"/>
          </a:xfrm>
          <a:prstGeom prst="rect">
            <a:avLst/>
          </a:prstGeom>
        </p:spPr>
      </p:pic>
      <p:sp>
        <p:nvSpPr>
          <p:cNvPr id="16" name="Rectangle 15">
            <a:extLst>
              <a:ext uri="{FF2B5EF4-FFF2-40B4-BE49-F238E27FC236}">
                <a16:creationId xmlns:a16="http://schemas.microsoft.com/office/drawing/2014/main" id="{31437565-56D5-4ED5-814C-A565C317EFEF}"/>
              </a:ext>
            </a:extLst>
          </p:cNvPr>
          <p:cNvSpPr/>
          <p:nvPr/>
        </p:nvSpPr>
        <p:spPr>
          <a:xfrm>
            <a:off x="1188998" y="1496646"/>
            <a:ext cx="654346" cy="1015663"/>
          </a:xfrm>
          <a:prstGeom prst="rect">
            <a:avLst/>
          </a:prstGeom>
          <a:noFill/>
        </p:spPr>
        <p:txBody>
          <a:bodyPr wrap="none" lIns="91440" tIns="45720" rIns="91440" bIns="45720">
            <a:spAutoFit/>
          </a:bodyPr>
          <a:lstStyle/>
          <a:p>
            <a:pPr algn="ctr"/>
            <a:r>
              <a:rPr lang="en-US" sz="60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413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51" name="Content Placeholder 34" descr="Oil Rig with solid fill">
            <a:extLst>
              <a:ext uri="{FF2B5EF4-FFF2-40B4-BE49-F238E27FC236}">
                <a16:creationId xmlns:a16="http://schemas.microsoft.com/office/drawing/2014/main" id="{F5146F48-1F92-4456-955E-0663284E2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79034" y="1703131"/>
            <a:ext cx="1680000" cy="2160000"/>
          </a:xfrm>
          <a:prstGeom prst="rect">
            <a:avLst/>
          </a:prstGeom>
        </p:spPr>
      </p:pic>
      <p:grpSp>
        <p:nvGrpSpPr>
          <p:cNvPr id="2" name="Group 1">
            <a:extLst>
              <a:ext uri="{FF2B5EF4-FFF2-40B4-BE49-F238E27FC236}">
                <a16:creationId xmlns:a16="http://schemas.microsoft.com/office/drawing/2014/main" id="{453B63B2-16F3-41A4-AFCA-28B29E902995}"/>
              </a:ext>
            </a:extLst>
          </p:cNvPr>
          <p:cNvGrpSpPr/>
          <p:nvPr/>
        </p:nvGrpSpPr>
        <p:grpSpPr>
          <a:xfrm>
            <a:off x="5024386" y="4334784"/>
            <a:ext cx="1540000" cy="1879850"/>
            <a:chOff x="5024386" y="4334784"/>
            <a:chExt cx="1540000" cy="1879850"/>
          </a:xfrm>
        </p:grpSpPr>
        <p:sp>
          <p:nvSpPr>
            <p:cNvPr id="30" name="Oval 29">
              <a:extLst>
                <a:ext uri="{FF2B5EF4-FFF2-40B4-BE49-F238E27FC236}">
                  <a16:creationId xmlns:a16="http://schemas.microsoft.com/office/drawing/2014/main" id="{E57651DD-C83A-427B-9DEE-3B85F84F74AE}"/>
                </a:ext>
              </a:extLst>
            </p:cNvPr>
            <p:cNvSpPr/>
            <p:nvPr/>
          </p:nvSpPr>
          <p:spPr>
            <a:xfrm>
              <a:off x="5599391" y="4334784"/>
              <a:ext cx="715646" cy="7294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34DEAFEF-6462-485A-B6D9-A8F84394B0A7}"/>
                </a:ext>
              </a:extLst>
            </p:cNvPr>
            <p:cNvSpPr txBox="1"/>
            <p:nvPr/>
          </p:nvSpPr>
          <p:spPr>
            <a:xfrm>
              <a:off x="5557767" y="4584752"/>
              <a:ext cx="828000" cy="192675"/>
            </a:xfrm>
            <a:prstGeom prst="rect">
              <a:avLst/>
            </a:prstGeom>
          </p:spPr>
          <p:txBody>
            <a:bodyPr vert="horz" wrap="square" lIns="91440" tIns="45720" rIns="91440" bIns="45720" rtlCol="0">
              <a:noAutofit/>
            </a:bodyPr>
            <a:lstStyle/>
            <a:p>
              <a:pPr marL="0" indent="0" algn="l">
                <a:buNone/>
              </a:pPr>
              <a:r>
                <a:rPr lang="en-AU" sz="1400" b="1" dirty="0">
                  <a:solidFill>
                    <a:prstClr val="black">
                      <a:lumMod val="75000"/>
                      <a:lumOff val="25000"/>
                    </a:prstClr>
                  </a:solidFill>
                  <a:latin typeface="Segoe UI" panose="020B0502040204020203" pitchFamily="34" charset="0"/>
                  <a:cs typeface="Segoe UI" panose="020B0502040204020203" pitchFamily="34" charset="0"/>
                </a:rPr>
                <a:t>E         F</a:t>
              </a:r>
            </a:p>
          </p:txBody>
        </p:sp>
        <p:sp>
          <p:nvSpPr>
            <p:cNvPr id="32" name="Arc 31">
              <a:extLst>
                <a:ext uri="{FF2B5EF4-FFF2-40B4-BE49-F238E27FC236}">
                  <a16:creationId xmlns:a16="http://schemas.microsoft.com/office/drawing/2014/main" id="{9EA8BAF2-7C0A-4C09-9C08-001DC7D13301}"/>
                </a:ext>
              </a:extLst>
            </p:cNvPr>
            <p:cNvSpPr/>
            <p:nvPr/>
          </p:nvSpPr>
          <p:spPr>
            <a:xfrm>
              <a:off x="5702364" y="4409465"/>
              <a:ext cx="509209" cy="433865"/>
            </a:xfrm>
            <a:prstGeom prst="arc">
              <a:avLst>
                <a:gd name="adj1" fmla="val 10800000"/>
                <a:gd name="adj2" fmla="val 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0CE217AA-0F19-47B8-B24C-7F53E9F2434A}"/>
                </a:ext>
              </a:extLst>
            </p:cNvPr>
            <p:cNvSpPr/>
            <p:nvPr/>
          </p:nvSpPr>
          <p:spPr>
            <a:xfrm rot="17418069">
              <a:off x="5857882" y="4643697"/>
              <a:ext cx="72000" cy="216000"/>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Content Placeholder 34" descr="Oil Rig with solid fill">
              <a:extLst>
                <a:ext uri="{FF2B5EF4-FFF2-40B4-BE49-F238E27FC236}">
                  <a16:creationId xmlns:a16="http://schemas.microsoft.com/office/drawing/2014/main" id="{57EF6A1E-47C9-444B-A4F1-C7109CC09E14}"/>
                </a:ext>
              </a:extLst>
            </p:cNvPr>
            <p:cNvSpPr/>
            <p:nvPr/>
          </p:nvSpPr>
          <p:spPr>
            <a:xfrm flipH="1">
              <a:off x="5024386" y="4572163"/>
              <a:ext cx="1540000" cy="1642471"/>
            </a:xfrm>
            <a:custGeom>
              <a:avLst/>
              <a:gdLst>
                <a:gd name="connsiteX0" fmla="*/ 1400000 w 1540000"/>
                <a:gd name="connsiteY0" fmla="*/ 1507472 h 1642471"/>
                <a:gd name="connsiteX1" fmla="*/ 1400000 w 1540000"/>
                <a:gd name="connsiteY1" fmla="*/ 1259972 h 1642471"/>
                <a:gd name="connsiteX2" fmla="*/ 1330193 w 1540000"/>
                <a:gd name="connsiteY2" fmla="*/ 1259972 h 1642471"/>
                <a:gd name="connsiteX3" fmla="*/ 1330193 w 1540000"/>
                <a:gd name="connsiteY3" fmla="*/ 652471 h 1642471"/>
                <a:gd name="connsiteX4" fmla="*/ 1375063 w 1540000"/>
                <a:gd name="connsiteY4" fmla="*/ 629184 h 1642471"/>
                <a:gd name="connsiteX5" fmla="*/ 1396693 w 1540000"/>
                <a:gd name="connsiteY5" fmla="*/ 581934 h 1642471"/>
                <a:gd name="connsiteX6" fmla="*/ 1370075 w 1540000"/>
                <a:gd name="connsiteY6" fmla="*/ 305296 h 1642471"/>
                <a:gd name="connsiteX7" fmla="*/ 1349810 w 1540000"/>
                <a:gd name="connsiteY7" fmla="*/ 240721 h 1642471"/>
                <a:gd name="connsiteX8" fmla="*/ 1219593 w 1540000"/>
                <a:gd name="connsiteY8" fmla="*/ 17971 h 1642471"/>
                <a:gd name="connsiteX9" fmla="*/ 1178503 w 1540000"/>
                <a:gd name="connsiteY9" fmla="*/ 3279 h 1642471"/>
                <a:gd name="connsiteX10" fmla="*/ 1041250 w 1540000"/>
                <a:gd name="connsiteY10" fmla="*/ 74536 h 1642471"/>
                <a:gd name="connsiteX11" fmla="*/ 1022000 w 1540000"/>
                <a:gd name="connsiteY11" fmla="*/ 133036 h 1642471"/>
                <a:gd name="connsiteX12" fmla="*/ 1090093 w 1540000"/>
                <a:gd name="connsiteY12" fmla="*/ 349846 h 1642471"/>
                <a:gd name="connsiteX13" fmla="*/ 385000 w 1540000"/>
                <a:gd name="connsiteY13" fmla="*/ 725349 h 1642471"/>
                <a:gd name="connsiteX14" fmla="*/ 385000 w 1540000"/>
                <a:gd name="connsiteY14" fmla="*/ 674971 h 1642471"/>
                <a:gd name="connsiteX15" fmla="*/ 105000 w 1540000"/>
                <a:gd name="connsiteY15" fmla="*/ 674971 h 1642471"/>
                <a:gd name="connsiteX16" fmla="*/ 105000 w 1540000"/>
                <a:gd name="connsiteY16" fmla="*/ 1034971 h 1642471"/>
                <a:gd name="connsiteX17" fmla="*/ 140000 w 1540000"/>
                <a:gd name="connsiteY17" fmla="*/ 1034971 h 1642471"/>
                <a:gd name="connsiteX18" fmla="*/ 140000 w 1540000"/>
                <a:gd name="connsiteY18" fmla="*/ 1507472 h 1642471"/>
                <a:gd name="connsiteX19" fmla="*/ 0 w 1540000"/>
                <a:gd name="connsiteY19" fmla="*/ 1507472 h 1642471"/>
                <a:gd name="connsiteX20" fmla="*/ 0 w 1540000"/>
                <a:gd name="connsiteY20" fmla="*/ 1642472 h 1642471"/>
                <a:gd name="connsiteX21" fmla="*/ 1540000 w 1540000"/>
                <a:gd name="connsiteY21" fmla="*/ 1642472 h 1642471"/>
                <a:gd name="connsiteX22" fmla="*/ 1540000 w 1540000"/>
                <a:gd name="connsiteY22" fmla="*/ 1507472 h 1642471"/>
                <a:gd name="connsiteX23" fmla="*/ 813750 w 1540000"/>
                <a:gd name="connsiteY23" fmla="*/ 643111 h 1642471"/>
                <a:gd name="connsiteX24" fmla="*/ 1129205 w 1540000"/>
                <a:gd name="connsiteY24" fmla="*/ 475126 h 1642471"/>
                <a:gd name="connsiteX25" fmla="*/ 1192205 w 1540000"/>
                <a:gd name="connsiteY25" fmla="*/ 675579 h 1642471"/>
                <a:gd name="connsiteX26" fmla="*/ 1237705 w 1540000"/>
                <a:gd name="connsiteY26" fmla="*/ 700329 h 1642471"/>
                <a:gd name="connsiteX27" fmla="*/ 1260175 w 1540000"/>
                <a:gd name="connsiteY27" fmla="*/ 688674 h 1642471"/>
                <a:gd name="connsiteX28" fmla="*/ 1260175 w 1540000"/>
                <a:gd name="connsiteY28" fmla="*/ 1259972 h 1642471"/>
                <a:gd name="connsiteX29" fmla="*/ 1190000 w 1540000"/>
                <a:gd name="connsiteY29" fmla="*/ 1259972 h 1642471"/>
                <a:gd name="connsiteX30" fmla="*/ 1190000 w 1540000"/>
                <a:gd name="connsiteY30" fmla="*/ 1507472 h 1642471"/>
                <a:gd name="connsiteX31" fmla="*/ 889000 w 1540000"/>
                <a:gd name="connsiteY31" fmla="*/ 1507472 h 1642471"/>
                <a:gd name="connsiteX32" fmla="*/ 767620 w 1540000"/>
                <a:gd name="connsiteY32" fmla="*/ 1327472 h 1642471"/>
                <a:gd name="connsiteX33" fmla="*/ 636650 w 1540000"/>
                <a:gd name="connsiteY33" fmla="*/ 1327472 h 1642471"/>
                <a:gd name="connsiteX34" fmla="*/ 644473 w 1540000"/>
                <a:gd name="connsiteY34" fmla="*/ 1237472 h 1642471"/>
                <a:gd name="connsiteX35" fmla="*/ 759798 w 1540000"/>
                <a:gd name="connsiteY35" fmla="*/ 1237472 h 1642471"/>
                <a:gd name="connsiteX36" fmla="*/ 652295 w 1540000"/>
                <a:gd name="connsiteY36" fmla="*/ 1147472 h 1642471"/>
                <a:gd name="connsiteX37" fmla="*/ 660205 w 1540000"/>
                <a:gd name="connsiteY37" fmla="*/ 1056459 h 1642471"/>
                <a:gd name="connsiteX38" fmla="*/ 744048 w 1540000"/>
                <a:gd name="connsiteY38" fmla="*/ 1056459 h 1642471"/>
                <a:gd name="connsiteX39" fmla="*/ 751975 w 1540000"/>
                <a:gd name="connsiteY39" fmla="*/ 1147472 h 1642471"/>
                <a:gd name="connsiteX40" fmla="*/ 736295 w 1540000"/>
                <a:gd name="connsiteY40" fmla="*/ 966459 h 1642471"/>
                <a:gd name="connsiteX41" fmla="*/ 668045 w 1540000"/>
                <a:gd name="connsiteY41" fmla="*/ 966459 h 1642471"/>
                <a:gd name="connsiteX42" fmla="*/ 675763 w 1540000"/>
                <a:gd name="connsiteY42" fmla="*/ 877471 h 1642471"/>
                <a:gd name="connsiteX43" fmla="*/ 728490 w 1540000"/>
                <a:gd name="connsiteY43" fmla="*/ 877471 h 1642471"/>
                <a:gd name="connsiteX44" fmla="*/ 683585 w 1540000"/>
                <a:gd name="connsiteY44" fmla="*/ 787471 h 1642471"/>
                <a:gd name="connsiteX45" fmla="*/ 690428 w 1540000"/>
                <a:gd name="connsiteY45" fmla="*/ 708721 h 1642471"/>
                <a:gd name="connsiteX46" fmla="*/ 712793 w 1540000"/>
                <a:gd name="connsiteY46" fmla="*/ 696797 h 1642471"/>
                <a:gd name="connsiteX47" fmla="*/ 720668 w 1540000"/>
                <a:gd name="connsiteY47" fmla="*/ 787471 h 1642471"/>
                <a:gd name="connsiteX48" fmla="*/ 628810 w 1540000"/>
                <a:gd name="connsiteY48" fmla="*/ 1417472 h 1642471"/>
                <a:gd name="connsiteX49" fmla="*/ 775443 w 1540000"/>
                <a:gd name="connsiteY49" fmla="*/ 1417472 h 1642471"/>
                <a:gd name="connsiteX50" fmla="*/ 783265 w 1540000"/>
                <a:gd name="connsiteY50" fmla="*/ 1507472 h 1642471"/>
                <a:gd name="connsiteX51" fmla="*/ 620988 w 1540000"/>
                <a:gd name="connsiteY51" fmla="*/ 1507472 h 1642471"/>
                <a:gd name="connsiteX52" fmla="*/ 579635 w 1540000"/>
                <a:gd name="connsiteY52" fmla="*/ 767806 h 1642471"/>
                <a:gd name="connsiteX53" fmla="*/ 515340 w 1540000"/>
                <a:gd name="connsiteY53" fmla="*/ 1507472 h 1642471"/>
                <a:gd name="connsiteX54" fmla="*/ 350000 w 1540000"/>
                <a:gd name="connsiteY54" fmla="*/ 1507472 h 1642471"/>
                <a:gd name="connsiteX55" fmla="*/ 350000 w 1540000"/>
                <a:gd name="connsiteY55" fmla="*/ 1034971 h 1642471"/>
                <a:gd name="connsiteX56" fmla="*/ 385000 w 1540000"/>
                <a:gd name="connsiteY56" fmla="*/ 1034971 h 1642471"/>
                <a:gd name="connsiteX57" fmla="*/ 385000 w 1540000"/>
                <a:gd name="connsiteY57" fmla="*/ 871464 h 1642471"/>
                <a:gd name="connsiteX58" fmla="*/ 210000 w 1540000"/>
                <a:gd name="connsiteY58" fmla="*/ 1034971 h 1642471"/>
                <a:gd name="connsiteX59" fmla="*/ 280000 w 1540000"/>
                <a:gd name="connsiteY59" fmla="*/ 1034971 h 1642471"/>
                <a:gd name="connsiteX60" fmla="*/ 280000 w 1540000"/>
                <a:gd name="connsiteY60" fmla="*/ 1507472 h 1642471"/>
                <a:gd name="connsiteX61" fmla="*/ 210000 w 1540000"/>
                <a:gd name="connsiteY61" fmla="*/ 1507472 h 16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0000" h="1642471">
                  <a:moveTo>
                    <a:pt x="1400000" y="1507472"/>
                  </a:moveTo>
                  <a:lnTo>
                    <a:pt x="1400000" y="1259972"/>
                  </a:lnTo>
                  <a:lnTo>
                    <a:pt x="1330193" y="1259972"/>
                  </a:lnTo>
                  <a:lnTo>
                    <a:pt x="1330193" y="652471"/>
                  </a:lnTo>
                  <a:lnTo>
                    <a:pt x="1375063" y="629184"/>
                  </a:lnTo>
                  <a:cubicBezTo>
                    <a:pt x="1389764" y="621552"/>
                    <a:pt x="1398639" y="602166"/>
                    <a:pt x="1396693" y="581934"/>
                  </a:cubicBezTo>
                  <a:lnTo>
                    <a:pt x="1370075" y="305296"/>
                  </a:lnTo>
                  <a:cubicBezTo>
                    <a:pt x="1367828" y="281863"/>
                    <a:pt x="1360840" y="259597"/>
                    <a:pt x="1349810" y="240721"/>
                  </a:cubicBezTo>
                  <a:lnTo>
                    <a:pt x="1219593" y="17971"/>
                  </a:lnTo>
                  <a:cubicBezTo>
                    <a:pt x="1210066" y="1670"/>
                    <a:pt x="1193206" y="-4358"/>
                    <a:pt x="1178503" y="3279"/>
                  </a:cubicBezTo>
                  <a:lnTo>
                    <a:pt x="1041250" y="74536"/>
                  </a:lnTo>
                  <a:cubicBezTo>
                    <a:pt x="1023397" y="83892"/>
                    <a:pt x="1014790" y="110048"/>
                    <a:pt x="1022000" y="133036"/>
                  </a:cubicBezTo>
                  <a:lnTo>
                    <a:pt x="1090093" y="349846"/>
                  </a:lnTo>
                  <a:lnTo>
                    <a:pt x="385000" y="725349"/>
                  </a:lnTo>
                  <a:lnTo>
                    <a:pt x="385000" y="674971"/>
                  </a:lnTo>
                  <a:lnTo>
                    <a:pt x="105000" y="674971"/>
                  </a:lnTo>
                  <a:lnTo>
                    <a:pt x="105000" y="1034971"/>
                  </a:lnTo>
                  <a:lnTo>
                    <a:pt x="140000" y="1034971"/>
                  </a:lnTo>
                  <a:lnTo>
                    <a:pt x="140000" y="1507472"/>
                  </a:lnTo>
                  <a:lnTo>
                    <a:pt x="0" y="1507472"/>
                  </a:lnTo>
                  <a:lnTo>
                    <a:pt x="0" y="1642472"/>
                  </a:lnTo>
                  <a:lnTo>
                    <a:pt x="1540000" y="1642472"/>
                  </a:lnTo>
                  <a:lnTo>
                    <a:pt x="1540000" y="1507472"/>
                  </a:lnTo>
                  <a:close/>
                  <a:moveTo>
                    <a:pt x="813750" y="643111"/>
                  </a:moveTo>
                  <a:lnTo>
                    <a:pt x="1129205" y="475126"/>
                  </a:lnTo>
                  <a:lnTo>
                    <a:pt x="1192205" y="675579"/>
                  </a:lnTo>
                  <a:cubicBezTo>
                    <a:pt x="1199482" y="698533"/>
                    <a:pt x="1219825" y="709599"/>
                    <a:pt x="1237705" y="700329"/>
                  </a:cubicBezTo>
                  <a:lnTo>
                    <a:pt x="1260175" y="688674"/>
                  </a:lnTo>
                  <a:lnTo>
                    <a:pt x="1260175" y="1259972"/>
                  </a:lnTo>
                  <a:lnTo>
                    <a:pt x="1190000" y="1259972"/>
                  </a:lnTo>
                  <a:lnTo>
                    <a:pt x="1190000" y="1507472"/>
                  </a:lnTo>
                  <a:lnTo>
                    <a:pt x="889000" y="1507472"/>
                  </a:lnTo>
                  <a:close/>
                  <a:moveTo>
                    <a:pt x="767620" y="1327472"/>
                  </a:moveTo>
                  <a:lnTo>
                    <a:pt x="636650" y="1327472"/>
                  </a:lnTo>
                  <a:lnTo>
                    <a:pt x="644473" y="1237472"/>
                  </a:lnTo>
                  <a:lnTo>
                    <a:pt x="759798" y="1237472"/>
                  </a:lnTo>
                  <a:close/>
                  <a:moveTo>
                    <a:pt x="652295" y="1147472"/>
                  </a:moveTo>
                  <a:lnTo>
                    <a:pt x="660205" y="1056459"/>
                  </a:lnTo>
                  <a:lnTo>
                    <a:pt x="744048" y="1056459"/>
                  </a:lnTo>
                  <a:lnTo>
                    <a:pt x="751975" y="1147472"/>
                  </a:lnTo>
                  <a:close/>
                  <a:moveTo>
                    <a:pt x="736295" y="966459"/>
                  </a:moveTo>
                  <a:lnTo>
                    <a:pt x="668045" y="966459"/>
                  </a:lnTo>
                  <a:lnTo>
                    <a:pt x="675763" y="877471"/>
                  </a:lnTo>
                  <a:lnTo>
                    <a:pt x="728490" y="877471"/>
                  </a:lnTo>
                  <a:close/>
                  <a:moveTo>
                    <a:pt x="683585" y="787471"/>
                  </a:moveTo>
                  <a:lnTo>
                    <a:pt x="690428" y="708721"/>
                  </a:lnTo>
                  <a:lnTo>
                    <a:pt x="712793" y="696797"/>
                  </a:lnTo>
                  <a:lnTo>
                    <a:pt x="720668" y="787471"/>
                  </a:lnTo>
                  <a:close/>
                  <a:moveTo>
                    <a:pt x="628810" y="1417472"/>
                  </a:moveTo>
                  <a:lnTo>
                    <a:pt x="775443" y="1417472"/>
                  </a:lnTo>
                  <a:lnTo>
                    <a:pt x="783265" y="1507472"/>
                  </a:lnTo>
                  <a:lnTo>
                    <a:pt x="620988" y="1507472"/>
                  </a:lnTo>
                  <a:close/>
                  <a:moveTo>
                    <a:pt x="579635" y="767806"/>
                  </a:moveTo>
                  <a:lnTo>
                    <a:pt x="515340" y="1507472"/>
                  </a:lnTo>
                  <a:lnTo>
                    <a:pt x="350000" y="1507472"/>
                  </a:lnTo>
                  <a:lnTo>
                    <a:pt x="350000" y="1034971"/>
                  </a:lnTo>
                  <a:lnTo>
                    <a:pt x="385000" y="1034971"/>
                  </a:lnTo>
                  <a:lnTo>
                    <a:pt x="385000" y="871464"/>
                  </a:lnTo>
                  <a:close/>
                  <a:moveTo>
                    <a:pt x="210000" y="1034971"/>
                  </a:moveTo>
                  <a:lnTo>
                    <a:pt x="280000" y="1034971"/>
                  </a:lnTo>
                  <a:lnTo>
                    <a:pt x="280000" y="1507472"/>
                  </a:lnTo>
                  <a:lnTo>
                    <a:pt x="210000" y="1507472"/>
                  </a:lnTo>
                  <a:close/>
                </a:path>
              </a:pathLst>
            </a:custGeom>
            <a:solidFill>
              <a:schemeClr val="bg1">
                <a:lumMod val="50000"/>
              </a:schemeClr>
            </a:solidFill>
            <a:ln w="17463" cap="flat">
              <a:noFill/>
              <a:prstDash val="solid"/>
              <a:miter/>
            </a:ln>
          </p:spPr>
          <p:txBody>
            <a:bodyPr rtlCol="0" anchor="ctr"/>
            <a:lstStyle/>
            <a:p>
              <a:endParaRPr lang="en-AU"/>
            </a:p>
          </p:txBody>
        </p:sp>
      </p:grpSp>
      <p:sp>
        <p:nvSpPr>
          <p:cNvPr id="125" name="Content Placeholder 3">
            <a:extLst>
              <a:ext uri="{FF2B5EF4-FFF2-40B4-BE49-F238E27FC236}">
                <a16:creationId xmlns:a16="http://schemas.microsoft.com/office/drawing/2014/main" id="{ED0EA882-C148-4425-9BC2-EF1D596B4191}"/>
              </a:ext>
            </a:extLst>
          </p:cNvPr>
          <p:cNvSpPr>
            <a:spLocks noGrp="1"/>
          </p:cNvSpPr>
          <p:nvPr>
            <p:ph idx="1"/>
          </p:nvPr>
        </p:nvSpPr>
        <p:spPr>
          <a:xfrm>
            <a:off x="6770178" y="2430404"/>
            <a:ext cx="5148000" cy="882346"/>
          </a:xfrm>
        </p:spPr>
        <p:txBody>
          <a:bodyPr anchor="t" anchorCtr="0">
            <a:normAutofit lnSpcReduction="10000"/>
          </a:bodyPr>
          <a:lstStyle/>
          <a:p>
            <a:pPr marL="342900" indent="-342900">
              <a:lnSpc>
                <a:spcPct val="120000"/>
              </a:lnSpc>
              <a:spcAft>
                <a:spcPts val="600"/>
              </a:spcAft>
              <a:buSzPct val="80000"/>
              <a:buFont typeface="Arial" panose="020B0604020202020204" pitchFamily="34" charset="0"/>
              <a:buChar char="•"/>
            </a:pPr>
            <a:r>
              <a:rPr lang="en-AU" sz="2000" dirty="0"/>
              <a:t>Wells that are reactivated to produce have value to offset its liability</a:t>
            </a:r>
          </a:p>
          <a:p>
            <a:pPr>
              <a:lnSpc>
                <a:spcPct val="120000"/>
              </a:lnSpc>
              <a:spcAft>
                <a:spcPts val="600"/>
              </a:spcAft>
              <a:buSzPct val="80000"/>
              <a:buNone/>
            </a:pPr>
            <a:endParaRPr lang="en-AU" sz="2000" dirty="0"/>
          </a:p>
        </p:txBody>
      </p:sp>
      <p:sp>
        <p:nvSpPr>
          <p:cNvPr id="126" name="Content Placeholder 3">
            <a:extLst>
              <a:ext uri="{FF2B5EF4-FFF2-40B4-BE49-F238E27FC236}">
                <a16:creationId xmlns:a16="http://schemas.microsoft.com/office/drawing/2014/main" id="{8DAD936F-4C3F-44E6-B480-52F21429D0A8}"/>
              </a:ext>
            </a:extLst>
          </p:cNvPr>
          <p:cNvSpPr txBox="1">
            <a:spLocks/>
          </p:cNvSpPr>
          <p:nvPr/>
        </p:nvSpPr>
        <p:spPr>
          <a:xfrm>
            <a:off x="6779961" y="4843330"/>
            <a:ext cx="5148000" cy="1755774"/>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Aft>
                <a:spcPts val="600"/>
              </a:spcAft>
              <a:buSzPct val="80000"/>
              <a:buFont typeface="Arial" panose="020B0604020202020204" pitchFamily="34" charset="0"/>
              <a:buChar char="•"/>
            </a:pPr>
            <a:r>
              <a:rPr lang="en-AU" sz="2000" dirty="0"/>
              <a:t>Wells that are not reactivated are expired</a:t>
            </a:r>
          </a:p>
          <a:p>
            <a:pPr marL="342900" indent="-342900">
              <a:lnSpc>
                <a:spcPct val="120000"/>
              </a:lnSpc>
              <a:spcAft>
                <a:spcPts val="600"/>
              </a:spcAft>
              <a:buSzPct val="80000"/>
              <a:buFont typeface="Arial" panose="020B0604020202020204" pitchFamily="34" charset="0"/>
              <a:buChar char="•"/>
            </a:pPr>
            <a:r>
              <a:rPr lang="en-AU" sz="2000" dirty="0"/>
              <a:t>Expired wells have no offset value</a:t>
            </a:r>
          </a:p>
          <a:p>
            <a:pPr marL="342900" indent="-342900">
              <a:lnSpc>
                <a:spcPct val="120000"/>
              </a:lnSpc>
              <a:spcAft>
                <a:spcPts val="600"/>
              </a:spcAft>
              <a:buSzPct val="80000"/>
              <a:buFont typeface="Arial" panose="020B0604020202020204" pitchFamily="34" charset="0"/>
              <a:buChar char="•"/>
            </a:pPr>
            <a:r>
              <a:rPr lang="en-AU" sz="2000" dirty="0"/>
              <a:t>Expired wells are a </a:t>
            </a:r>
            <a:r>
              <a:rPr lang="en-AU" sz="2000" b="1" dirty="0">
                <a:solidFill>
                  <a:schemeClr val="accent2">
                    <a:lumMod val="75000"/>
                  </a:schemeClr>
                </a:solidFill>
              </a:rPr>
              <a:t>high risk liability</a:t>
            </a:r>
          </a:p>
          <a:p>
            <a:pPr>
              <a:lnSpc>
                <a:spcPct val="120000"/>
              </a:lnSpc>
              <a:spcAft>
                <a:spcPts val="600"/>
              </a:spcAft>
              <a:buSzPct val="80000"/>
              <a:buFont typeface="Segoe UI" panose="020B0502040204020203" pitchFamily="34" charset="0"/>
              <a:buNone/>
            </a:pPr>
            <a:endParaRPr lang="en-AU" sz="1900" dirty="0"/>
          </a:p>
        </p:txBody>
      </p:sp>
      <p:grpSp>
        <p:nvGrpSpPr>
          <p:cNvPr id="6" name="Group 5">
            <a:extLst>
              <a:ext uri="{FF2B5EF4-FFF2-40B4-BE49-F238E27FC236}">
                <a16:creationId xmlns:a16="http://schemas.microsoft.com/office/drawing/2014/main" id="{4D574E35-4E5D-4F18-8D96-0767183CA257}"/>
              </a:ext>
            </a:extLst>
          </p:cNvPr>
          <p:cNvGrpSpPr/>
          <p:nvPr/>
        </p:nvGrpSpPr>
        <p:grpSpPr>
          <a:xfrm>
            <a:off x="2791384" y="2574180"/>
            <a:ext cx="1957825" cy="540000"/>
            <a:chOff x="2791384" y="2574180"/>
            <a:chExt cx="1957825" cy="540000"/>
          </a:xfrm>
        </p:grpSpPr>
        <p:sp>
          <p:nvSpPr>
            <p:cNvPr id="55" name="Arrow: Up 54">
              <a:extLst>
                <a:ext uri="{FF2B5EF4-FFF2-40B4-BE49-F238E27FC236}">
                  <a16:creationId xmlns:a16="http://schemas.microsoft.com/office/drawing/2014/main" id="{EB39D893-9C02-46B4-A7C8-A9781533CC1E}"/>
                </a:ext>
              </a:extLst>
            </p:cNvPr>
            <p:cNvSpPr/>
            <p:nvPr/>
          </p:nvSpPr>
          <p:spPr>
            <a:xfrm rot="5400000">
              <a:off x="3500297" y="1865267"/>
              <a:ext cx="540000" cy="1957825"/>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E51ACAEC-0409-433E-998A-727DD3B73BB0}"/>
                </a:ext>
              </a:extLst>
            </p:cNvPr>
            <p:cNvSpPr txBox="1"/>
            <p:nvPr/>
          </p:nvSpPr>
          <p:spPr>
            <a:xfrm>
              <a:off x="2791384" y="2698595"/>
              <a:ext cx="1679999" cy="323386"/>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b="1" dirty="0">
                  <a:solidFill>
                    <a:schemeClr val="bg1"/>
                  </a:solidFill>
                  <a:latin typeface="Segoe UI" panose="020B0502040204020203" pitchFamily="34" charset="0"/>
                  <a:cs typeface="Segoe UI" panose="020B0502040204020203" pitchFamily="34" charset="0"/>
                </a:rPr>
                <a:t>small %</a:t>
              </a:r>
            </a:p>
          </p:txBody>
        </p:sp>
      </p:grpSp>
      <p:grpSp>
        <p:nvGrpSpPr>
          <p:cNvPr id="7" name="Group 6">
            <a:extLst>
              <a:ext uri="{FF2B5EF4-FFF2-40B4-BE49-F238E27FC236}">
                <a16:creationId xmlns:a16="http://schemas.microsoft.com/office/drawing/2014/main" id="{F5EE8E81-BB1D-426A-AB71-9BA37DA3D3EB}"/>
              </a:ext>
            </a:extLst>
          </p:cNvPr>
          <p:cNvGrpSpPr/>
          <p:nvPr/>
        </p:nvGrpSpPr>
        <p:grpSpPr>
          <a:xfrm>
            <a:off x="2588612" y="3627039"/>
            <a:ext cx="1957825" cy="1620000"/>
            <a:chOff x="2588612" y="3627039"/>
            <a:chExt cx="1957825" cy="1620000"/>
          </a:xfrm>
        </p:grpSpPr>
        <p:sp>
          <p:nvSpPr>
            <p:cNvPr id="56" name="Arrow: Up 55">
              <a:extLst>
                <a:ext uri="{FF2B5EF4-FFF2-40B4-BE49-F238E27FC236}">
                  <a16:creationId xmlns:a16="http://schemas.microsoft.com/office/drawing/2014/main" id="{BC977F76-4828-4496-927C-D60B81CA50EA}"/>
                </a:ext>
              </a:extLst>
            </p:cNvPr>
            <p:cNvSpPr/>
            <p:nvPr/>
          </p:nvSpPr>
          <p:spPr>
            <a:xfrm rot="7147699">
              <a:off x="2757525" y="3458126"/>
              <a:ext cx="1620000" cy="1957825"/>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B561F8FE-B8E7-4404-B74F-1E5E8E9CE557}"/>
                </a:ext>
              </a:extLst>
            </p:cNvPr>
            <p:cNvSpPr txBox="1"/>
            <p:nvPr/>
          </p:nvSpPr>
          <p:spPr>
            <a:xfrm rot="1860000">
              <a:off x="2617542" y="4266556"/>
              <a:ext cx="1679999" cy="323386"/>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2800" b="1" dirty="0">
                  <a:solidFill>
                    <a:schemeClr val="bg1"/>
                  </a:solidFill>
                  <a:latin typeface="Segoe UI" panose="020B0502040204020203" pitchFamily="34" charset="0"/>
                  <a:cs typeface="Segoe UI" panose="020B0502040204020203" pitchFamily="34" charset="0"/>
                </a:rPr>
                <a:t>high %</a:t>
              </a:r>
            </a:p>
          </p:txBody>
        </p:sp>
      </p:grpSp>
      <p:sp>
        <p:nvSpPr>
          <p:cNvPr id="21" name="Content Placeholder 3">
            <a:extLst>
              <a:ext uri="{FF2B5EF4-FFF2-40B4-BE49-F238E27FC236}">
                <a16:creationId xmlns:a16="http://schemas.microsoft.com/office/drawing/2014/main" id="{F1EBF45D-F7F5-4C37-B7E4-3D7675C4442B}"/>
              </a:ext>
            </a:extLst>
          </p:cNvPr>
          <p:cNvSpPr txBox="1">
            <a:spLocks/>
          </p:cNvSpPr>
          <p:nvPr/>
        </p:nvSpPr>
        <p:spPr>
          <a:xfrm>
            <a:off x="563121" y="3623989"/>
            <a:ext cx="1618907" cy="478800"/>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None/>
            </a:pPr>
            <a:r>
              <a:rPr lang="en-AU" sz="1800" dirty="0"/>
              <a:t>Idle well</a:t>
            </a:r>
          </a:p>
          <a:p>
            <a:pPr algn="ctr">
              <a:lnSpc>
                <a:spcPct val="120000"/>
              </a:lnSpc>
              <a:spcAft>
                <a:spcPts val="600"/>
              </a:spcAft>
              <a:buSzPct val="80000"/>
              <a:buFont typeface="Segoe UI" panose="020B0502040204020203" pitchFamily="34" charset="0"/>
              <a:buNone/>
            </a:pPr>
            <a:endParaRPr lang="en-AU" sz="1800" dirty="0"/>
          </a:p>
        </p:txBody>
      </p:sp>
      <p:sp>
        <p:nvSpPr>
          <p:cNvPr id="24" name="Content Placeholder 3">
            <a:extLst>
              <a:ext uri="{FF2B5EF4-FFF2-40B4-BE49-F238E27FC236}">
                <a16:creationId xmlns:a16="http://schemas.microsoft.com/office/drawing/2014/main" id="{A6DB2920-9FAC-4D1E-90F6-9E3D7D4FE8B3}"/>
              </a:ext>
            </a:extLst>
          </p:cNvPr>
          <p:cNvSpPr txBox="1">
            <a:spLocks/>
          </p:cNvSpPr>
          <p:nvPr/>
        </p:nvSpPr>
        <p:spPr>
          <a:xfrm>
            <a:off x="4751491" y="3548025"/>
            <a:ext cx="2196000" cy="479352"/>
          </a:xfrm>
          <a:prstGeom prst="rect">
            <a:avLst/>
          </a:prstGeom>
        </p:spPr>
        <p:txBody>
          <a:bodyPr vert="horz" lIns="91440" tIns="45720" rIns="91440" bIns="45720" rtlCol="0" anchor="t" anchorCtr="0">
            <a:no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None/>
            </a:pPr>
            <a:r>
              <a:rPr lang="en-AU" sz="1800" dirty="0"/>
              <a:t>Inactive (future use)</a:t>
            </a:r>
          </a:p>
        </p:txBody>
      </p:sp>
      <p:sp>
        <p:nvSpPr>
          <p:cNvPr id="25" name="Content Placeholder 3">
            <a:extLst>
              <a:ext uri="{FF2B5EF4-FFF2-40B4-BE49-F238E27FC236}">
                <a16:creationId xmlns:a16="http://schemas.microsoft.com/office/drawing/2014/main" id="{113EC203-DDA8-4384-AA37-33F83A5F8D69}"/>
              </a:ext>
            </a:extLst>
          </p:cNvPr>
          <p:cNvSpPr txBox="1">
            <a:spLocks/>
          </p:cNvSpPr>
          <p:nvPr/>
        </p:nvSpPr>
        <p:spPr>
          <a:xfrm>
            <a:off x="4747777" y="6209444"/>
            <a:ext cx="2196000" cy="479352"/>
          </a:xfrm>
          <a:prstGeom prst="rect">
            <a:avLst/>
          </a:prstGeom>
        </p:spPr>
        <p:txBody>
          <a:bodyPr vert="horz" lIns="91440" tIns="45720" rIns="91440" bIns="45720" rtlCol="0" anchor="t" anchorCtr="0">
            <a:no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None/>
            </a:pPr>
            <a:r>
              <a:rPr lang="en-AU" sz="1800" dirty="0"/>
              <a:t>Expired</a:t>
            </a:r>
          </a:p>
        </p:txBody>
      </p:sp>
      <p:pic>
        <p:nvPicPr>
          <p:cNvPr id="26" name="Picture 25" descr="Qr code&#10;&#10;Description automatically generated">
            <a:extLst>
              <a:ext uri="{FF2B5EF4-FFF2-40B4-BE49-F238E27FC236}">
                <a16:creationId xmlns:a16="http://schemas.microsoft.com/office/drawing/2014/main" id="{C1CE0BA9-CB50-4509-BEFA-67DBE74238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626303602"/>
      </p:ext>
    </p:extLst>
  </p:cSld>
  <p:clrMapOvr>
    <a:masterClrMapping/>
  </p:clrMapOvr>
  <mc:AlternateContent xmlns:mc="http://schemas.openxmlformats.org/markup-compatibility/2006" xmlns:p14="http://schemas.microsoft.com/office/powerpoint/2010/main">
    <mc:Choice Requires="p14">
      <p:transition p14:dur="10" advClick="0" advTm="15000">
        <p:fade/>
      </p:transition>
    </mc:Choice>
    <mc:Fallback xmlns="">
      <p:transition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500"/>
                            </p:stCondLst>
                            <p:childTnLst>
                              <p:par>
                                <p:cTn id="14" presetID="10" presetClass="entr" presetSubtype="0" fill="hold" grpId="0" nodeType="afterEffect">
                                  <p:stCondLst>
                                    <p:cond delay="1000"/>
                                  </p:stCondLst>
                                  <p:childTnLst>
                                    <p:set>
                                      <p:cBhvr>
                                        <p:cTn id="15" dur="1" fill="hold">
                                          <p:stCondLst>
                                            <p:cond delay="0"/>
                                          </p:stCondLst>
                                        </p:cTn>
                                        <p:tgtEl>
                                          <p:spTgt spid="125">
                                            <p:txEl>
                                              <p:pRg st="0" end="0"/>
                                            </p:txEl>
                                          </p:spTgt>
                                        </p:tgtEl>
                                        <p:attrNameLst>
                                          <p:attrName>style.visibility</p:attrName>
                                        </p:attrNameLst>
                                      </p:cBhvr>
                                      <p:to>
                                        <p:strVal val="visible"/>
                                      </p:to>
                                    </p:set>
                                    <p:animEffect transition="in" filter="fade">
                                      <p:cBhvr>
                                        <p:cTn id="16" dur="500"/>
                                        <p:tgtEl>
                                          <p:spTgt spid="125">
                                            <p:txEl>
                                              <p:pRg st="0" end="0"/>
                                            </p:txEl>
                                          </p:spTgt>
                                        </p:tgtEl>
                                      </p:cBhvr>
                                    </p:animEffect>
                                  </p:childTnLst>
                                </p:cTn>
                              </p:par>
                            </p:childTnLst>
                          </p:cTn>
                        </p:par>
                        <p:par>
                          <p:cTn id="17" fill="hold">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nodeType="afterEffect">
                                  <p:stCondLst>
                                    <p:cond delay="150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7500"/>
                            </p:stCondLst>
                            <p:childTnLst>
                              <p:par>
                                <p:cTn id="24" presetID="1" presetClass="entr" presetSubtype="0" fill="hold" grpId="0" nodeType="afterEffect">
                                  <p:stCondLst>
                                    <p:cond delay="1000"/>
                                  </p:stCondLst>
                                  <p:childTnLst>
                                    <p:set>
                                      <p:cBhvr>
                                        <p:cTn id="25" dur="1" fill="hold">
                                          <p:stCondLst>
                                            <p:cond delay="0"/>
                                          </p:stCondLst>
                                        </p:cTn>
                                        <p:tgtEl>
                                          <p:spTgt spid="25"/>
                                        </p:tgtEl>
                                        <p:attrNameLst>
                                          <p:attrName>style.visibility</p:attrName>
                                        </p:attrNameLst>
                                      </p:cBhvr>
                                      <p:to>
                                        <p:strVal val="visible"/>
                                      </p:to>
                                    </p:set>
                                  </p:childTnLst>
                                </p:cTn>
                              </p:par>
                            </p:childTnLst>
                          </p:cTn>
                        </p:par>
                        <p:par>
                          <p:cTn id="26" fill="hold">
                            <p:stCondLst>
                              <p:cond delay="8500"/>
                            </p:stCondLst>
                            <p:childTnLst>
                              <p:par>
                                <p:cTn id="27" presetID="10" presetClass="entr" presetSubtype="0" fill="hold" grpId="0" nodeType="afterEffect">
                                  <p:stCondLst>
                                    <p:cond delay="1500"/>
                                  </p:stCondLst>
                                  <p:childTnLst>
                                    <p:set>
                                      <p:cBhvr>
                                        <p:cTn id="28" dur="1" fill="hold">
                                          <p:stCondLst>
                                            <p:cond delay="0"/>
                                          </p:stCondLst>
                                        </p:cTn>
                                        <p:tgtEl>
                                          <p:spTgt spid="126"/>
                                        </p:tgtEl>
                                        <p:attrNameLst>
                                          <p:attrName>style.visibility</p:attrName>
                                        </p:attrNameLst>
                                      </p:cBhvr>
                                      <p:to>
                                        <p:strVal val="visible"/>
                                      </p:to>
                                    </p:set>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p:bldP spid="126"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30" name="Group 29">
            <a:extLst>
              <a:ext uri="{FF2B5EF4-FFF2-40B4-BE49-F238E27FC236}">
                <a16:creationId xmlns:a16="http://schemas.microsoft.com/office/drawing/2014/main" id="{9B21B809-7552-431B-83B5-38A336B119D0}"/>
              </a:ext>
            </a:extLst>
          </p:cNvPr>
          <p:cNvGrpSpPr/>
          <p:nvPr/>
        </p:nvGrpSpPr>
        <p:grpSpPr>
          <a:xfrm>
            <a:off x="5046428" y="2833439"/>
            <a:ext cx="2162755" cy="2115047"/>
            <a:chOff x="5046428" y="2833439"/>
            <a:chExt cx="2162755" cy="2115047"/>
          </a:xfrm>
        </p:grpSpPr>
        <p:sp>
          <p:nvSpPr>
            <p:cNvPr id="31" name="Oval 30">
              <a:extLst>
                <a:ext uri="{FF2B5EF4-FFF2-40B4-BE49-F238E27FC236}">
                  <a16:creationId xmlns:a16="http://schemas.microsoft.com/office/drawing/2014/main" id="{D6DE41BF-C272-4291-8FA7-A4454F3F63D6}"/>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CD2C6DCD-E35E-45AA-B5B8-A1D4047C365C}"/>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21A95CD7-AB25-47EC-A752-6ABDEB6FE914}"/>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pic>
        <p:nvPicPr>
          <p:cNvPr id="8" name="Picture 7" descr="Qr code&#10;&#10;Description automatically generated">
            <a:extLst>
              <a:ext uri="{FF2B5EF4-FFF2-40B4-BE49-F238E27FC236}">
                <a16:creationId xmlns:a16="http://schemas.microsoft.com/office/drawing/2014/main" id="{DD5184AF-3D05-4DC8-817A-54C8AC289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186868028"/>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59127-B4FA-482B-B875-7B7B8E25424C}"/>
              </a:ext>
            </a:extLst>
          </p:cNvPr>
          <p:cNvSpPr>
            <a:spLocks noGrp="1"/>
          </p:cNvSpPr>
          <p:nvPr>
            <p:ph type="title"/>
          </p:nvPr>
        </p:nvSpPr>
        <p:spPr/>
        <p:txBody>
          <a:bodyPr>
            <a:normAutofit/>
          </a:bodyPr>
          <a:lstStyle/>
          <a:p>
            <a:r>
              <a:rPr lang="en-AU" dirty="0"/>
              <a:t>Environmental liability management requires balance</a:t>
            </a:r>
          </a:p>
        </p:txBody>
      </p:sp>
      <p:sp>
        <p:nvSpPr>
          <p:cNvPr id="5" name="Trapezoid 4">
            <a:extLst>
              <a:ext uri="{FF2B5EF4-FFF2-40B4-BE49-F238E27FC236}">
                <a16:creationId xmlns:a16="http://schemas.microsoft.com/office/drawing/2014/main" id="{367DCB5B-63FC-4A2E-ADC3-4525C114719B}"/>
              </a:ext>
            </a:extLst>
          </p:cNvPr>
          <p:cNvSpPr/>
          <p:nvPr/>
        </p:nvSpPr>
        <p:spPr>
          <a:xfrm>
            <a:off x="5684554" y="2033874"/>
            <a:ext cx="1056401" cy="3924000"/>
          </a:xfrm>
          <a:prstGeom prst="trapezoid">
            <a:avLst>
              <a:gd name="adj" fmla="val 307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7B1E8585-00E2-431A-9880-DA66B7A58FA8}"/>
              </a:ext>
            </a:extLst>
          </p:cNvPr>
          <p:cNvGrpSpPr/>
          <p:nvPr/>
        </p:nvGrpSpPr>
        <p:grpSpPr>
          <a:xfrm>
            <a:off x="6025133" y="1284820"/>
            <a:ext cx="360000" cy="484542"/>
            <a:chOff x="2840155" y="2248312"/>
            <a:chExt cx="360000" cy="484542"/>
          </a:xfrm>
        </p:grpSpPr>
        <p:sp>
          <p:nvSpPr>
            <p:cNvPr id="7" name="Isosceles Triangle 6">
              <a:extLst>
                <a:ext uri="{FF2B5EF4-FFF2-40B4-BE49-F238E27FC236}">
                  <a16:creationId xmlns:a16="http://schemas.microsoft.com/office/drawing/2014/main" id="{FEEDAB3E-406F-4C10-BEE0-964137BF2135}"/>
                </a:ext>
              </a:extLst>
            </p:cNvPr>
            <p:cNvSpPr/>
            <p:nvPr/>
          </p:nvSpPr>
          <p:spPr>
            <a:xfrm>
              <a:off x="2849320" y="2248312"/>
              <a:ext cx="338400" cy="267670"/>
            </a:xfrm>
            <a:prstGeom prst="triangle">
              <a:avLst/>
            </a:prstGeom>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2DBEA914-100D-4CC1-8D09-DE4E8BDC2A29}"/>
                </a:ext>
              </a:extLst>
            </p:cNvPr>
            <p:cNvSpPr/>
            <p:nvPr/>
          </p:nvSpPr>
          <p:spPr>
            <a:xfrm>
              <a:off x="2840155" y="237285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Top Corners Rounded 8">
            <a:extLst>
              <a:ext uri="{FF2B5EF4-FFF2-40B4-BE49-F238E27FC236}">
                <a16:creationId xmlns:a16="http://schemas.microsoft.com/office/drawing/2014/main" id="{3732EA02-3D8D-4FE1-8AB6-149DADFED55F}"/>
              </a:ext>
            </a:extLst>
          </p:cNvPr>
          <p:cNvSpPr/>
          <p:nvPr/>
        </p:nvSpPr>
        <p:spPr>
          <a:xfrm>
            <a:off x="5201741" y="5996988"/>
            <a:ext cx="2036164" cy="288000"/>
          </a:xfrm>
          <a:prstGeom prst="round2Same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4DDC279A-F07B-46CA-86FD-7AF7641295DA}"/>
              </a:ext>
            </a:extLst>
          </p:cNvPr>
          <p:cNvSpPr/>
          <p:nvPr/>
        </p:nvSpPr>
        <p:spPr>
          <a:xfrm>
            <a:off x="4782641" y="6282684"/>
            <a:ext cx="2844000" cy="25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1C49644E-EC8F-4848-825F-B320DA29AFDA}"/>
              </a:ext>
            </a:extLst>
          </p:cNvPr>
          <p:cNvSpPr/>
          <p:nvPr/>
        </p:nvSpPr>
        <p:spPr>
          <a:xfrm>
            <a:off x="5809133" y="1666162"/>
            <a:ext cx="792000" cy="79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4C6B01A4-7BA9-4641-A559-E66FB94A8FAC}"/>
              </a:ext>
            </a:extLst>
          </p:cNvPr>
          <p:cNvSpPr/>
          <p:nvPr/>
        </p:nvSpPr>
        <p:spPr>
          <a:xfrm>
            <a:off x="6012333" y="1869362"/>
            <a:ext cx="360000" cy="36000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88265023-3C60-4FB8-995D-33E5A1009AF7}"/>
              </a:ext>
            </a:extLst>
          </p:cNvPr>
          <p:cNvGrpSpPr/>
          <p:nvPr/>
        </p:nvGrpSpPr>
        <p:grpSpPr>
          <a:xfrm>
            <a:off x="977900" y="1958511"/>
            <a:ext cx="10576200" cy="2878116"/>
            <a:chOff x="977900" y="1958511"/>
            <a:chExt cx="10576200" cy="2878116"/>
          </a:xfrm>
        </p:grpSpPr>
        <p:cxnSp>
          <p:nvCxnSpPr>
            <p:cNvPr id="13" name="Straight Connector 12">
              <a:extLst>
                <a:ext uri="{FF2B5EF4-FFF2-40B4-BE49-F238E27FC236}">
                  <a16:creationId xmlns:a16="http://schemas.microsoft.com/office/drawing/2014/main" id="{CD07823C-0439-46E1-B686-0A2AE484C382}"/>
                </a:ext>
              </a:extLst>
            </p:cNvPr>
            <p:cNvCxnSpPr>
              <a:cxnSpLocks/>
            </p:cNvCxnSpPr>
            <p:nvPr/>
          </p:nvCxnSpPr>
          <p:spPr>
            <a:xfrm flipH="1">
              <a:off x="1198347" y="2138511"/>
              <a:ext cx="1159225" cy="24334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050F0E-C82E-4DC6-8463-8896D3371175}"/>
                </a:ext>
              </a:extLst>
            </p:cNvPr>
            <p:cNvCxnSpPr>
              <a:cxnSpLocks/>
            </p:cNvCxnSpPr>
            <p:nvPr/>
          </p:nvCxnSpPr>
          <p:spPr>
            <a:xfrm>
              <a:off x="2375940" y="2118354"/>
              <a:ext cx="1286938" cy="24557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4F878DD-074F-4B0B-BB5D-36F1954389C4}"/>
                </a:ext>
              </a:extLst>
            </p:cNvPr>
            <p:cNvGrpSpPr/>
            <p:nvPr/>
          </p:nvGrpSpPr>
          <p:grpSpPr>
            <a:xfrm>
              <a:off x="977900" y="4394127"/>
              <a:ext cx="2880000" cy="429800"/>
              <a:chOff x="977900" y="4394127"/>
              <a:chExt cx="2880000" cy="429800"/>
            </a:xfrm>
          </p:grpSpPr>
          <p:sp>
            <p:nvSpPr>
              <p:cNvPr id="22" name="Rectangle: Top Corners Rounded 21">
                <a:extLst>
                  <a:ext uri="{FF2B5EF4-FFF2-40B4-BE49-F238E27FC236}">
                    <a16:creationId xmlns:a16="http://schemas.microsoft.com/office/drawing/2014/main" id="{2EA51024-BD7E-4B3F-A44E-56351FD0C5AF}"/>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Top Corners Rounded 22">
                <a:extLst>
                  <a:ext uri="{FF2B5EF4-FFF2-40B4-BE49-F238E27FC236}">
                    <a16:creationId xmlns:a16="http://schemas.microsoft.com/office/drawing/2014/main" id="{0F4A11EB-4C57-4016-A7D2-162AD16D83E3}"/>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6" name="Straight Connector 15">
              <a:extLst>
                <a:ext uri="{FF2B5EF4-FFF2-40B4-BE49-F238E27FC236}">
                  <a16:creationId xmlns:a16="http://schemas.microsoft.com/office/drawing/2014/main" id="{E454296B-2BAF-4902-BFE2-9EAE286DE1EB}"/>
                </a:ext>
              </a:extLst>
            </p:cNvPr>
            <p:cNvCxnSpPr>
              <a:cxnSpLocks/>
            </p:cNvCxnSpPr>
            <p:nvPr/>
          </p:nvCxnSpPr>
          <p:spPr>
            <a:xfrm flipH="1">
              <a:off x="8897482" y="2118354"/>
              <a:ext cx="1178537" cy="24777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ACE394-F578-4479-B2D7-A555A8C31272}"/>
                </a:ext>
              </a:extLst>
            </p:cNvPr>
            <p:cNvCxnSpPr>
              <a:cxnSpLocks/>
            </p:cNvCxnSpPr>
            <p:nvPr/>
          </p:nvCxnSpPr>
          <p:spPr>
            <a:xfrm>
              <a:off x="10067920" y="2072670"/>
              <a:ext cx="1294091" cy="252558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Top Corners Rounded 17">
              <a:extLst>
                <a:ext uri="{FF2B5EF4-FFF2-40B4-BE49-F238E27FC236}">
                  <a16:creationId xmlns:a16="http://schemas.microsoft.com/office/drawing/2014/main" id="{E60C9C47-1512-4603-A333-3AF5E650FE1C}"/>
                </a:ext>
              </a:extLst>
            </p:cNvPr>
            <p:cNvSpPr/>
            <p:nvPr/>
          </p:nvSpPr>
          <p:spPr>
            <a:xfrm>
              <a:off x="2257472" y="1958511"/>
              <a:ext cx="7920000" cy="180000"/>
            </a:xfrm>
            <a:prstGeom prst="round2SameRect">
              <a:avLst>
                <a:gd name="adj1" fmla="val 50000"/>
                <a:gd name="adj2" fmla="val 5000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1991F962-2861-4BB3-A5AB-52A755FF956B}"/>
                </a:ext>
              </a:extLst>
            </p:cNvPr>
            <p:cNvGrpSpPr/>
            <p:nvPr/>
          </p:nvGrpSpPr>
          <p:grpSpPr>
            <a:xfrm>
              <a:off x="8674100" y="4406827"/>
              <a:ext cx="2880000" cy="429800"/>
              <a:chOff x="977900" y="4394127"/>
              <a:chExt cx="2880000" cy="429800"/>
            </a:xfrm>
          </p:grpSpPr>
          <p:sp>
            <p:nvSpPr>
              <p:cNvPr id="20" name="Rectangle: Top Corners Rounded 19">
                <a:extLst>
                  <a:ext uri="{FF2B5EF4-FFF2-40B4-BE49-F238E27FC236}">
                    <a16:creationId xmlns:a16="http://schemas.microsoft.com/office/drawing/2014/main" id="{D32BA001-901E-445C-BCE2-C9CB5281C8FD}"/>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Top Corners Rounded 20">
                <a:extLst>
                  <a:ext uri="{FF2B5EF4-FFF2-40B4-BE49-F238E27FC236}">
                    <a16:creationId xmlns:a16="http://schemas.microsoft.com/office/drawing/2014/main" id="{42F65828-E6A4-4FA8-8576-146F8448F7D3}"/>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24" name="TextBox 123">
            <a:extLst>
              <a:ext uri="{FF2B5EF4-FFF2-40B4-BE49-F238E27FC236}">
                <a16:creationId xmlns:a16="http://schemas.microsoft.com/office/drawing/2014/main" id="{871DE1DF-807D-4E59-A698-B03ADF6FFC45}"/>
              </a:ext>
            </a:extLst>
          </p:cNvPr>
          <p:cNvSpPr txBox="1"/>
          <p:nvPr/>
        </p:nvSpPr>
        <p:spPr>
          <a:xfrm>
            <a:off x="683940" y="5038989"/>
            <a:ext cx="3384000" cy="642221"/>
          </a:xfrm>
          <a:prstGeom prst="rect">
            <a:avLst/>
          </a:prstGeom>
        </p:spPr>
        <p:txBody>
          <a:bodyPr vert="horz" wrap="square" lIns="91440" tIns="45720" rIns="91440" bIns="45720" rtlCol="0">
            <a:noAutofit/>
          </a:bodyPr>
          <a:lstStyle/>
          <a:p>
            <a:pPr marL="0" indent="0" algn="ctr">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Environmental liabilities</a:t>
            </a:r>
          </a:p>
        </p:txBody>
      </p:sp>
      <p:sp>
        <p:nvSpPr>
          <p:cNvPr id="125" name="TextBox 124">
            <a:extLst>
              <a:ext uri="{FF2B5EF4-FFF2-40B4-BE49-F238E27FC236}">
                <a16:creationId xmlns:a16="http://schemas.microsoft.com/office/drawing/2014/main" id="{783D55D0-BFA4-4043-B52C-C82AA640B2C7}"/>
              </a:ext>
            </a:extLst>
          </p:cNvPr>
          <p:cNvSpPr txBox="1"/>
          <p:nvPr/>
        </p:nvSpPr>
        <p:spPr>
          <a:xfrm>
            <a:off x="8865272" y="4959075"/>
            <a:ext cx="2722294" cy="417832"/>
          </a:xfrm>
          <a:prstGeom prst="rect">
            <a:avLst/>
          </a:prstGeom>
        </p:spPr>
        <p:txBody>
          <a:bodyPr vert="horz" wrap="square" lIns="91440" tIns="45720" rIns="91440" bIns="45720" rtlCol="0">
            <a:noAutofit/>
          </a:bodyPr>
          <a:lstStyle/>
          <a:p>
            <a:pPr marL="0" indent="0" algn="ctr">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Financial security</a:t>
            </a:r>
          </a:p>
        </p:txBody>
      </p:sp>
      <p:pic>
        <p:nvPicPr>
          <p:cNvPr id="27" name="Picture 26" descr="Qr code&#10;&#10;Description automatically generated">
            <a:extLst>
              <a:ext uri="{FF2B5EF4-FFF2-40B4-BE49-F238E27FC236}">
                <a16:creationId xmlns:a16="http://schemas.microsoft.com/office/drawing/2014/main" id="{6CA93B2E-7F99-493C-B3B2-408DBB87D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955148588"/>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30" name="Group 29">
            <a:extLst>
              <a:ext uri="{FF2B5EF4-FFF2-40B4-BE49-F238E27FC236}">
                <a16:creationId xmlns:a16="http://schemas.microsoft.com/office/drawing/2014/main" id="{AA8492BF-2D81-4AA2-972E-A214882363F2}"/>
              </a:ext>
            </a:extLst>
          </p:cNvPr>
          <p:cNvGrpSpPr>
            <a:grpSpLocks noChangeAspect="1"/>
          </p:cNvGrpSpPr>
          <p:nvPr/>
        </p:nvGrpSpPr>
        <p:grpSpPr>
          <a:xfrm>
            <a:off x="4476271" y="2300973"/>
            <a:ext cx="3239458" cy="3168000"/>
            <a:chOff x="5046428" y="2833439"/>
            <a:chExt cx="2162755" cy="2115047"/>
          </a:xfrm>
        </p:grpSpPr>
        <p:sp>
          <p:nvSpPr>
            <p:cNvPr id="31" name="Oval 30">
              <a:extLst>
                <a:ext uri="{FF2B5EF4-FFF2-40B4-BE49-F238E27FC236}">
                  <a16:creationId xmlns:a16="http://schemas.microsoft.com/office/drawing/2014/main" id="{E4878111-2C73-47D2-A3BA-B63F237F4148}"/>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FE3A3F12-F652-4AD0-B702-C06DFE50BEAB}"/>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F1C43AE0-FE5A-4C7E-9746-0EEB5F70865D}"/>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12" name="Group 11">
            <a:extLst>
              <a:ext uri="{FF2B5EF4-FFF2-40B4-BE49-F238E27FC236}">
                <a16:creationId xmlns:a16="http://schemas.microsoft.com/office/drawing/2014/main" id="{09FAB749-0F1A-4958-A265-8DEEF0B19B3B}"/>
              </a:ext>
            </a:extLst>
          </p:cNvPr>
          <p:cNvGrpSpPr/>
          <p:nvPr/>
        </p:nvGrpSpPr>
        <p:grpSpPr>
          <a:xfrm>
            <a:off x="5374098" y="1346009"/>
            <a:ext cx="1469314" cy="1469314"/>
            <a:chOff x="4756505" y="1153"/>
            <a:chExt cx="1469314" cy="1469314"/>
          </a:xfrm>
        </p:grpSpPr>
        <p:sp>
          <p:nvSpPr>
            <p:cNvPr id="13" name="Arrow: Down 12">
              <a:extLst>
                <a:ext uri="{FF2B5EF4-FFF2-40B4-BE49-F238E27FC236}">
                  <a16:creationId xmlns:a16="http://schemas.microsoft.com/office/drawing/2014/main" id="{0FE1D302-B65A-499E-BA62-C122672FB1BD}"/>
                </a:ext>
              </a:extLst>
            </p:cNvPr>
            <p:cNvSpPr/>
            <p:nvPr/>
          </p:nvSpPr>
          <p:spPr>
            <a:xfrm>
              <a:off x="4756505" y="1153"/>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Arrow: Down 4">
              <a:extLst>
                <a:ext uri="{FF2B5EF4-FFF2-40B4-BE49-F238E27FC236}">
                  <a16:creationId xmlns:a16="http://schemas.microsoft.com/office/drawing/2014/main" id="{C6682DEB-5F39-4F49-BE4E-24782EAC26B0}"/>
                </a:ext>
              </a:extLst>
            </p:cNvPr>
            <p:cNvSpPr txBox="1"/>
            <p:nvPr/>
          </p:nvSpPr>
          <p:spPr>
            <a:xfrm>
              <a:off x="5123834" y="1153"/>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Limit on the proportion of idle wells</a:t>
              </a:r>
            </a:p>
          </p:txBody>
        </p:sp>
      </p:grpSp>
      <p:pic>
        <p:nvPicPr>
          <p:cNvPr id="11" name="Picture 10" descr="Qr code&#10;&#10;Description automatically generated">
            <a:extLst>
              <a:ext uri="{FF2B5EF4-FFF2-40B4-BE49-F238E27FC236}">
                <a16:creationId xmlns:a16="http://schemas.microsoft.com/office/drawing/2014/main" id="{C5C02BA1-8BD6-41D7-BFA0-CAA8188B7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7262217"/>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30" name="Group 29">
            <a:extLst>
              <a:ext uri="{FF2B5EF4-FFF2-40B4-BE49-F238E27FC236}">
                <a16:creationId xmlns:a16="http://schemas.microsoft.com/office/drawing/2014/main" id="{AA8492BF-2D81-4AA2-972E-A214882363F2}"/>
              </a:ext>
            </a:extLst>
          </p:cNvPr>
          <p:cNvGrpSpPr>
            <a:grpSpLocks noChangeAspect="1"/>
          </p:cNvGrpSpPr>
          <p:nvPr/>
        </p:nvGrpSpPr>
        <p:grpSpPr>
          <a:xfrm>
            <a:off x="4609621" y="2386698"/>
            <a:ext cx="3055398" cy="2988000"/>
            <a:chOff x="5046428" y="2833439"/>
            <a:chExt cx="2162755" cy="2115047"/>
          </a:xfrm>
        </p:grpSpPr>
        <p:sp>
          <p:nvSpPr>
            <p:cNvPr id="31" name="Oval 30">
              <a:extLst>
                <a:ext uri="{FF2B5EF4-FFF2-40B4-BE49-F238E27FC236}">
                  <a16:creationId xmlns:a16="http://schemas.microsoft.com/office/drawing/2014/main" id="{E4878111-2C73-47D2-A3BA-B63F237F4148}"/>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FE3A3F12-F652-4AD0-B702-C06DFE50BEAB}"/>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F1C43AE0-FE5A-4C7E-9746-0EEB5F70865D}"/>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12" name="Group 11">
            <a:extLst>
              <a:ext uri="{FF2B5EF4-FFF2-40B4-BE49-F238E27FC236}">
                <a16:creationId xmlns:a16="http://schemas.microsoft.com/office/drawing/2014/main" id="{09FAB749-0F1A-4958-A265-8DEEF0B19B3B}"/>
              </a:ext>
            </a:extLst>
          </p:cNvPr>
          <p:cNvGrpSpPr/>
          <p:nvPr/>
        </p:nvGrpSpPr>
        <p:grpSpPr>
          <a:xfrm>
            <a:off x="5374098" y="1346009"/>
            <a:ext cx="1469314" cy="1469314"/>
            <a:chOff x="4756505" y="1153"/>
            <a:chExt cx="1469314" cy="1469314"/>
          </a:xfrm>
        </p:grpSpPr>
        <p:sp>
          <p:nvSpPr>
            <p:cNvPr id="13" name="Arrow: Down 12">
              <a:extLst>
                <a:ext uri="{FF2B5EF4-FFF2-40B4-BE49-F238E27FC236}">
                  <a16:creationId xmlns:a16="http://schemas.microsoft.com/office/drawing/2014/main" id="{0FE1D302-B65A-499E-BA62-C122672FB1BD}"/>
                </a:ext>
              </a:extLst>
            </p:cNvPr>
            <p:cNvSpPr/>
            <p:nvPr/>
          </p:nvSpPr>
          <p:spPr>
            <a:xfrm>
              <a:off x="4756505" y="1153"/>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Arrow: Down 4">
              <a:extLst>
                <a:ext uri="{FF2B5EF4-FFF2-40B4-BE49-F238E27FC236}">
                  <a16:creationId xmlns:a16="http://schemas.microsoft.com/office/drawing/2014/main" id="{C6682DEB-5F39-4F49-BE4E-24782EAC26B0}"/>
                </a:ext>
              </a:extLst>
            </p:cNvPr>
            <p:cNvSpPr txBox="1"/>
            <p:nvPr/>
          </p:nvSpPr>
          <p:spPr>
            <a:xfrm>
              <a:off x="5123834" y="1153"/>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Limit on the proportion of idle wells</a:t>
              </a:r>
            </a:p>
          </p:txBody>
        </p:sp>
      </p:grpSp>
      <p:grpSp>
        <p:nvGrpSpPr>
          <p:cNvPr id="15" name="Group 14">
            <a:extLst>
              <a:ext uri="{FF2B5EF4-FFF2-40B4-BE49-F238E27FC236}">
                <a16:creationId xmlns:a16="http://schemas.microsoft.com/office/drawing/2014/main" id="{20743E25-5FD8-48A8-A318-7E45FBA0390D}"/>
              </a:ext>
            </a:extLst>
          </p:cNvPr>
          <p:cNvGrpSpPr/>
          <p:nvPr/>
        </p:nvGrpSpPr>
        <p:grpSpPr>
          <a:xfrm>
            <a:off x="6703846" y="1919248"/>
            <a:ext cx="1469314" cy="1469314"/>
            <a:chOff x="6099008" y="776247"/>
            <a:chExt cx="1469314" cy="1469314"/>
          </a:xfrm>
        </p:grpSpPr>
        <p:sp>
          <p:nvSpPr>
            <p:cNvPr id="16" name="Arrow: Down 15">
              <a:extLst>
                <a:ext uri="{FF2B5EF4-FFF2-40B4-BE49-F238E27FC236}">
                  <a16:creationId xmlns:a16="http://schemas.microsoft.com/office/drawing/2014/main" id="{B93AEF1B-A4DD-425A-B518-AC856E9B47C3}"/>
                </a:ext>
              </a:extLst>
            </p:cNvPr>
            <p:cNvSpPr/>
            <p:nvPr/>
          </p:nvSpPr>
          <p:spPr>
            <a:xfrm rot="3600000">
              <a:off x="6099008" y="77624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sp>
        <p:sp>
          <p:nvSpPr>
            <p:cNvPr id="17" name="Arrow: Down 4">
              <a:extLst>
                <a:ext uri="{FF2B5EF4-FFF2-40B4-BE49-F238E27FC236}">
                  <a16:creationId xmlns:a16="http://schemas.microsoft.com/office/drawing/2014/main" id="{E342D671-84D2-43C9-A8DA-AED033990298}"/>
                </a:ext>
              </a:extLst>
            </p:cNvPr>
            <p:cNvSpPr txBox="1"/>
            <p:nvPr/>
          </p:nvSpPr>
          <p:spPr>
            <a:xfrm rot="-1800000">
              <a:off x="6338914" y="1079293"/>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Require additional financial security </a:t>
              </a:r>
            </a:p>
          </p:txBody>
        </p:sp>
      </p:grpSp>
      <p:pic>
        <p:nvPicPr>
          <p:cNvPr id="19" name="Picture 18" descr="Qr code&#10;&#10;Description automatically generated">
            <a:extLst>
              <a:ext uri="{FF2B5EF4-FFF2-40B4-BE49-F238E27FC236}">
                <a16:creationId xmlns:a16="http://schemas.microsoft.com/office/drawing/2014/main" id="{96008CC2-0CCC-4EF2-AB04-018672B1C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489160372"/>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30" name="Group 29">
            <a:extLst>
              <a:ext uri="{FF2B5EF4-FFF2-40B4-BE49-F238E27FC236}">
                <a16:creationId xmlns:a16="http://schemas.microsoft.com/office/drawing/2014/main" id="{AA8492BF-2D81-4AA2-972E-A214882363F2}"/>
              </a:ext>
            </a:extLst>
          </p:cNvPr>
          <p:cNvGrpSpPr>
            <a:grpSpLocks noChangeAspect="1"/>
          </p:cNvGrpSpPr>
          <p:nvPr/>
        </p:nvGrpSpPr>
        <p:grpSpPr>
          <a:xfrm>
            <a:off x="4704871" y="2510523"/>
            <a:ext cx="2834526" cy="2772000"/>
            <a:chOff x="5046428" y="2833439"/>
            <a:chExt cx="2162755" cy="2115047"/>
          </a:xfrm>
        </p:grpSpPr>
        <p:sp>
          <p:nvSpPr>
            <p:cNvPr id="31" name="Oval 30">
              <a:extLst>
                <a:ext uri="{FF2B5EF4-FFF2-40B4-BE49-F238E27FC236}">
                  <a16:creationId xmlns:a16="http://schemas.microsoft.com/office/drawing/2014/main" id="{E4878111-2C73-47D2-A3BA-B63F237F4148}"/>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FE3A3F12-F652-4AD0-B702-C06DFE50BEAB}"/>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F1C43AE0-FE5A-4C7E-9746-0EEB5F70865D}"/>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12" name="Group 11">
            <a:extLst>
              <a:ext uri="{FF2B5EF4-FFF2-40B4-BE49-F238E27FC236}">
                <a16:creationId xmlns:a16="http://schemas.microsoft.com/office/drawing/2014/main" id="{09FAB749-0F1A-4958-A265-8DEEF0B19B3B}"/>
              </a:ext>
            </a:extLst>
          </p:cNvPr>
          <p:cNvGrpSpPr/>
          <p:nvPr/>
        </p:nvGrpSpPr>
        <p:grpSpPr>
          <a:xfrm>
            <a:off x="5374098" y="1346009"/>
            <a:ext cx="1469314" cy="1469314"/>
            <a:chOff x="4756505" y="1153"/>
            <a:chExt cx="1469314" cy="1469314"/>
          </a:xfrm>
        </p:grpSpPr>
        <p:sp>
          <p:nvSpPr>
            <p:cNvPr id="13" name="Arrow: Down 12">
              <a:extLst>
                <a:ext uri="{FF2B5EF4-FFF2-40B4-BE49-F238E27FC236}">
                  <a16:creationId xmlns:a16="http://schemas.microsoft.com/office/drawing/2014/main" id="{0FE1D302-B65A-499E-BA62-C122672FB1BD}"/>
                </a:ext>
              </a:extLst>
            </p:cNvPr>
            <p:cNvSpPr/>
            <p:nvPr/>
          </p:nvSpPr>
          <p:spPr>
            <a:xfrm>
              <a:off x="4756505" y="1153"/>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Arrow: Down 4">
              <a:extLst>
                <a:ext uri="{FF2B5EF4-FFF2-40B4-BE49-F238E27FC236}">
                  <a16:creationId xmlns:a16="http://schemas.microsoft.com/office/drawing/2014/main" id="{C6682DEB-5F39-4F49-BE4E-24782EAC26B0}"/>
                </a:ext>
              </a:extLst>
            </p:cNvPr>
            <p:cNvSpPr txBox="1"/>
            <p:nvPr/>
          </p:nvSpPr>
          <p:spPr>
            <a:xfrm>
              <a:off x="5123834" y="1153"/>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Limit on the proportion of idle wells</a:t>
              </a:r>
            </a:p>
          </p:txBody>
        </p:sp>
      </p:grpSp>
      <p:grpSp>
        <p:nvGrpSpPr>
          <p:cNvPr id="15" name="Group 14">
            <a:extLst>
              <a:ext uri="{FF2B5EF4-FFF2-40B4-BE49-F238E27FC236}">
                <a16:creationId xmlns:a16="http://schemas.microsoft.com/office/drawing/2014/main" id="{20743E25-5FD8-48A8-A318-7E45FBA0390D}"/>
              </a:ext>
            </a:extLst>
          </p:cNvPr>
          <p:cNvGrpSpPr/>
          <p:nvPr/>
        </p:nvGrpSpPr>
        <p:grpSpPr>
          <a:xfrm>
            <a:off x="6703846" y="1919248"/>
            <a:ext cx="1469314" cy="1469314"/>
            <a:chOff x="6099008" y="776247"/>
            <a:chExt cx="1469314" cy="1469314"/>
          </a:xfrm>
        </p:grpSpPr>
        <p:sp>
          <p:nvSpPr>
            <p:cNvPr id="16" name="Arrow: Down 15">
              <a:extLst>
                <a:ext uri="{FF2B5EF4-FFF2-40B4-BE49-F238E27FC236}">
                  <a16:creationId xmlns:a16="http://schemas.microsoft.com/office/drawing/2014/main" id="{B93AEF1B-A4DD-425A-B518-AC856E9B47C3}"/>
                </a:ext>
              </a:extLst>
            </p:cNvPr>
            <p:cNvSpPr/>
            <p:nvPr/>
          </p:nvSpPr>
          <p:spPr>
            <a:xfrm rot="3600000">
              <a:off x="6099008" y="77624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sp>
        <p:sp>
          <p:nvSpPr>
            <p:cNvPr id="17" name="Arrow: Down 4">
              <a:extLst>
                <a:ext uri="{FF2B5EF4-FFF2-40B4-BE49-F238E27FC236}">
                  <a16:creationId xmlns:a16="http://schemas.microsoft.com/office/drawing/2014/main" id="{E342D671-84D2-43C9-A8DA-AED033990298}"/>
                </a:ext>
              </a:extLst>
            </p:cNvPr>
            <p:cNvSpPr txBox="1"/>
            <p:nvPr/>
          </p:nvSpPr>
          <p:spPr>
            <a:xfrm rot="-1800000">
              <a:off x="6338914" y="1079293"/>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Require additional financial security</a:t>
              </a:r>
            </a:p>
          </p:txBody>
        </p:sp>
      </p:grpSp>
      <p:grpSp>
        <p:nvGrpSpPr>
          <p:cNvPr id="18" name="Group 17">
            <a:extLst>
              <a:ext uri="{FF2B5EF4-FFF2-40B4-BE49-F238E27FC236}">
                <a16:creationId xmlns:a16="http://schemas.microsoft.com/office/drawing/2014/main" id="{E94C2DF4-9CC3-44A9-B525-A726147EF3C7}"/>
              </a:ext>
            </a:extLst>
          </p:cNvPr>
          <p:cNvGrpSpPr/>
          <p:nvPr/>
        </p:nvGrpSpPr>
        <p:grpSpPr>
          <a:xfrm>
            <a:off x="7090967" y="3812338"/>
            <a:ext cx="1469314" cy="1469314"/>
            <a:chOff x="6099008" y="2326437"/>
            <a:chExt cx="1469314" cy="1469314"/>
          </a:xfrm>
        </p:grpSpPr>
        <p:sp>
          <p:nvSpPr>
            <p:cNvPr id="19" name="Arrow: Down 18">
              <a:extLst>
                <a:ext uri="{FF2B5EF4-FFF2-40B4-BE49-F238E27FC236}">
                  <a16:creationId xmlns:a16="http://schemas.microsoft.com/office/drawing/2014/main" id="{BED5040B-E34D-44E8-8CF3-2E98E0A24399}"/>
                </a:ext>
              </a:extLst>
            </p:cNvPr>
            <p:cNvSpPr/>
            <p:nvPr/>
          </p:nvSpPr>
          <p:spPr>
            <a:xfrm rot="7200000">
              <a:off x="6099008" y="232643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sp>
        <p:sp>
          <p:nvSpPr>
            <p:cNvPr id="20" name="Arrow: Down 6">
              <a:extLst>
                <a:ext uri="{FF2B5EF4-FFF2-40B4-BE49-F238E27FC236}">
                  <a16:creationId xmlns:a16="http://schemas.microsoft.com/office/drawing/2014/main" id="{2AF3E8D9-8E68-412B-810A-A995327A4ABB}"/>
                </a:ext>
              </a:extLst>
            </p:cNvPr>
            <p:cNvSpPr txBox="1"/>
            <p:nvPr/>
          </p:nvSpPr>
          <p:spPr>
            <a:xfrm rot="1800000">
              <a:off x="6338914" y="2758048"/>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Annual age-based fees </a:t>
              </a:r>
            </a:p>
          </p:txBody>
        </p:sp>
      </p:grpSp>
      <p:pic>
        <p:nvPicPr>
          <p:cNvPr id="22" name="Picture 21" descr="Qr code&#10;&#10;Description automatically generated">
            <a:extLst>
              <a:ext uri="{FF2B5EF4-FFF2-40B4-BE49-F238E27FC236}">
                <a16:creationId xmlns:a16="http://schemas.microsoft.com/office/drawing/2014/main" id="{05FC893A-5312-4C48-B292-D5298CD8B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641981839"/>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30" name="Group 29">
            <a:extLst>
              <a:ext uri="{FF2B5EF4-FFF2-40B4-BE49-F238E27FC236}">
                <a16:creationId xmlns:a16="http://schemas.microsoft.com/office/drawing/2014/main" id="{AA8492BF-2D81-4AA2-972E-A214882363F2}"/>
              </a:ext>
            </a:extLst>
          </p:cNvPr>
          <p:cNvGrpSpPr>
            <a:grpSpLocks noChangeAspect="1"/>
          </p:cNvGrpSpPr>
          <p:nvPr/>
        </p:nvGrpSpPr>
        <p:grpSpPr>
          <a:xfrm>
            <a:off x="4786625" y="2601634"/>
            <a:ext cx="2650466" cy="2592000"/>
            <a:chOff x="5046428" y="2833439"/>
            <a:chExt cx="2162755" cy="2115047"/>
          </a:xfrm>
        </p:grpSpPr>
        <p:sp>
          <p:nvSpPr>
            <p:cNvPr id="31" name="Oval 30">
              <a:extLst>
                <a:ext uri="{FF2B5EF4-FFF2-40B4-BE49-F238E27FC236}">
                  <a16:creationId xmlns:a16="http://schemas.microsoft.com/office/drawing/2014/main" id="{E4878111-2C73-47D2-A3BA-B63F237F4148}"/>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FE3A3F12-F652-4AD0-B702-C06DFE50BEAB}"/>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F1C43AE0-FE5A-4C7E-9746-0EEB5F70865D}"/>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12" name="Group 11">
            <a:extLst>
              <a:ext uri="{FF2B5EF4-FFF2-40B4-BE49-F238E27FC236}">
                <a16:creationId xmlns:a16="http://schemas.microsoft.com/office/drawing/2014/main" id="{09FAB749-0F1A-4958-A265-8DEEF0B19B3B}"/>
              </a:ext>
            </a:extLst>
          </p:cNvPr>
          <p:cNvGrpSpPr/>
          <p:nvPr/>
        </p:nvGrpSpPr>
        <p:grpSpPr>
          <a:xfrm>
            <a:off x="5374098" y="1346009"/>
            <a:ext cx="1469314" cy="1469314"/>
            <a:chOff x="4756505" y="1153"/>
            <a:chExt cx="1469314" cy="1469314"/>
          </a:xfrm>
        </p:grpSpPr>
        <p:sp>
          <p:nvSpPr>
            <p:cNvPr id="13" name="Arrow: Down 12">
              <a:extLst>
                <a:ext uri="{FF2B5EF4-FFF2-40B4-BE49-F238E27FC236}">
                  <a16:creationId xmlns:a16="http://schemas.microsoft.com/office/drawing/2014/main" id="{0FE1D302-B65A-499E-BA62-C122672FB1BD}"/>
                </a:ext>
              </a:extLst>
            </p:cNvPr>
            <p:cNvSpPr/>
            <p:nvPr/>
          </p:nvSpPr>
          <p:spPr>
            <a:xfrm>
              <a:off x="4756505" y="1153"/>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Arrow: Down 4">
              <a:extLst>
                <a:ext uri="{FF2B5EF4-FFF2-40B4-BE49-F238E27FC236}">
                  <a16:creationId xmlns:a16="http://schemas.microsoft.com/office/drawing/2014/main" id="{C6682DEB-5F39-4F49-BE4E-24782EAC26B0}"/>
                </a:ext>
              </a:extLst>
            </p:cNvPr>
            <p:cNvSpPr txBox="1"/>
            <p:nvPr/>
          </p:nvSpPr>
          <p:spPr>
            <a:xfrm>
              <a:off x="5123834" y="1153"/>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Limit on the proportion of idle wells</a:t>
              </a:r>
            </a:p>
          </p:txBody>
        </p:sp>
      </p:grpSp>
      <p:grpSp>
        <p:nvGrpSpPr>
          <p:cNvPr id="15" name="Group 14">
            <a:extLst>
              <a:ext uri="{FF2B5EF4-FFF2-40B4-BE49-F238E27FC236}">
                <a16:creationId xmlns:a16="http://schemas.microsoft.com/office/drawing/2014/main" id="{20743E25-5FD8-48A8-A318-7E45FBA0390D}"/>
              </a:ext>
            </a:extLst>
          </p:cNvPr>
          <p:cNvGrpSpPr/>
          <p:nvPr/>
        </p:nvGrpSpPr>
        <p:grpSpPr>
          <a:xfrm>
            <a:off x="6703846" y="1919248"/>
            <a:ext cx="1469314" cy="1469314"/>
            <a:chOff x="6099008" y="776247"/>
            <a:chExt cx="1469314" cy="1469314"/>
          </a:xfrm>
        </p:grpSpPr>
        <p:sp>
          <p:nvSpPr>
            <p:cNvPr id="16" name="Arrow: Down 15">
              <a:extLst>
                <a:ext uri="{FF2B5EF4-FFF2-40B4-BE49-F238E27FC236}">
                  <a16:creationId xmlns:a16="http://schemas.microsoft.com/office/drawing/2014/main" id="{B93AEF1B-A4DD-425A-B518-AC856E9B47C3}"/>
                </a:ext>
              </a:extLst>
            </p:cNvPr>
            <p:cNvSpPr/>
            <p:nvPr/>
          </p:nvSpPr>
          <p:spPr>
            <a:xfrm rot="3600000">
              <a:off x="6099008" y="77624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sp>
        <p:sp>
          <p:nvSpPr>
            <p:cNvPr id="17" name="Arrow: Down 4">
              <a:extLst>
                <a:ext uri="{FF2B5EF4-FFF2-40B4-BE49-F238E27FC236}">
                  <a16:creationId xmlns:a16="http://schemas.microsoft.com/office/drawing/2014/main" id="{E342D671-84D2-43C9-A8DA-AED033990298}"/>
                </a:ext>
              </a:extLst>
            </p:cNvPr>
            <p:cNvSpPr txBox="1"/>
            <p:nvPr/>
          </p:nvSpPr>
          <p:spPr>
            <a:xfrm rot="-1800000">
              <a:off x="6338914" y="1079293"/>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Require additional financial security</a:t>
              </a:r>
            </a:p>
          </p:txBody>
        </p:sp>
      </p:grpSp>
      <p:grpSp>
        <p:nvGrpSpPr>
          <p:cNvPr id="18" name="Group 17">
            <a:extLst>
              <a:ext uri="{FF2B5EF4-FFF2-40B4-BE49-F238E27FC236}">
                <a16:creationId xmlns:a16="http://schemas.microsoft.com/office/drawing/2014/main" id="{E94C2DF4-9CC3-44A9-B525-A726147EF3C7}"/>
              </a:ext>
            </a:extLst>
          </p:cNvPr>
          <p:cNvGrpSpPr/>
          <p:nvPr/>
        </p:nvGrpSpPr>
        <p:grpSpPr>
          <a:xfrm>
            <a:off x="7090967" y="3812338"/>
            <a:ext cx="1469314" cy="1469314"/>
            <a:chOff x="6099008" y="2326437"/>
            <a:chExt cx="1469314" cy="1469314"/>
          </a:xfrm>
        </p:grpSpPr>
        <p:sp>
          <p:nvSpPr>
            <p:cNvPr id="19" name="Arrow: Down 18">
              <a:extLst>
                <a:ext uri="{FF2B5EF4-FFF2-40B4-BE49-F238E27FC236}">
                  <a16:creationId xmlns:a16="http://schemas.microsoft.com/office/drawing/2014/main" id="{BED5040B-E34D-44E8-8CF3-2E98E0A24399}"/>
                </a:ext>
              </a:extLst>
            </p:cNvPr>
            <p:cNvSpPr/>
            <p:nvPr/>
          </p:nvSpPr>
          <p:spPr>
            <a:xfrm rot="7200000">
              <a:off x="6099008" y="232643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sp>
        <p:sp>
          <p:nvSpPr>
            <p:cNvPr id="20" name="Arrow: Down 6">
              <a:extLst>
                <a:ext uri="{FF2B5EF4-FFF2-40B4-BE49-F238E27FC236}">
                  <a16:creationId xmlns:a16="http://schemas.microsoft.com/office/drawing/2014/main" id="{2AF3E8D9-8E68-412B-810A-A995327A4ABB}"/>
                </a:ext>
              </a:extLst>
            </p:cNvPr>
            <p:cNvSpPr txBox="1"/>
            <p:nvPr/>
          </p:nvSpPr>
          <p:spPr>
            <a:xfrm rot="1800000">
              <a:off x="6338914" y="2758048"/>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Annual age-based fees </a:t>
              </a:r>
            </a:p>
          </p:txBody>
        </p:sp>
      </p:grpSp>
      <p:grpSp>
        <p:nvGrpSpPr>
          <p:cNvPr id="21" name="Group 20">
            <a:extLst>
              <a:ext uri="{FF2B5EF4-FFF2-40B4-BE49-F238E27FC236}">
                <a16:creationId xmlns:a16="http://schemas.microsoft.com/office/drawing/2014/main" id="{C662A9F3-CB0E-4863-9059-135E74CA8102}"/>
              </a:ext>
            </a:extLst>
          </p:cNvPr>
          <p:cNvGrpSpPr/>
          <p:nvPr/>
        </p:nvGrpSpPr>
        <p:grpSpPr>
          <a:xfrm>
            <a:off x="5315783" y="5093497"/>
            <a:ext cx="1584000" cy="1469314"/>
            <a:chOff x="4756505" y="3101531"/>
            <a:chExt cx="1469314" cy="1469314"/>
          </a:xfrm>
        </p:grpSpPr>
        <p:sp>
          <p:nvSpPr>
            <p:cNvPr id="22" name="Arrow: Down 21">
              <a:extLst>
                <a:ext uri="{FF2B5EF4-FFF2-40B4-BE49-F238E27FC236}">
                  <a16:creationId xmlns:a16="http://schemas.microsoft.com/office/drawing/2014/main" id="{9AF52B26-C023-4331-A69C-A4C5B9944B47}"/>
                </a:ext>
              </a:extLst>
            </p:cNvPr>
            <p:cNvSpPr/>
            <p:nvPr/>
          </p:nvSpPr>
          <p:spPr>
            <a:xfrm rot="10800000">
              <a:off x="4756505" y="3101531"/>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626359"/>
                <a:satOff val="60000"/>
                <a:lumOff val="-8824"/>
                <a:alphaOff val="0"/>
              </a:schemeClr>
            </a:fillRef>
            <a:effectRef idx="0">
              <a:schemeClr val="accent3">
                <a:hueOff val="1626359"/>
                <a:satOff val="60000"/>
                <a:lumOff val="-8824"/>
                <a:alphaOff val="0"/>
              </a:schemeClr>
            </a:effectRef>
            <a:fontRef idx="minor">
              <a:schemeClr val="lt1"/>
            </a:fontRef>
          </p:style>
          <p:txBody>
            <a:bodyPr lIns="36000" rIns="36000"/>
            <a:lstStyle/>
            <a:p>
              <a:endParaRPr lang="en-AU"/>
            </a:p>
          </p:txBody>
        </p:sp>
        <p:sp>
          <p:nvSpPr>
            <p:cNvPr id="23" name="Arrow: Down 4">
              <a:extLst>
                <a:ext uri="{FF2B5EF4-FFF2-40B4-BE49-F238E27FC236}">
                  <a16:creationId xmlns:a16="http://schemas.microsoft.com/office/drawing/2014/main" id="{07C58CD8-CF89-4E71-8C83-368E45119D93}"/>
                </a:ext>
              </a:extLst>
            </p:cNvPr>
            <p:cNvSpPr txBox="1"/>
            <p:nvPr/>
          </p:nvSpPr>
          <p:spPr>
            <a:xfrm rot="21600000">
              <a:off x="5123833" y="3358661"/>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6896" rIns="36000" bIns="56896" numCol="1" spcCol="1270" anchor="ctr" anchorCtr="0">
              <a:noAutofit/>
            </a:bodyPr>
            <a:lstStyle/>
            <a:p>
              <a:pPr marL="0" lvl="0" indent="0" algn="ctr" defTabSz="355600">
                <a:lnSpc>
                  <a:spcPct val="90000"/>
                </a:lnSpc>
                <a:spcBef>
                  <a:spcPct val="0"/>
                </a:spcBef>
                <a:spcAft>
                  <a:spcPct val="35000"/>
                </a:spcAft>
                <a:buNone/>
              </a:pPr>
              <a:r>
                <a:rPr lang="en-AU" sz="1000" kern="1200" dirty="0"/>
                <a:t>Minimum number of idle wells to be rehabilitated</a:t>
              </a:r>
            </a:p>
          </p:txBody>
        </p:sp>
      </p:grpSp>
      <p:pic>
        <p:nvPicPr>
          <p:cNvPr id="25" name="Picture 24" descr="Qr code&#10;&#10;Description automatically generated">
            <a:extLst>
              <a:ext uri="{FF2B5EF4-FFF2-40B4-BE49-F238E27FC236}">
                <a16:creationId xmlns:a16="http://schemas.microsoft.com/office/drawing/2014/main" id="{B3810002-7807-4480-8140-5E21E455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81216899"/>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30" name="Group 29">
            <a:extLst>
              <a:ext uri="{FF2B5EF4-FFF2-40B4-BE49-F238E27FC236}">
                <a16:creationId xmlns:a16="http://schemas.microsoft.com/office/drawing/2014/main" id="{AA8492BF-2D81-4AA2-972E-A214882363F2}"/>
              </a:ext>
            </a:extLst>
          </p:cNvPr>
          <p:cNvGrpSpPr>
            <a:grpSpLocks noChangeAspect="1"/>
          </p:cNvGrpSpPr>
          <p:nvPr/>
        </p:nvGrpSpPr>
        <p:grpSpPr>
          <a:xfrm>
            <a:off x="4933471" y="2710548"/>
            <a:ext cx="2392782" cy="2340000"/>
            <a:chOff x="5046428" y="2833439"/>
            <a:chExt cx="2162755" cy="2115047"/>
          </a:xfrm>
        </p:grpSpPr>
        <p:sp>
          <p:nvSpPr>
            <p:cNvPr id="31" name="Oval 30">
              <a:extLst>
                <a:ext uri="{FF2B5EF4-FFF2-40B4-BE49-F238E27FC236}">
                  <a16:creationId xmlns:a16="http://schemas.microsoft.com/office/drawing/2014/main" id="{E4878111-2C73-47D2-A3BA-B63F237F4148}"/>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FE3A3F12-F652-4AD0-B702-C06DFE50BEAB}"/>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F1C43AE0-FE5A-4C7E-9746-0EEB5F70865D}"/>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12" name="Group 11">
            <a:extLst>
              <a:ext uri="{FF2B5EF4-FFF2-40B4-BE49-F238E27FC236}">
                <a16:creationId xmlns:a16="http://schemas.microsoft.com/office/drawing/2014/main" id="{09FAB749-0F1A-4958-A265-8DEEF0B19B3B}"/>
              </a:ext>
            </a:extLst>
          </p:cNvPr>
          <p:cNvGrpSpPr/>
          <p:nvPr/>
        </p:nvGrpSpPr>
        <p:grpSpPr>
          <a:xfrm>
            <a:off x="5374098" y="1346009"/>
            <a:ext cx="1469314" cy="1469314"/>
            <a:chOff x="4756505" y="1153"/>
            <a:chExt cx="1469314" cy="1469314"/>
          </a:xfrm>
        </p:grpSpPr>
        <p:sp>
          <p:nvSpPr>
            <p:cNvPr id="13" name="Arrow: Down 12">
              <a:extLst>
                <a:ext uri="{FF2B5EF4-FFF2-40B4-BE49-F238E27FC236}">
                  <a16:creationId xmlns:a16="http://schemas.microsoft.com/office/drawing/2014/main" id="{0FE1D302-B65A-499E-BA62-C122672FB1BD}"/>
                </a:ext>
              </a:extLst>
            </p:cNvPr>
            <p:cNvSpPr/>
            <p:nvPr/>
          </p:nvSpPr>
          <p:spPr>
            <a:xfrm>
              <a:off x="4756505" y="1153"/>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Arrow: Down 4">
              <a:extLst>
                <a:ext uri="{FF2B5EF4-FFF2-40B4-BE49-F238E27FC236}">
                  <a16:creationId xmlns:a16="http://schemas.microsoft.com/office/drawing/2014/main" id="{C6682DEB-5F39-4F49-BE4E-24782EAC26B0}"/>
                </a:ext>
              </a:extLst>
            </p:cNvPr>
            <p:cNvSpPr txBox="1"/>
            <p:nvPr/>
          </p:nvSpPr>
          <p:spPr>
            <a:xfrm>
              <a:off x="5123834" y="1153"/>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Limit on the proportion of idle wells</a:t>
              </a:r>
            </a:p>
          </p:txBody>
        </p:sp>
      </p:grpSp>
      <p:grpSp>
        <p:nvGrpSpPr>
          <p:cNvPr id="15" name="Group 14">
            <a:extLst>
              <a:ext uri="{FF2B5EF4-FFF2-40B4-BE49-F238E27FC236}">
                <a16:creationId xmlns:a16="http://schemas.microsoft.com/office/drawing/2014/main" id="{20743E25-5FD8-48A8-A318-7E45FBA0390D}"/>
              </a:ext>
            </a:extLst>
          </p:cNvPr>
          <p:cNvGrpSpPr/>
          <p:nvPr/>
        </p:nvGrpSpPr>
        <p:grpSpPr>
          <a:xfrm>
            <a:off x="6703846" y="1919248"/>
            <a:ext cx="1469314" cy="1469314"/>
            <a:chOff x="6099008" y="776247"/>
            <a:chExt cx="1469314" cy="1469314"/>
          </a:xfrm>
        </p:grpSpPr>
        <p:sp>
          <p:nvSpPr>
            <p:cNvPr id="16" name="Arrow: Down 15">
              <a:extLst>
                <a:ext uri="{FF2B5EF4-FFF2-40B4-BE49-F238E27FC236}">
                  <a16:creationId xmlns:a16="http://schemas.microsoft.com/office/drawing/2014/main" id="{B93AEF1B-A4DD-425A-B518-AC856E9B47C3}"/>
                </a:ext>
              </a:extLst>
            </p:cNvPr>
            <p:cNvSpPr/>
            <p:nvPr/>
          </p:nvSpPr>
          <p:spPr>
            <a:xfrm rot="3600000">
              <a:off x="6099008" y="77624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sp>
        <p:sp>
          <p:nvSpPr>
            <p:cNvPr id="17" name="Arrow: Down 4">
              <a:extLst>
                <a:ext uri="{FF2B5EF4-FFF2-40B4-BE49-F238E27FC236}">
                  <a16:creationId xmlns:a16="http://schemas.microsoft.com/office/drawing/2014/main" id="{E342D671-84D2-43C9-A8DA-AED033990298}"/>
                </a:ext>
              </a:extLst>
            </p:cNvPr>
            <p:cNvSpPr txBox="1"/>
            <p:nvPr/>
          </p:nvSpPr>
          <p:spPr>
            <a:xfrm rot="-1800000">
              <a:off x="6338914" y="1079293"/>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Require additional financial security</a:t>
              </a:r>
            </a:p>
          </p:txBody>
        </p:sp>
      </p:grpSp>
      <p:grpSp>
        <p:nvGrpSpPr>
          <p:cNvPr id="18" name="Group 17">
            <a:extLst>
              <a:ext uri="{FF2B5EF4-FFF2-40B4-BE49-F238E27FC236}">
                <a16:creationId xmlns:a16="http://schemas.microsoft.com/office/drawing/2014/main" id="{E94C2DF4-9CC3-44A9-B525-A726147EF3C7}"/>
              </a:ext>
            </a:extLst>
          </p:cNvPr>
          <p:cNvGrpSpPr/>
          <p:nvPr/>
        </p:nvGrpSpPr>
        <p:grpSpPr>
          <a:xfrm>
            <a:off x="7090967" y="3812338"/>
            <a:ext cx="1469314" cy="1469314"/>
            <a:chOff x="6099008" y="2326437"/>
            <a:chExt cx="1469314" cy="1469314"/>
          </a:xfrm>
        </p:grpSpPr>
        <p:sp>
          <p:nvSpPr>
            <p:cNvPr id="19" name="Arrow: Down 18">
              <a:extLst>
                <a:ext uri="{FF2B5EF4-FFF2-40B4-BE49-F238E27FC236}">
                  <a16:creationId xmlns:a16="http://schemas.microsoft.com/office/drawing/2014/main" id="{BED5040B-E34D-44E8-8CF3-2E98E0A24399}"/>
                </a:ext>
              </a:extLst>
            </p:cNvPr>
            <p:cNvSpPr/>
            <p:nvPr/>
          </p:nvSpPr>
          <p:spPr>
            <a:xfrm rot="7200000">
              <a:off x="6099008" y="232643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sp>
        <p:sp>
          <p:nvSpPr>
            <p:cNvPr id="20" name="Arrow: Down 6">
              <a:extLst>
                <a:ext uri="{FF2B5EF4-FFF2-40B4-BE49-F238E27FC236}">
                  <a16:creationId xmlns:a16="http://schemas.microsoft.com/office/drawing/2014/main" id="{2AF3E8D9-8E68-412B-810A-A995327A4ABB}"/>
                </a:ext>
              </a:extLst>
            </p:cNvPr>
            <p:cNvSpPr txBox="1"/>
            <p:nvPr/>
          </p:nvSpPr>
          <p:spPr>
            <a:xfrm rot="1800000">
              <a:off x="6338914" y="2758048"/>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Annual age-based fees </a:t>
              </a:r>
            </a:p>
          </p:txBody>
        </p:sp>
      </p:grpSp>
      <p:grpSp>
        <p:nvGrpSpPr>
          <p:cNvPr id="24" name="Group 23">
            <a:extLst>
              <a:ext uri="{FF2B5EF4-FFF2-40B4-BE49-F238E27FC236}">
                <a16:creationId xmlns:a16="http://schemas.microsoft.com/office/drawing/2014/main" id="{04DEE419-870F-4897-BDDA-884AE67AF8FD}"/>
              </a:ext>
            </a:extLst>
          </p:cNvPr>
          <p:cNvGrpSpPr/>
          <p:nvPr/>
        </p:nvGrpSpPr>
        <p:grpSpPr>
          <a:xfrm>
            <a:off x="3704514" y="3812338"/>
            <a:ext cx="1469314" cy="1469314"/>
            <a:chOff x="3414001" y="2326437"/>
            <a:chExt cx="1469314" cy="1469314"/>
          </a:xfrm>
        </p:grpSpPr>
        <p:sp>
          <p:nvSpPr>
            <p:cNvPr id="25" name="Arrow: Down 24">
              <a:extLst>
                <a:ext uri="{FF2B5EF4-FFF2-40B4-BE49-F238E27FC236}">
                  <a16:creationId xmlns:a16="http://schemas.microsoft.com/office/drawing/2014/main" id="{E9F31F54-53FE-41BF-A246-9658C2338657}"/>
                </a:ext>
              </a:extLst>
            </p:cNvPr>
            <p:cNvSpPr/>
            <p:nvPr/>
          </p:nvSpPr>
          <p:spPr>
            <a:xfrm rot="14400000">
              <a:off x="3414001" y="232643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2168479"/>
                <a:satOff val="80000"/>
                <a:lumOff val="-11765"/>
                <a:alphaOff val="0"/>
              </a:schemeClr>
            </a:fillRef>
            <a:effectRef idx="0">
              <a:schemeClr val="accent3">
                <a:hueOff val="2168479"/>
                <a:satOff val="80000"/>
                <a:lumOff val="-11765"/>
                <a:alphaOff val="0"/>
              </a:schemeClr>
            </a:effectRef>
            <a:fontRef idx="minor">
              <a:schemeClr val="lt1"/>
            </a:fontRef>
          </p:style>
        </p:sp>
        <p:sp>
          <p:nvSpPr>
            <p:cNvPr id="26" name="Arrow: Down 8">
              <a:extLst>
                <a:ext uri="{FF2B5EF4-FFF2-40B4-BE49-F238E27FC236}">
                  <a16:creationId xmlns:a16="http://schemas.microsoft.com/office/drawing/2014/main" id="{2CB48360-1A62-4513-A446-ABF4EC566936}"/>
                </a:ext>
              </a:extLst>
            </p:cNvPr>
            <p:cNvSpPr txBox="1"/>
            <p:nvPr/>
          </p:nvSpPr>
          <p:spPr>
            <a:xfrm rot="19800000">
              <a:off x="3431226" y="2758047"/>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Minimum expenditure on well rehabilitation</a:t>
              </a:r>
            </a:p>
          </p:txBody>
        </p:sp>
      </p:grpSp>
      <p:grpSp>
        <p:nvGrpSpPr>
          <p:cNvPr id="37" name="Group 36">
            <a:extLst>
              <a:ext uri="{FF2B5EF4-FFF2-40B4-BE49-F238E27FC236}">
                <a16:creationId xmlns:a16="http://schemas.microsoft.com/office/drawing/2014/main" id="{ADFC9354-2143-4E54-91F8-60F191BDBD73}"/>
              </a:ext>
            </a:extLst>
          </p:cNvPr>
          <p:cNvGrpSpPr/>
          <p:nvPr/>
        </p:nvGrpSpPr>
        <p:grpSpPr>
          <a:xfrm>
            <a:off x="5315783" y="4961293"/>
            <a:ext cx="1584000" cy="1469314"/>
            <a:chOff x="4756505" y="3101531"/>
            <a:chExt cx="1469314" cy="1469314"/>
          </a:xfrm>
        </p:grpSpPr>
        <p:sp>
          <p:nvSpPr>
            <p:cNvPr id="38" name="Arrow: Down 37">
              <a:extLst>
                <a:ext uri="{FF2B5EF4-FFF2-40B4-BE49-F238E27FC236}">
                  <a16:creationId xmlns:a16="http://schemas.microsoft.com/office/drawing/2014/main" id="{EFA0836B-6980-47F8-823C-05D76199E251}"/>
                </a:ext>
              </a:extLst>
            </p:cNvPr>
            <p:cNvSpPr/>
            <p:nvPr/>
          </p:nvSpPr>
          <p:spPr>
            <a:xfrm rot="10800000">
              <a:off x="4756505" y="3101531"/>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626359"/>
                <a:satOff val="60000"/>
                <a:lumOff val="-8824"/>
                <a:alphaOff val="0"/>
              </a:schemeClr>
            </a:fillRef>
            <a:effectRef idx="0">
              <a:schemeClr val="accent3">
                <a:hueOff val="1626359"/>
                <a:satOff val="60000"/>
                <a:lumOff val="-8824"/>
                <a:alphaOff val="0"/>
              </a:schemeClr>
            </a:effectRef>
            <a:fontRef idx="minor">
              <a:schemeClr val="lt1"/>
            </a:fontRef>
          </p:style>
          <p:txBody>
            <a:bodyPr lIns="36000" rIns="36000"/>
            <a:lstStyle/>
            <a:p>
              <a:endParaRPr lang="en-AU"/>
            </a:p>
          </p:txBody>
        </p:sp>
        <p:sp>
          <p:nvSpPr>
            <p:cNvPr id="39" name="Arrow: Down 4">
              <a:extLst>
                <a:ext uri="{FF2B5EF4-FFF2-40B4-BE49-F238E27FC236}">
                  <a16:creationId xmlns:a16="http://schemas.microsoft.com/office/drawing/2014/main" id="{A0D07946-6B54-491A-995C-B066884FF83B}"/>
                </a:ext>
              </a:extLst>
            </p:cNvPr>
            <p:cNvSpPr txBox="1"/>
            <p:nvPr/>
          </p:nvSpPr>
          <p:spPr>
            <a:xfrm rot="21600000">
              <a:off x="5123833" y="3358661"/>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6896" rIns="36000" bIns="56896" numCol="1" spcCol="1270" anchor="ctr" anchorCtr="0">
              <a:noAutofit/>
            </a:bodyPr>
            <a:lstStyle/>
            <a:p>
              <a:pPr marL="0" lvl="0" indent="0" algn="ctr" defTabSz="355600">
                <a:lnSpc>
                  <a:spcPct val="90000"/>
                </a:lnSpc>
                <a:spcBef>
                  <a:spcPct val="0"/>
                </a:spcBef>
                <a:spcAft>
                  <a:spcPct val="35000"/>
                </a:spcAft>
                <a:buNone/>
              </a:pPr>
              <a:r>
                <a:rPr lang="en-AU" sz="1000" kern="1200" dirty="0"/>
                <a:t>Minimum number of idle wells to be rehabilitated</a:t>
              </a:r>
            </a:p>
          </p:txBody>
        </p:sp>
      </p:grpSp>
      <p:pic>
        <p:nvPicPr>
          <p:cNvPr id="23" name="Picture 22" descr="Qr code&#10;&#10;Description automatically generated">
            <a:extLst>
              <a:ext uri="{FF2B5EF4-FFF2-40B4-BE49-F238E27FC236}">
                <a16:creationId xmlns:a16="http://schemas.microsoft.com/office/drawing/2014/main" id="{BEC8B4B8-F86A-4EEE-801C-B81E25611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891466051"/>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7B457-291E-4513-99C6-F668CEEA85A7}"/>
              </a:ext>
            </a:extLst>
          </p:cNvPr>
          <p:cNvSpPr>
            <a:spLocks noGrp="1"/>
          </p:cNvSpPr>
          <p:nvPr>
            <p:ph type="title"/>
          </p:nvPr>
        </p:nvSpPr>
        <p:spPr/>
        <p:txBody>
          <a:bodyPr/>
          <a:lstStyle/>
          <a:p>
            <a:r>
              <a:rPr lang="en-AU" dirty="0"/>
              <a:t>How are regulators tackling idle wells?</a:t>
            </a:r>
          </a:p>
        </p:txBody>
      </p:sp>
      <p:grpSp>
        <p:nvGrpSpPr>
          <p:cNvPr id="12" name="Group 11">
            <a:extLst>
              <a:ext uri="{FF2B5EF4-FFF2-40B4-BE49-F238E27FC236}">
                <a16:creationId xmlns:a16="http://schemas.microsoft.com/office/drawing/2014/main" id="{09FAB749-0F1A-4958-A265-8DEEF0B19B3B}"/>
              </a:ext>
            </a:extLst>
          </p:cNvPr>
          <p:cNvGrpSpPr/>
          <p:nvPr/>
        </p:nvGrpSpPr>
        <p:grpSpPr>
          <a:xfrm>
            <a:off x="5374098" y="1346009"/>
            <a:ext cx="1469314" cy="1469314"/>
            <a:chOff x="4756505" y="1153"/>
            <a:chExt cx="1469314" cy="1469314"/>
          </a:xfrm>
        </p:grpSpPr>
        <p:sp>
          <p:nvSpPr>
            <p:cNvPr id="13" name="Arrow: Down 12">
              <a:extLst>
                <a:ext uri="{FF2B5EF4-FFF2-40B4-BE49-F238E27FC236}">
                  <a16:creationId xmlns:a16="http://schemas.microsoft.com/office/drawing/2014/main" id="{0FE1D302-B65A-499E-BA62-C122672FB1BD}"/>
                </a:ext>
              </a:extLst>
            </p:cNvPr>
            <p:cNvSpPr/>
            <p:nvPr/>
          </p:nvSpPr>
          <p:spPr>
            <a:xfrm>
              <a:off x="4756505" y="1153"/>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Arrow: Down 4">
              <a:extLst>
                <a:ext uri="{FF2B5EF4-FFF2-40B4-BE49-F238E27FC236}">
                  <a16:creationId xmlns:a16="http://schemas.microsoft.com/office/drawing/2014/main" id="{C6682DEB-5F39-4F49-BE4E-24782EAC26B0}"/>
                </a:ext>
              </a:extLst>
            </p:cNvPr>
            <p:cNvSpPr txBox="1"/>
            <p:nvPr/>
          </p:nvSpPr>
          <p:spPr>
            <a:xfrm>
              <a:off x="5123834" y="1153"/>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Limit on the proportion of idle wells</a:t>
              </a:r>
            </a:p>
          </p:txBody>
        </p:sp>
      </p:grpSp>
      <p:grpSp>
        <p:nvGrpSpPr>
          <p:cNvPr id="18" name="Group 17">
            <a:extLst>
              <a:ext uri="{FF2B5EF4-FFF2-40B4-BE49-F238E27FC236}">
                <a16:creationId xmlns:a16="http://schemas.microsoft.com/office/drawing/2014/main" id="{D303B238-5388-47FF-8E25-FFDEBC2673A6}"/>
              </a:ext>
            </a:extLst>
          </p:cNvPr>
          <p:cNvGrpSpPr/>
          <p:nvPr/>
        </p:nvGrpSpPr>
        <p:grpSpPr>
          <a:xfrm>
            <a:off x="6703846" y="1919248"/>
            <a:ext cx="1469314" cy="1469314"/>
            <a:chOff x="6099008" y="776247"/>
            <a:chExt cx="1469314" cy="1469314"/>
          </a:xfrm>
        </p:grpSpPr>
        <p:sp>
          <p:nvSpPr>
            <p:cNvPr id="28" name="Arrow: Down 27">
              <a:extLst>
                <a:ext uri="{FF2B5EF4-FFF2-40B4-BE49-F238E27FC236}">
                  <a16:creationId xmlns:a16="http://schemas.microsoft.com/office/drawing/2014/main" id="{00646766-6221-4BDA-855F-3621DBFA1906}"/>
                </a:ext>
              </a:extLst>
            </p:cNvPr>
            <p:cNvSpPr/>
            <p:nvPr/>
          </p:nvSpPr>
          <p:spPr>
            <a:xfrm rot="3600000">
              <a:off x="6099008" y="77624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sp>
        <p:sp>
          <p:nvSpPr>
            <p:cNvPr id="29" name="Arrow: Down 4">
              <a:extLst>
                <a:ext uri="{FF2B5EF4-FFF2-40B4-BE49-F238E27FC236}">
                  <a16:creationId xmlns:a16="http://schemas.microsoft.com/office/drawing/2014/main" id="{257FBE52-D5DE-49A2-9301-18B512B9DE16}"/>
                </a:ext>
              </a:extLst>
            </p:cNvPr>
            <p:cNvSpPr txBox="1"/>
            <p:nvPr/>
          </p:nvSpPr>
          <p:spPr>
            <a:xfrm rot="-1800000">
              <a:off x="6338914" y="1079293"/>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Require additional financial security</a:t>
              </a:r>
            </a:p>
          </p:txBody>
        </p:sp>
      </p:grpSp>
      <p:grpSp>
        <p:nvGrpSpPr>
          <p:cNvPr id="19" name="Group 18">
            <a:extLst>
              <a:ext uri="{FF2B5EF4-FFF2-40B4-BE49-F238E27FC236}">
                <a16:creationId xmlns:a16="http://schemas.microsoft.com/office/drawing/2014/main" id="{A49A624A-C4DF-4EDE-AEEA-0F966CA72AF3}"/>
              </a:ext>
            </a:extLst>
          </p:cNvPr>
          <p:cNvGrpSpPr/>
          <p:nvPr/>
        </p:nvGrpSpPr>
        <p:grpSpPr>
          <a:xfrm>
            <a:off x="7090967" y="3812338"/>
            <a:ext cx="1469314" cy="1469314"/>
            <a:chOff x="6099008" y="2326437"/>
            <a:chExt cx="1469314" cy="1469314"/>
          </a:xfrm>
        </p:grpSpPr>
        <p:sp>
          <p:nvSpPr>
            <p:cNvPr id="26" name="Arrow: Down 25">
              <a:extLst>
                <a:ext uri="{FF2B5EF4-FFF2-40B4-BE49-F238E27FC236}">
                  <a16:creationId xmlns:a16="http://schemas.microsoft.com/office/drawing/2014/main" id="{7EDD79B9-B995-488A-9AF4-F642BF28FBF7}"/>
                </a:ext>
              </a:extLst>
            </p:cNvPr>
            <p:cNvSpPr/>
            <p:nvPr/>
          </p:nvSpPr>
          <p:spPr>
            <a:xfrm rot="7200000">
              <a:off x="6099008" y="232643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sp>
        <p:sp>
          <p:nvSpPr>
            <p:cNvPr id="27" name="Arrow: Down 6">
              <a:extLst>
                <a:ext uri="{FF2B5EF4-FFF2-40B4-BE49-F238E27FC236}">
                  <a16:creationId xmlns:a16="http://schemas.microsoft.com/office/drawing/2014/main" id="{924D851C-F7C4-4D0C-8710-1006807CBFC7}"/>
                </a:ext>
              </a:extLst>
            </p:cNvPr>
            <p:cNvSpPr txBox="1"/>
            <p:nvPr/>
          </p:nvSpPr>
          <p:spPr>
            <a:xfrm rot="1800000">
              <a:off x="6338914" y="2758048"/>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Annual age-based fees </a:t>
              </a:r>
            </a:p>
          </p:txBody>
        </p:sp>
      </p:grpSp>
      <p:grpSp>
        <p:nvGrpSpPr>
          <p:cNvPr id="20" name="Group 19">
            <a:extLst>
              <a:ext uri="{FF2B5EF4-FFF2-40B4-BE49-F238E27FC236}">
                <a16:creationId xmlns:a16="http://schemas.microsoft.com/office/drawing/2014/main" id="{C37C509F-D1C4-4BEB-95D2-8B74146AD3DE}"/>
              </a:ext>
            </a:extLst>
          </p:cNvPr>
          <p:cNvGrpSpPr/>
          <p:nvPr/>
        </p:nvGrpSpPr>
        <p:grpSpPr>
          <a:xfrm>
            <a:off x="3704514" y="3812338"/>
            <a:ext cx="1469314" cy="1469314"/>
            <a:chOff x="3414001" y="2326437"/>
            <a:chExt cx="1469314" cy="1469314"/>
          </a:xfrm>
        </p:grpSpPr>
        <p:sp>
          <p:nvSpPr>
            <p:cNvPr id="24" name="Arrow: Down 23">
              <a:extLst>
                <a:ext uri="{FF2B5EF4-FFF2-40B4-BE49-F238E27FC236}">
                  <a16:creationId xmlns:a16="http://schemas.microsoft.com/office/drawing/2014/main" id="{7A3CBA06-C972-4313-A4AB-5192F9219D9C}"/>
                </a:ext>
              </a:extLst>
            </p:cNvPr>
            <p:cNvSpPr/>
            <p:nvPr/>
          </p:nvSpPr>
          <p:spPr>
            <a:xfrm rot="14400000">
              <a:off x="3414001" y="232643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2168479"/>
                <a:satOff val="80000"/>
                <a:lumOff val="-11765"/>
                <a:alphaOff val="0"/>
              </a:schemeClr>
            </a:fillRef>
            <a:effectRef idx="0">
              <a:schemeClr val="accent3">
                <a:hueOff val="2168479"/>
                <a:satOff val="80000"/>
                <a:lumOff val="-11765"/>
                <a:alphaOff val="0"/>
              </a:schemeClr>
            </a:effectRef>
            <a:fontRef idx="minor">
              <a:schemeClr val="lt1"/>
            </a:fontRef>
          </p:style>
        </p:sp>
        <p:sp>
          <p:nvSpPr>
            <p:cNvPr id="25" name="Arrow: Down 8">
              <a:extLst>
                <a:ext uri="{FF2B5EF4-FFF2-40B4-BE49-F238E27FC236}">
                  <a16:creationId xmlns:a16="http://schemas.microsoft.com/office/drawing/2014/main" id="{3F785B2D-C302-4EE7-826E-6D9464E1E54B}"/>
                </a:ext>
              </a:extLst>
            </p:cNvPr>
            <p:cNvSpPr txBox="1"/>
            <p:nvPr/>
          </p:nvSpPr>
          <p:spPr>
            <a:xfrm rot="19800000">
              <a:off x="3431226" y="2758047"/>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Minimum expenditure on well rehabilitation</a:t>
              </a:r>
            </a:p>
          </p:txBody>
        </p:sp>
      </p:grpSp>
      <p:grpSp>
        <p:nvGrpSpPr>
          <p:cNvPr id="21" name="Group 20">
            <a:extLst>
              <a:ext uri="{FF2B5EF4-FFF2-40B4-BE49-F238E27FC236}">
                <a16:creationId xmlns:a16="http://schemas.microsoft.com/office/drawing/2014/main" id="{B877898B-5029-4786-BE15-88BB55D0061B}"/>
              </a:ext>
            </a:extLst>
          </p:cNvPr>
          <p:cNvGrpSpPr/>
          <p:nvPr/>
        </p:nvGrpSpPr>
        <p:grpSpPr>
          <a:xfrm>
            <a:off x="3955231" y="2038513"/>
            <a:ext cx="1469314" cy="1469314"/>
            <a:chOff x="3414001" y="776247"/>
            <a:chExt cx="1469314" cy="1469314"/>
          </a:xfrm>
        </p:grpSpPr>
        <p:sp>
          <p:nvSpPr>
            <p:cNvPr id="22" name="Arrow: Down 21">
              <a:extLst>
                <a:ext uri="{FF2B5EF4-FFF2-40B4-BE49-F238E27FC236}">
                  <a16:creationId xmlns:a16="http://schemas.microsoft.com/office/drawing/2014/main" id="{353D26D0-16E0-4E28-9876-1BC3B7C1EACB}"/>
                </a:ext>
              </a:extLst>
            </p:cNvPr>
            <p:cNvSpPr/>
            <p:nvPr/>
          </p:nvSpPr>
          <p:spPr>
            <a:xfrm rot="18000000">
              <a:off x="3414001" y="776247"/>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23" name="Arrow: Down 10">
              <a:extLst>
                <a:ext uri="{FF2B5EF4-FFF2-40B4-BE49-F238E27FC236}">
                  <a16:creationId xmlns:a16="http://schemas.microsoft.com/office/drawing/2014/main" id="{F257D5FD-FF72-4DF7-B0FE-E5AE58672F04}"/>
                </a:ext>
              </a:extLst>
            </p:cNvPr>
            <p:cNvSpPr txBox="1"/>
            <p:nvPr/>
          </p:nvSpPr>
          <p:spPr>
            <a:xfrm rot="23400000">
              <a:off x="3431226" y="1079292"/>
              <a:ext cx="1212184" cy="734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AU" sz="1000" kern="1200" dirty="0"/>
                <a:t>Closure campaigns to reduce costs</a:t>
              </a:r>
            </a:p>
          </p:txBody>
        </p:sp>
      </p:grpSp>
      <p:grpSp>
        <p:nvGrpSpPr>
          <p:cNvPr id="30" name="Group 29">
            <a:extLst>
              <a:ext uri="{FF2B5EF4-FFF2-40B4-BE49-F238E27FC236}">
                <a16:creationId xmlns:a16="http://schemas.microsoft.com/office/drawing/2014/main" id="{AA8492BF-2D81-4AA2-972E-A214882363F2}"/>
              </a:ext>
            </a:extLst>
          </p:cNvPr>
          <p:cNvGrpSpPr/>
          <p:nvPr/>
        </p:nvGrpSpPr>
        <p:grpSpPr>
          <a:xfrm>
            <a:off x="5008328" y="2833439"/>
            <a:ext cx="2162755" cy="2115047"/>
            <a:chOff x="5046428" y="2833439"/>
            <a:chExt cx="2162755" cy="2115047"/>
          </a:xfrm>
        </p:grpSpPr>
        <p:sp>
          <p:nvSpPr>
            <p:cNvPr id="31" name="Oval 30">
              <a:extLst>
                <a:ext uri="{FF2B5EF4-FFF2-40B4-BE49-F238E27FC236}">
                  <a16:creationId xmlns:a16="http://schemas.microsoft.com/office/drawing/2014/main" id="{E4878111-2C73-47D2-A3BA-B63F237F4148}"/>
                </a:ext>
              </a:extLst>
            </p:cNvPr>
            <p:cNvSpPr/>
            <p:nvPr/>
          </p:nvSpPr>
          <p:spPr>
            <a:xfrm>
              <a:off x="5046428" y="2833439"/>
              <a:ext cx="2162755" cy="21150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tx1"/>
                  </a:solidFill>
                </a:rPr>
                <a:t>Number of idle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32" name="Rectangle 31">
              <a:extLst>
                <a:ext uri="{FF2B5EF4-FFF2-40B4-BE49-F238E27FC236}">
                  <a16:creationId xmlns:a16="http://schemas.microsoft.com/office/drawing/2014/main" id="{FE3A3F12-F652-4AD0-B702-C06DFE50BEAB}"/>
                </a:ext>
              </a:extLst>
            </p:cNvPr>
            <p:cNvSpPr/>
            <p:nvPr/>
          </p:nvSpPr>
          <p:spPr>
            <a:xfrm>
              <a:off x="5879370" y="3540521"/>
              <a:ext cx="560478" cy="584775"/>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3" name="Content Placeholder 34" descr="Oil Rig with solid fill">
              <a:extLst>
                <a:ext uri="{FF2B5EF4-FFF2-40B4-BE49-F238E27FC236}">
                  <a16:creationId xmlns:a16="http://schemas.microsoft.com/office/drawing/2014/main" id="{F1C43AE0-FE5A-4C7E-9746-0EEB5F70865D}"/>
                </a:ext>
              </a:extLst>
            </p:cNvPr>
            <p:cNvSpPr/>
            <p:nvPr/>
          </p:nvSpPr>
          <p:spPr>
            <a:xfrm flipH="1">
              <a:off x="5595500" y="3662422"/>
              <a:ext cx="1001000" cy="1067606"/>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34" name="Group 33">
            <a:extLst>
              <a:ext uri="{FF2B5EF4-FFF2-40B4-BE49-F238E27FC236}">
                <a16:creationId xmlns:a16="http://schemas.microsoft.com/office/drawing/2014/main" id="{17F848EB-6057-4059-BC7E-374EE80292EB}"/>
              </a:ext>
            </a:extLst>
          </p:cNvPr>
          <p:cNvGrpSpPr/>
          <p:nvPr/>
        </p:nvGrpSpPr>
        <p:grpSpPr>
          <a:xfrm>
            <a:off x="5315783" y="4961293"/>
            <a:ext cx="1584000" cy="1469314"/>
            <a:chOff x="4756505" y="3101531"/>
            <a:chExt cx="1469314" cy="1469314"/>
          </a:xfrm>
        </p:grpSpPr>
        <p:sp>
          <p:nvSpPr>
            <p:cNvPr id="35" name="Arrow: Down 34">
              <a:extLst>
                <a:ext uri="{FF2B5EF4-FFF2-40B4-BE49-F238E27FC236}">
                  <a16:creationId xmlns:a16="http://schemas.microsoft.com/office/drawing/2014/main" id="{D406518F-2155-49F3-A8DA-6CD7C0AA5AD6}"/>
                </a:ext>
              </a:extLst>
            </p:cNvPr>
            <p:cNvSpPr/>
            <p:nvPr/>
          </p:nvSpPr>
          <p:spPr>
            <a:xfrm rot="10800000">
              <a:off x="4756505" y="3101531"/>
              <a:ext cx="1469314" cy="1469314"/>
            </a:xfrm>
            <a:prstGeom prst="downArrow">
              <a:avLst>
                <a:gd name="adj1" fmla="val 50000"/>
                <a:gd name="adj2" fmla="val 35000"/>
              </a:avLst>
            </a:prstGeom>
          </p:spPr>
          <p:style>
            <a:lnRef idx="2">
              <a:schemeClr val="lt1">
                <a:hueOff val="0"/>
                <a:satOff val="0"/>
                <a:lumOff val="0"/>
                <a:alphaOff val="0"/>
              </a:schemeClr>
            </a:lnRef>
            <a:fillRef idx="1">
              <a:schemeClr val="accent3">
                <a:hueOff val="1626359"/>
                <a:satOff val="60000"/>
                <a:lumOff val="-8824"/>
                <a:alphaOff val="0"/>
              </a:schemeClr>
            </a:fillRef>
            <a:effectRef idx="0">
              <a:schemeClr val="accent3">
                <a:hueOff val="1626359"/>
                <a:satOff val="60000"/>
                <a:lumOff val="-8824"/>
                <a:alphaOff val="0"/>
              </a:schemeClr>
            </a:effectRef>
            <a:fontRef idx="minor">
              <a:schemeClr val="lt1"/>
            </a:fontRef>
          </p:style>
          <p:txBody>
            <a:bodyPr lIns="36000" rIns="36000"/>
            <a:lstStyle/>
            <a:p>
              <a:endParaRPr lang="en-AU"/>
            </a:p>
          </p:txBody>
        </p:sp>
        <p:sp>
          <p:nvSpPr>
            <p:cNvPr id="36" name="Arrow: Down 4">
              <a:extLst>
                <a:ext uri="{FF2B5EF4-FFF2-40B4-BE49-F238E27FC236}">
                  <a16:creationId xmlns:a16="http://schemas.microsoft.com/office/drawing/2014/main" id="{CB3F873D-F212-4992-8240-8C6F508B252B}"/>
                </a:ext>
              </a:extLst>
            </p:cNvPr>
            <p:cNvSpPr txBox="1"/>
            <p:nvPr/>
          </p:nvSpPr>
          <p:spPr>
            <a:xfrm rot="21600000">
              <a:off x="5123833" y="3358661"/>
              <a:ext cx="734657" cy="1212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6896" rIns="36000" bIns="56896" numCol="1" spcCol="1270" anchor="ctr" anchorCtr="0">
              <a:noAutofit/>
            </a:bodyPr>
            <a:lstStyle/>
            <a:p>
              <a:pPr marL="0" lvl="0" indent="0" algn="ctr" defTabSz="355600">
                <a:lnSpc>
                  <a:spcPct val="90000"/>
                </a:lnSpc>
                <a:spcBef>
                  <a:spcPct val="0"/>
                </a:spcBef>
                <a:spcAft>
                  <a:spcPct val="35000"/>
                </a:spcAft>
                <a:buNone/>
              </a:pPr>
              <a:r>
                <a:rPr lang="en-AU" sz="1000" kern="1200" dirty="0"/>
                <a:t>Minimum number of idle wells to be rehabilitated</a:t>
              </a:r>
            </a:p>
          </p:txBody>
        </p:sp>
      </p:grpSp>
      <p:pic>
        <p:nvPicPr>
          <p:cNvPr id="38" name="Picture 37" descr="Qr code&#10;&#10;Description automatically generated">
            <a:extLst>
              <a:ext uri="{FF2B5EF4-FFF2-40B4-BE49-F238E27FC236}">
                <a16:creationId xmlns:a16="http://schemas.microsoft.com/office/drawing/2014/main" id="{299F894C-C34E-4006-8337-4F335A446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4042695490"/>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0"/>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6DF79-9405-44D5-9F38-1D7966B1AD19}"/>
              </a:ext>
            </a:extLst>
          </p:cNvPr>
          <p:cNvSpPr>
            <a:spLocks noGrp="1"/>
          </p:cNvSpPr>
          <p:nvPr>
            <p:ph type="title"/>
          </p:nvPr>
        </p:nvSpPr>
        <p:spPr/>
        <p:txBody>
          <a:bodyPr/>
          <a:lstStyle/>
          <a:p>
            <a:r>
              <a:rPr lang="en-AU" dirty="0"/>
              <a:t>Types of financial security</a:t>
            </a:r>
          </a:p>
        </p:txBody>
      </p:sp>
      <p:sp>
        <p:nvSpPr>
          <p:cNvPr id="5" name="Freeform: Shape 4">
            <a:extLst>
              <a:ext uri="{FF2B5EF4-FFF2-40B4-BE49-F238E27FC236}">
                <a16:creationId xmlns:a16="http://schemas.microsoft.com/office/drawing/2014/main" id="{7D3A5FA4-7256-4A6A-B9A8-0973B1106880}"/>
              </a:ext>
            </a:extLst>
          </p:cNvPr>
          <p:cNvSpPr/>
          <p:nvPr/>
        </p:nvSpPr>
        <p:spPr>
          <a:xfrm>
            <a:off x="5285928" y="1630507"/>
            <a:ext cx="5605497" cy="804960"/>
          </a:xfrm>
          <a:custGeom>
            <a:avLst/>
            <a:gdLst>
              <a:gd name="connsiteX0" fmla="*/ 0 w 5605497"/>
              <a:gd name="connsiteY0" fmla="*/ 134163 h 804960"/>
              <a:gd name="connsiteX1" fmla="*/ 134163 w 5605497"/>
              <a:gd name="connsiteY1" fmla="*/ 0 h 804960"/>
              <a:gd name="connsiteX2" fmla="*/ 5471334 w 5605497"/>
              <a:gd name="connsiteY2" fmla="*/ 0 h 804960"/>
              <a:gd name="connsiteX3" fmla="*/ 5605497 w 5605497"/>
              <a:gd name="connsiteY3" fmla="*/ 134163 h 804960"/>
              <a:gd name="connsiteX4" fmla="*/ 5605497 w 5605497"/>
              <a:gd name="connsiteY4" fmla="*/ 670797 h 804960"/>
              <a:gd name="connsiteX5" fmla="*/ 5471334 w 5605497"/>
              <a:gd name="connsiteY5" fmla="*/ 804960 h 804960"/>
              <a:gd name="connsiteX6" fmla="*/ 134163 w 5605497"/>
              <a:gd name="connsiteY6" fmla="*/ 804960 h 804960"/>
              <a:gd name="connsiteX7" fmla="*/ 0 w 5605497"/>
              <a:gd name="connsiteY7" fmla="*/ 670797 h 804960"/>
              <a:gd name="connsiteX8" fmla="*/ 0 w 5605497"/>
              <a:gd name="connsiteY8" fmla="*/ 134163 h 80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5497" h="804960">
                <a:moveTo>
                  <a:pt x="0" y="134163"/>
                </a:moveTo>
                <a:cubicBezTo>
                  <a:pt x="0" y="60067"/>
                  <a:pt x="60067" y="0"/>
                  <a:pt x="134163" y="0"/>
                </a:cubicBezTo>
                <a:lnTo>
                  <a:pt x="5471334" y="0"/>
                </a:lnTo>
                <a:cubicBezTo>
                  <a:pt x="5545430" y="0"/>
                  <a:pt x="5605497" y="60067"/>
                  <a:pt x="5605497" y="134163"/>
                </a:cubicBezTo>
                <a:lnTo>
                  <a:pt x="5605497" y="670797"/>
                </a:lnTo>
                <a:cubicBezTo>
                  <a:pt x="5605497" y="744893"/>
                  <a:pt x="5545430" y="804960"/>
                  <a:pt x="5471334" y="804960"/>
                </a:cubicBezTo>
                <a:lnTo>
                  <a:pt x="134163" y="804960"/>
                </a:lnTo>
                <a:cubicBezTo>
                  <a:pt x="60067" y="804960"/>
                  <a:pt x="0" y="744893"/>
                  <a:pt x="0" y="670797"/>
                </a:cubicBezTo>
                <a:lnTo>
                  <a:pt x="0" y="134163"/>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0735" tIns="130735" rIns="130735" bIns="130735" numCol="1" spcCol="1270" anchor="ctr" anchorCtr="0">
            <a:noAutofit/>
          </a:bodyPr>
          <a:lstStyle/>
          <a:p>
            <a:pPr marL="0" lvl="0" indent="0" algn="l" defTabSz="1066800">
              <a:lnSpc>
                <a:spcPct val="90000"/>
              </a:lnSpc>
              <a:spcBef>
                <a:spcPct val="0"/>
              </a:spcBef>
              <a:spcAft>
                <a:spcPct val="35000"/>
              </a:spcAft>
              <a:buNone/>
            </a:pPr>
            <a:r>
              <a:rPr lang="en-AU" sz="2400" kern="1200" dirty="0"/>
              <a:t>Single bonds</a:t>
            </a:r>
          </a:p>
        </p:txBody>
      </p:sp>
      <p:sp>
        <p:nvSpPr>
          <p:cNvPr id="6" name="Freeform: Shape 5">
            <a:extLst>
              <a:ext uri="{FF2B5EF4-FFF2-40B4-BE49-F238E27FC236}">
                <a16:creationId xmlns:a16="http://schemas.microsoft.com/office/drawing/2014/main" id="{AC131F58-9D40-4248-A708-D11BDD14B1E9}"/>
              </a:ext>
            </a:extLst>
          </p:cNvPr>
          <p:cNvSpPr/>
          <p:nvPr/>
        </p:nvSpPr>
        <p:spPr>
          <a:xfrm>
            <a:off x="5285928" y="2559307"/>
            <a:ext cx="5605497" cy="804960"/>
          </a:xfrm>
          <a:custGeom>
            <a:avLst/>
            <a:gdLst>
              <a:gd name="connsiteX0" fmla="*/ 0 w 5605497"/>
              <a:gd name="connsiteY0" fmla="*/ 134163 h 804960"/>
              <a:gd name="connsiteX1" fmla="*/ 134163 w 5605497"/>
              <a:gd name="connsiteY1" fmla="*/ 0 h 804960"/>
              <a:gd name="connsiteX2" fmla="*/ 5471334 w 5605497"/>
              <a:gd name="connsiteY2" fmla="*/ 0 h 804960"/>
              <a:gd name="connsiteX3" fmla="*/ 5605497 w 5605497"/>
              <a:gd name="connsiteY3" fmla="*/ 134163 h 804960"/>
              <a:gd name="connsiteX4" fmla="*/ 5605497 w 5605497"/>
              <a:gd name="connsiteY4" fmla="*/ 670797 h 804960"/>
              <a:gd name="connsiteX5" fmla="*/ 5471334 w 5605497"/>
              <a:gd name="connsiteY5" fmla="*/ 804960 h 804960"/>
              <a:gd name="connsiteX6" fmla="*/ 134163 w 5605497"/>
              <a:gd name="connsiteY6" fmla="*/ 804960 h 804960"/>
              <a:gd name="connsiteX7" fmla="*/ 0 w 5605497"/>
              <a:gd name="connsiteY7" fmla="*/ 670797 h 804960"/>
              <a:gd name="connsiteX8" fmla="*/ 0 w 5605497"/>
              <a:gd name="connsiteY8" fmla="*/ 134163 h 80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5497" h="804960">
                <a:moveTo>
                  <a:pt x="0" y="134163"/>
                </a:moveTo>
                <a:cubicBezTo>
                  <a:pt x="0" y="60067"/>
                  <a:pt x="60067" y="0"/>
                  <a:pt x="134163" y="0"/>
                </a:cubicBezTo>
                <a:lnTo>
                  <a:pt x="5471334" y="0"/>
                </a:lnTo>
                <a:cubicBezTo>
                  <a:pt x="5545430" y="0"/>
                  <a:pt x="5605497" y="60067"/>
                  <a:pt x="5605497" y="134163"/>
                </a:cubicBezTo>
                <a:lnTo>
                  <a:pt x="5605497" y="670797"/>
                </a:lnTo>
                <a:cubicBezTo>
                  <a:pt x="5605497" y="744893"/>
                  <a:pt x="5545430" y="804960"/>
                  <a:pt x="5471334" y="804960"/>
                </a:cubicBezTo>
                <a:lnTo>
                  <a:pt x="134163" y="804960"/>
                </a:lnTo>
                <a:cubicBezTo>
                  <a:pt x="60067" y="804960"/>
                  <a:pt x="0" y="744893"/>
                  <a:pt x="0" y="670797"/>
                </a:cubicBezTo>
                <a:lnTo>
                  <a:pt x="0" y="134163"/>
                </a:lnTo>
                <a:close/>
              </a:path>
            </a:pathLst>
          </a:custGeom>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130735" tIns="130735" rIns="130735" bIns="130735" numCol="1" spcCol="1270" anchor="ctr" anchorCtr="0">
            <a:noAutofit/>
          </a:bodyPr>
          <a:lstStyle/>
          <a:p>
            <a:pPr marL="0" lvl="0" indent="0" algn="l" defTabSz="1066800">
              <a:lnSpc>
                <a:spcPct val="90000"/>
              </a:lnSpc>
              <a:spcBef>
                <a:spcPct val="0"/>
              </a:spcBef>
              <a:spcAft>
                <a:spcPct val="35000"/>
              </a:spcAft>
              <a:buNone/>
            </a:pPr>
            <a:r>
              <a:rPr lang="en-AU" sz="2400" kern="1200" dirty="0"/>
              <a:t>Blanket bonds</a:t>
            </a:r>
          </a:p>
        </p:txBody>
      </p:sp>
      <p:sp>
        <p:nvSpPr>
          <p:cNvPr id="7" name="Freeform: Shape 6">
            <a:extLst>
              <a:ext uri="{FF2B5EF4-FFF2-40B4-BE49-F238E27FC236}">
                <a16:creationId xmlns:a16="http://schemas.microsoft.com/office/drawing/2014/main" id="{9C58F6D6-D304-4132-BC88-EB403E6815BB}"/>
              </a:ext>
            </a:extLst>
          </p:cNvPr>
          <p:cNvSpPr/>
          <p:nvPr/>
        </p:nvSpPr>
        <p:spPr>
          <a:xfrm>
            <a:off x="5285928" y="3488107"/>
            <a:ext cx="5605497" cy="804960"/>
          </a:xfrm>
          <a:custGeom>
            <a:avLst/>
            <a:gdLst>
              <a:gd name="connsiteX0" fmla="*/ 0 w 5605497"/>
              <a:gd name="connsiteY0" fmla="*/ 134163 h 804960"/>
              <a:gd name="connsiteX1" fmla="*/ 134163 w 5605497"/>
              <a:gd name="connsiteY1" fmla="*/ 0 h 804960"/>
              <a:gd name="connsiteX2" fmla="*/ 5471334 w 5605497"/>
              <a:gd name="connsiteY2" fmla="*/ 0 h 804960"/>
              <a:gd name="connsiteX3" fmla="*/ 5605497 w 5605497"/>
              <a:gd name="connsiteY3" fmla="*/ 134163 h 804960"/>
              <a:gd name="connsiteX4" fmla="*/ 5605497 w 5605497"/>
              <a:gd name="connsiteY4" fmla="*/ 670797 h 804960"/>
              <a:gd name="connsiteX5" fmla="*/ 5471334 w 5605497"/>
              <a:gd name="connsiteY5" fmla="*/ 804960 h 804960"/>
              <a:gd name="connsiteX6" fmla="*/ 134163 w 5605497"/>
              <a:gd name="connsiteY6" fmla="*/ 804960 h 804960"/>
              <a:gd name="connsiteX7" fmla="*/ 0 w 5605497"/>
              <a:gd name="connsiteY7" fmla="*/ 670797 h 804960"/>
              <a:gd name="connsiteX8" fmla="*/ 0 w 5605497"/>
              <a:gd name="connsiteY8" fmla="*/ 134163 h 80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5497" h="804960">
                <a:moveTo>
                  <a:pt x="0" y="134163"/>
                </a:moveTo>
                <a:cubicBezTo>
                  <a:pt x="0" y="60067"/>
                  <a:pt x="60067" y="0"/>
                  <a:pt x="134163" y="0"/>
                </a:cubicBezTo>
                <a:lnTo>
                  <a:pt x="5471334" y="0"/>
                </a:lnTo>
                <a:cubicBezTo>
                  <a:pt x="5545430" y="0"/>
                  <a:pt x="5605497" y="60067"/>
                  <a:pt x="5605497" y="134163"/>
                </a:cubicBezTo>
                <a:lnTo>
                  <a:pt x="5605497" y="670797"/>
                </a:lnTo>
                <a:cubicBezTo>
                  <a:pt x="5605497" y="744893"/>
                  <a:pt x="5545430" y="804960"/>
                  <a:pt x="5471334" y="804960"/>
                </a:cubicBezTo>
                <a:lnTo>
                  <a:pt x="134163" y="804960"/>
                </a:lnTo>
                <a:cubicBezTo>
                  <a:pt x="60067" y="804960"/>
                  <a:pt x="0" y="744893"/>
                  <a:pt x="0" y="670797"/>
                </a:cubicBezTo>
                <a:lnTo>
                  <a:pt x="0" y="134163"/>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30735" tIns="130735" rIns="130735" bIns="130735" numCol="1" spcCol="1270" anchor="ctr" anchorCtr="0">
            <a:noAutofit/>
          </a:bodyPr>
          <a:lstStyle/>
          <a:p>
            <a:pPr marL="0" lvl="0" indent="0" algn="l" defTabSz="1066800">
              <a:lnSpc>
                <a:spcPct val="90000"/>
              </a:lnSpc>
              <a:spcBef>
                <a:spcPct val="0"/>
              </a:spcBef>
              <a:spcAft>
                <a:spcPct val="35000"/>
              </a:spcAft>
              <a:buNone/>
            </a:pPr>
            <a:r>
              <a:rPr lang="en-AU" sz="2400" kern="1200" dirty="0"/>
              <a:t>Cash deposits</a:t>
            </a:r>
          </a:p>
        </p:txBody>
      </p:sp>
      <p:sp>
        <p:nvSpPr>
          <p:cNvPr id="8" name="Freeform: Shape 7">
            <a:extLst>
              <a:ext uri="{FF2B5EF4-FFF2-40B4-BE49-F238E27FC236}">
                <a16:creationId xmlns:a16="http://schemas.microsoft.com/office/drawing/2014/main" id="{24368EE0-7273-42C9-83C7-E3315EF2A384}"/>
              </a:ext>
            </a:extLst>
          </p:cNvPr>
          <p:cNvSpPr/>
          <p:nvPr/>
        </p:nvSpPr>
        <p:spPr>
          <a:xfrm>
            <a:off x="5285928" y="4416906"/>
            <a:ext cx="5605497" cy="804960"/>
          </a:xfrm>
          <a:custGeom>
            <a:avLst/>
            <a:gdLst>
              <a:gd name="connsiteX0" fmla="*/ 0 w 5605497"/>
              <a:gd name="connsiteY0" fmla="*/ 134163 h 804960"/>
              <a:gd name="connsiteX1" fmla="*/ 134163 w 5605497"/>
              <a:gd name="connsiteY1" fmla="*/ 0 h 804960"/>
              <a:gd name="connsiteX2" fmla="*/ 5471334 w 5605497"/>
              <a:gd name="connsiteY2" fmla="*/ 0 h 804960"/>
              <a:gd name="connsiteX3" fmla="*/ 5605497 w 5605497"/>
              <a:gd name="connsiteY3" fmla="*/ 134163 h 804960"/>
              <a:gd name="connsiteX4" fmla="*/ 5605497 w 5605497"/>
              <a:gd name="connsiteY4" fmla="*/ 670797 h 804960"/>
              <a:gd name="connsiteX5" fmla="*/ 5471334 w 5605497"/>
              <a:gd name="connsiteY5" fmla="*/ 804960 h 804960"/>
              <a:gd name="connsiteX6" fmla="*/ 134163 w 5605497"/>
              <a:gd name="connsiteY6" fmla="*/ 804960 h 804960"/>
              <a:gd name="connsiteX7" fmla="*/ 0 w 5605497"/>
              <a:gd name="connsiteY7" fmla="*/ 670797 h 804960"/>
              <a:gd name="connsiteX8" fmla="*/ 0 w 5605497"/>
              <a:gd name="connsiteY8" fmla="*/ 134163 h 80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5497" h="804960">
                <a:moveTo>
                  <a:pt x="0" y="134163"/>
                </a:moveTo>
                <a:cubicBezTo>
                  <a:pt x="0" y="60067"/>
                  <a:pt x="60067" y="0"/>
                  <a:pt x="134163" y="0"/>
                </a:cubicBezTo>
                <a:lnTo>
                  <a:pt x="5471334" y="0"/>
                </a:lnTo>
                <a:cubicBezTo>
                  <a:pt x="5545430" y="0"/>
                  <a:pt x="5605497" y="60067"/>
                  <a:pt x="5605497" y="134163"/>
                </a:cubicBezTo>
                <a:lnTo>
                  <a:pt x="5605497" y="670797"/>
                </a:lnTo>
                <a:cubicBezTo>
                  <a:pt x="5605497" y="744893"/>
                  <a:pt x="5545430" y="804960"/>
                  <a:pt x="5471334" y="804960"/>
                </a:cubicBezTo>
                <a:lnTo>
                  <a:pt x="134163" y="804960"/>
                </a:lnTo>
                <a:cubicBezTo>
                  <a:pt x="60067" y="804960"/>
                  <a:pt x="0" y="744893"/>
                  <a:pt x="0" y="670797"/>
                </a:cubicBezTo>
                <a:lnTo>
                  <a:pt x="0" y="134163"/>
                </a:lnTo>
                <a:close/>
              </a:path>
            </a:pathLst>
          </a:custGeom>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130735" tIns="130735" rIns="130735" bIns="130735" numCol="1" spcCol="1270" anchor="ctr" anchorCtr="0">
            <a:noAutofit/>
          </a:bodyPr>
          <a:lstStyle/>
          <a:p>
            <a:pPr marL="0" lvl="0" indent="0" algn="l" defTabSz="1066800">
              <a:lnSpc>
                <a:spcPct val="90000"/>
              </a:lnSpc>
              <a:spcBef>
                <a:spcPct val="0"/>
              </a:spcBef>
              <a:spcAft>
                <a:spcPct val="35000"/>
              </a:spcAft>
              <a:buNone/>
            </a:pPr>
            <a:r>
              <a:rPr lang="en-AU" sz="2400" kern="1200" dirty="0"/>
              <a:t>Insurance bonds</a:t>
            </a:r>
          </a:p>
        </p:txBody>
      </p:sp>
      <p:sp>
        <p:nvSpPr>
          <p:cNvPr id="9" name="Freeform: Shape 8">
            <a:extLst>
              <a:ext uri="{FF2B5EF4-FFF2-40B4-BE49-F238E27FC236}">
                <a16:creationId xmlns:a16="http://schemas.microsoft.com/office/drawing/2014/main" id="{2B311D4B-8117-49BC-BBE4-5EBE01247EA0}"/>
              </a:ext>
            </a:extLst>
          </p:cNvPr>
          <p:cNvSpPr/>
          <p:nvPr/>
        </p:nvSpPr>
        <p:spPr>
          <a:xfrm>
            <a:off x="5285928" y="5345707"/>
            <a:ext cx="5605497" cy="804960"/>
          </a:xfrm>
          <a:custGeom>
            <a:avLst/>
            <a:gdLst>
              <a:gd name="connsiteX0" fmla="*/ 0 w 5605497"/>
              <a:gd name="connsiteY0" fmla="*/ 134163 h 804960"/>
              <a:gd name="connsiteX1" fmla="*/ 134163 w 5605497"/>
              <a:gd name="connsiteY1" fmla="*/ 0 h 804960"/>
              <a:gd name="connsiteX2" fmla="*/ 5471334 w 5605497"/>
              <a:gd name="connsiteY2" fmla="*/ 0 h 804960"/>
              <a:gd name="connsiteX3" fmla="*/ 5605497 w 5605497"/>
              <a:gd name="connsiteY3" fmla="*/ 134163 h 804960"/>
              <a:gd name="connsiteX4" fmla="*/ 5605497 w 5605497"/>
              <a:gd name="connsiteY4" fmla="*/ 670797 h 804960"/>
              <a:gd name="connsiteX5" fmla="*/ 5471334 w 5605497"/>
              <a:gd name="connsiteY5" fmla="*/ 804960 h 804960"/>
              <a:gd name="connsiteX6" fmla="*/ 134163 w 5605497"/>
              <a:gd name="connsiteY6" fmla="*/ 804960 h 804960"/>
              <a:gd name="connsiteX7" fmla="*/ 0 w 5605497"/>
              <a:gd name="connsiteY7" fmla="*/ 670797 h 804960"/>
              <a:gd name="connsiteX8" fmla="*/ 0 w 5605497"/>
              <a:gd name="connsiteY8" fmla="*/ 134163 h 80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5497" h="804960">
                <a:moveTo>
                  <a:pt x="0" y="134163"/>
                </a:moveTo>
                <a:cubicBezTo>
                  <a:pt x="0" y="60067"/>
                  <a:pt x="60067" y="0"/>
                  <a:pt x="134163" y="0"/>
                </a:cubicBezTo>
                <a:lnTo>
                  <a:pt x="5471334" y="0"/>
                </a:lnTo>
                <a:cubicBezTo>
                  <a:pt x="5545430" y="0"/>
                  <a:pt x="5605497" y="60067"/>
                  <a:pt x="5605497" y="134163"/>
                </a:cubicBezTo>
                <a:lnTo>
                  <a:pt x="5605497" y="670797"/>
                </a:lnTo>
                <a:cubicBezTo>
                  <a:pt x="5605497" y="744893"/>
                  <a:pt x="5545430" y="804960"/>
                  <a:pt x="5471334" y="804960"/>
                </a:cubicBezTo>
                <a:lnTo>
                  <a:pt x="134163" y="804960"/>
                </a:lnTo>
                <a:cubicBezTo>
                  <a:pt x="60067" y="804960"/>
                  <a:pt x="0" y="744893"/>
                  <a:pt x="0" y="670797"/>
                </a:cubicBezTo>
                <a:lnTo>
                  <a:pt x="0" y="134163"/>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30735" tIns="130735" rIns="130735" bIns="130735" numCol="1" spcCol="1270" anchor="ctr" anchorCtr="0">
            <a:noAutofit/>
          </a:bodyPr>
          <a:lstStyle/>
          <a:p>
            <a:pPr marL="0" lvl="0" indent="0" algn="l" defTabSz="1066800">
              <a:lnSpc>
                <a:spcPct val="90000"/>
              </a:lnSpc>
              <a:spcBef>
                <a:spcPct val="0"/>
              </a:spcBef>
              <a:spcAft>
                <a:spcPct val="35000"/>
              </a:spcAft>
              <a:buNone/>
            </a:pPr>
            <a:r>
              <a:rPr lang="en-AU" sz="2400" kern="1200" dirty="0"/>
              <a:t>Annual contributions to a pooled fund</a:t>
            </a:r>
          </a:p>
        </p:txBody>
      </p:sp>
      <p:pic>
        <p:nvPicPr>
          <p:cNvPr id="37" name="Graphic 36" descr="Magnifying glass with solid fill">
            <a:extLst>
              <a:ext uri="{FF2B5EF4-FFF2-40B4-BE49-F238E27FC236}">
                <a16:creationId xmlns:a16="http://schemas.microsoft.com/office/drawing/2014/main" id="{842DEA70-00B9-4D61-A81C-89F21BB819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153" y="1003728"/>
            <a:ext cx="5724000" cy="5724000"/>
          </a:xfrm>
          <a:prstGeom prst="rect">
            <a:avLst/>
          </a:prstGeom>
        </p:spPr>
      </p:pic>
      <p:grpSp>
        <p:nvGrpSpPr>
          <p:cNvPr id="38" name="Group 37">
            <a:extLst>
              <a:ext uri="{FF2B5EF4-FFF2-40B4-BE49-F238E27FC236}">
                <a16:creationId xmlns:a16="http://schemas.microsoft.com/office/drawing/2014/main" id="{29334CB1-30B9-409F-9FAE-B0D3ED548717}"/>
              </a:ext>
            </a:extLst>
          </p:cNvPr>
          <p:cNvGrpSpPr>
            <a:grpSpLocks noChangeAspect="1"/>
          </p:cNvGrpSpPr>
          <p:nvPr/>
        </p:nvGrpSpPr>
        <p:grpSpPr>
          <a:xfrm>
            <a:off x="1447444" y="3036110"/>
            <a:ext cx="614465" cy="864000"/>
            <a:chOff x="3829050" y="2107096"/>
            <a:chExt cx="1847850" cy="2598254"/>
          </a:xfrm>
          <a:solidFill>
            <a:schemeClr val="bg1">
              <a:lumMod val="50000"/>
            </a:schemeClr>
          </a:solidFill>
        </p:grpSpPr>
        <p:sp>
          <p:nvSpPr>
            <p:cNvPr id="39" name="Freeform: Shape 38">
              <a:extLst>
                <a:ext uri="{FF2B5EF4-FFF2-40B4-BE49-F238E27FC236}">
                  <a16:creationId xmlns:a16="http://schemas.microsoft.com/office/drawing/2014/main" id="{D198B842-E69A-423B-8514-3D178C8F2C19}"/>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40" name="Freeform: Shape 39">
              <a:extLst>
                <a:ext uri="{FF2B5EF4-FFF2-40B4-BE49-F238E27FC236}">
                  <a16:creationId xmlns:a16="http://schemas.microsoft.com/office/drawing/2014/main" id="{F8859CD5-7B99-4DA0-8B69-3F7E233F86B5}"/>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28828159-BF37-44E4-9FC1-F091898F890D}"/>
              </a:ext>
            </a:extLst>
          </p:cNvPr>
          <p:cNvGrpSpPr>
            <a:grpSpLocks noChangeAspect="1"/>
          </p:cNvGrpSpPr>
          <p:nvPr/>
        </p:nvGrpSpPr>
        <p:grpSpPr>
          <a:xfrm>
            <a:off x="1067888" y="3267121"/>
            <a:ext cx="614465" cy="864000"/>
            <a:chOff x="3829050" y="2107096"/>
            <a:chExt cx="1847850" cy="2598254"/>
          </a:xfrm>
        </p:grpSpPr>
        <p:sp>
          <p:nvSpPr>
            <p:cNvPr id="42" name="Freeform: Shape 41">
              <a:extLst>
                <a:ext uri="{FF2B5EF4-FFF2-40B4-BE49-F238E27FC236}">
                  <a16:creationId xmlns:a16="http://schemas.microsoft.com/office/drawing/2014/main" id="{41936663-C5F1-48C7-AD82-CA54942DDD79}"/>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43" name="Freeform: Shape 42">
              <a:extLst>
                <a:ext uri="{FF2B5EF4-FFF2-40B4-BE49-F238E27FC236}">
                  <a16:creationId xmlns:a16="http://schemas.microsoft.com/office/drawing/2014/main" id="{0165FDF5-78BF-425D-80E1-5388228C09A3}"/>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44" name="Group 43">
            <a:extLst>
              <a:ext uri="{FF2B5EF4-FFF2-40B4-BE49-F238E27FC236}">
                <a16:creationId xmlns:a16="http://schemas.microsoft.com/office/drawing/2014/main" id="{F8BB59C9-27A7-46E7-8CED-4FA9C5AD34F5}"/>
              </a:ext>
            </a:extLst>
          </p:cNvPr>
          <p:cNvGrpSpPr>
            <a:grpSpLocks noChangeAspect="1"/>
          </p:cNvGrpSpPr>
          <p:nvPr/>
        </p:nvGrpSpPr>
        <p:grpSpPr>
          <a:xfrm>
            <a:off x="2080959" y="3001728"/>
            <a:ext cx="614465" cy="864000"/>
            <a:chOff x="3829050" y="2107096"/>
            <a:chExt cx="1847850" cy="2598254"/>
          </a:xfrm>
          <a:solidFill>
            <a:schemeClr val="bg1">
              <a:lumMod val="50000"/>
            </a:schemeClr>
          </a:solidFill>
        </p:grpSpPr>
        <p:sp>
          <p:nvSpPr>
            <p:cNvPr id="45" name="Freeform: Shape 44">
              <a:extLst>
                <a:ext uri="{FF2B5EF4-FFF2-40B4-BE49-F238E27FC236}">
                  <a16:creationId xmlns:a16="http://schemas.microsoft.com/office/drawing/2014/main" id="{1E8E35C4-231F-4BA9-AFE7-31314C64EA98}"/>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46" name="Freeform: Shape 45">
              <a:extLst>
                <a:ext uri="{FF2B5EF4-FFF2-40B4-BE49-F238E27FC236}">
                  <a16:creationId xmlns:a16="http://schemas.microsoft.com/office/drawing/2014/main" id="{717310EF-E27C-4CE7-8712-E42D7B6A4E46}"/>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47" name="Group 46">
            <a:extLst>
              <a:ext uri="{FF2B5EF4-FFF2-40B4-BE49-F238E27FC236}">
                <a16:creationId xmlns:a16="http://schemas.microsoft.com/office/drawing/2014/main" id="{FC86B7AC-74E4-420C-9959-1894DA2A4807}"/>
              </a:ext>
            </a:extLst>
          </p:cNvPr>
          <p:cNvGrpSpPr>
            <a:grpSpLocks noChangeAspect="1"/>
          </p:cNvGrpSpPr>
          <p:nvPr/>
        </p:nvGrpSpPr>
        <p:grpSpPr>
          <a:xfrm>
            <a:off x="2491606" y="3132618"/>
            <a:ext cx="614465" cy="864000"/>
            <a:chOff x="3829050" y="2107096"/>
            <a:chExt cx="1847850" cy="2598254"/>
          </a:xfrm>
        </p:grpSpPr>
        <p:sp>
          <p:nvSpPr>
            <p:cNvPr id="48" name="Freeform: Shape 47">
              <a:extLst>
                <a:ext uri="{FF2B5EF4-FFF2-40B4-BE49-F238E27FC236}">
                  <a16:creationId xmlns:a16="http://schemas.microsoft.com/office/drawing/2014/main" id="{4A7F789B-0637-4BEB-BCFC-9BD60C1D1EDB}"/>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49" name="Freeform: Shape 48">
              <a:extLst>
                <a:ext uri="{FF2B5EF4-FFF2-40B4-BE49-F238E27FC236}">
                  <a16:creationId xmlns:a16="http://schemas.microsoft.com/office/drawing/2014/main" id="{D4BC25C1-C185-4C0C-92FA-D985931CA76B}"/>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50" name="Group 49">
            <a:extLst>
              <a:ext uri="{FF2B5EF4-FFF2-40B4-BE49-F238E27FC236}">
                <a16:creationId xmlns:a16="http://schemas.microsoft.com/office/drawing/2014/main" id="{CEEE9024-4AD3-4F39-9B0E-B9BCCDE01FA1}"/>
              </a:ext>
            </a:extLst>
          </p:cNvPr>
          <p:cNvGrpSpPr>
            <a:grpSpLocks noChangeAspect="1"/>
          </p:cNvGrpSpPr>
          <p:nvPr/>
        </p:nvGrpSpPr>
        <p:grpSpPr>
          <a:xfrm>
            <a:off x="1556597" y="2140860"/>
            <a:ext cx="988208" cy="1008000"/>
            <a:chOff x="6454326" y="1597970"/>
            <a:chExt cx="2127629" cy="2170241"/>
          </a:xfrm>
        </p:grpSpPr>
        <p:sp>
          <p:nvSpPr>
            <p:cNvPr id="51" name="Freeform: Shape 50">
              <a:extLst>
                <a:ext uri="{FF2B5EF4-FFF2-40B4-BE49-F238E27FC236}">
                  <a16:creationId xmlns:a16="http://schemas.microsoft.com/office/drawing/2014/main" id="{684EB735-F74E-4BA5-8F49-F381DBF943ED}"/>
                </a:ext>
              </a:extLst>
            </p:cNvPr>
            <p:cNvSpPr/>
            <p:nvPr/>
          </p:nvSpPr>
          <p:spPr>
            <a:xfrm>
              <a:off x="6482409" y="1931260"/>
              <a:ext cx="1039025" cy="1832775"/>
            </a:xfrm>
            <a:custGeom>
              <a:avLst/>
              <a:gdLst>
                <a:gd name="connsiteX0" fmla="*/ 5355 w 1039025"/>
                <a:gd name="connsiteY0" fmla="*/ 0 h 1832775"/>
                <a:gd name="connsiteX1" fmla="*/ 5355 w 1039025"/>
                <a:gd name="connsiteY1" fmla="*/ 246490 h 1832775"/>
                <a:gd name="connsiteX2" fmla="*/ 61014 w 1039025"/>
                <a:gd name="connsiteY2" fmla="*/ 500932 h 1832775"/>
                <a:gd name="connsiteX3" fmla="*/ 148479 w 1039025"/>
                <a:gd name="connsiteY3" fmla="*/ 735495 h 1832775"/>
                <a:gd name="connsiteX4" fmla="*/ 450628 w 1039025"/>
                <a:gd name="connsiteY4" fmla="*/ 1307989 h 1832775"/>
                <a:gd name="connsiteX5" fmla="*/ 645435 w 1039025"/>
                <a:gd name="connsiteY5" fmla="*/ 1506772 h 1832775"/>
                <a:gd name="connsiteX6" fmla="*/ 959512 w 1039025"/>
                <a:gd name="connsiteY6" fmla="*/ 1777116 h 1832775"/>
                <a:gd name="connsiteX7" fmla="*/ 1039025 w 1039025"/>
                <a:gd name="connsiteY7" fmla="*/ 1832775 h 183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25" h="1832775">
                  <a:moveTo>
                    <a:pt x="5355" y="0"/>
                  </a:moveTo>
                  <a:cubicBezTo>
                    <a:pt x="717" y="81500"/>
                    <a:pt x="-3921" y="163001"/>
                    <a:pt x="5355" y="246490"/>
                  </a:cubicBezTo>
                  <a:cubicBezTo>
                    <a:pt x="14631" y="329979"/>
                    <a:pt x="37160" y="419431"/>
                    <a:pt x="61014" y="500932"/>
                  </a:cubicBezTo>
                  <a:cubicBezTo>
                    <a:pt x="84868" y="582433"/>
                    <a:pt x="83543" y="600985"/>
                    <a:pt x="148479" y="735495"/>
                  </a:cubicBezTo>
                  <a:cubicBezTo>
                    <a:pt x="213415" y="870005"/>
                    <a:pt x="367802" y="1179443"/>
                    <a:pt x="450628" y="1307989"/>
                  </a:cubicBezTo>
                  <a:cubicBezTo>
                    <a:pt x="533454" y="1436535"/>
                    <a:pt x="560621" y="1428584"/>
                    <a:pt x="645435" y="1506772"/>
                  </a:cubicBezTo>
                  <a:cubicBezTo>
                    <a:pt x="730249" y="1584960"/>
                    <a:pt x="893914" y="1722782"/>
                    <a:pt x="959512" y="1777116"/>
                  </a:cubicBezTo>
                  <a:cubicBezTo>
                    <a:pt x="1025110" y="1831450"/>
                    <a:pt x="1032067" y="1832112"/>
                    <a:pt x="1039025" y="183277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Freeform: Shape 51">
              <a:extLst>
                <a:ext uri="{FF2B5EF4-FFF2-40B4-BE49-F238E27FC236}">
                  <a16:creationId xmlns:a16="http://schemas.microsoft.com/office/drawing/2014/main" id="{7BF4C06B-C41C-4254-902C-3477B8971A2E}"/>
                </a:ext>
              </a:extLst>
            </p:cNvPr>
            <p:cNvSpPr/>
            <p:nvPr/>
          </p:nvSpPr>
          <p:spPr>
            <a:xfrm flipH="1">
              <a:off x="7512700" y="1935436"/>
              <a:ext cx="1039025" cy="1832775"/>
            </a:xfrm>
            <a:custGeom>
              <a:avLst/>
              <a:gdLst>
                <a:gd name="connsiteX0" fmla="*/ 5355 w 1039025"/>
                <a:gd name="connsiteY0" fmla="*/ 0 h 1832775"/>
                <a:gd name="connsiteX1" fmla="*/ 5355 w 1039025"/>
                <a:gd name="connsiteY1" fmla="*/ 246490 h 1832775"/>
                <a:gd name="connsiteX2" fmla="*/ 61014 w 1039025"/>
                <a:gd name="connsiteY2" fmla="*/ 500932 h 1832775"/>
                <a:gd name="connsiteX3" fmla="*/ 148479 w 1039025"/>
                <a:gd name="connsiteY3" fmla="*/ 735495 h 1832775"/>
                <a:gd name="connsiteX4" fmla="*/ 450628 w 1039025"/>
                <a:gd name="connsiteY4" fmla="*/ 1307989 h 1832775"/>
                <a:gd name="connsiteX5" fmla="*/ 645435 w 1039025"/>
                <a:gd name="connsiteY5" fmla="*/ 1506772 h 1832775"/>
                <a:gd name="connsiteX6" fmla="*/ 959512 w 1039025"/>
                <a:gd name="connsiteY6" fmla="*/ 1777116 h 1832775"/>
                <a:gd name="connsiteX7" fmla="*/ 1039025 w 1039025"/>
                <a:gd name="connsiteY7" fmla="*/ 1832775 h 183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25" h="1832775">
                  <a:moveTo>
                    <a:pt x="5355" y="0"/>
                  </a:moveTo>
                  <a:cubicBezTo>
                    <a:pt x="717" y="81500"/>
                    <a:pt x="-3921" y="163001"/>
                    <a:pt x="5355" y="246490"/>
                  </a:cubicBezTo>
                  <a:cubicBezTo>
                    <a:pt x="14631" y="329979"/>
                    <a:pt x="37160" y="419431"/>
                    <a:pt x="61014" y="500932"/>
                  </a:cubicBezTo>
                  <a:cubicBezTo>
                    <a:pt x="84868" y="582433"/>
                    <a:pt x="83543" y="600985"/>
                    <a:pt x="148479" y="735495"/>
                  </a:cubicBezTo>
                  <a:cubicBezTo>
                    <a:pt x="213415" y="870005"/>
                    <a:pt x="367802" y="1179443"/>
                    <a:pt x="450628" y="1307989"/>
                  </a:cubicBezTo>
                  <a:cubicBezTo>
                    <a:pt x="533454" y="1436535"/>
                    <a:pt x="560621" y="1428584"/>
                    <a:pt x="645435" y="1506772"/>
                  </a:cubicBezTo>
                  <a:cubicBezTo>
                    <a:pt x="730249" y="1584960"/>
                    <a:pt x="893914" y="1722782"/>
                    <a:pt x="959512" y="1777116"/>
                  </a:cubicBezTo>
                  <a:cubicBezTo>
                    <a:pt x="1025110" y="1831450"/>
                    <a:pt x="1032067" y="1832112"/>
                    <a:pt x="1039025" y="183277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Freeform: Shape 52">
              <a:extLst>
                <a:ext uri="{FF2B5EF4-FFF2-40B4-BE49-F238E27FC236}">
                  <a16:creationId xmlns:a16="http://schemas.microsoft.com/office/drawing/2014/main" id="{D55C49BA-BD74-46FC-88C1-B44CAB1B6512}"/>
                </a:ext>
              </a:extLst>
            </p:cNvPr>
            <p:cNvSpPr/>
            <p:nvPr/>
          </p:nvSpPr>
          <p:spPr>
            <a:xfrm>
              <a:off x="6454326" y="1600186"/>
              <a:ext cx="984040" cy="342143"/>
            </a:xfrm>
            <a:custGeom>
              <a:avLst/>
              <a:gdLst>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57364 w 950734"/>
                <a:gd name="connsiteY4" fmla="*/ 248281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81341 w 950734"/>
                <a:gd name="connsiteY2" fmla="*/ 118085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84040 w 984040"/>
                <a:gd name="connsiteY0" fmla="*/ 0 h 342143"/>
                <a:gd name="connsiteX1" fmla="*/ 793287 w 984040"/>
                <a:gd name="connsiteY1" fmla="*/ 60557 h 342143"/>
                <a:gd name="connsiteX2" fmla="*/ 614647 w 984040"/>
                <a:gd name="connsiteY2" fmla="*/ 118085 h 342143"/>
                <a:gd name="connsiteX3" fmla="*/ 436005 w 984040"/>
                <a:gd name="connsiteY3" fmla="*/ 181669 h 342143"/>
                <a:gd name="connsiteX4" fmla="*/ 272503 w 984040"/>
                <a:gd name="connsiteY4" fmla="*/ 245253 h 342143"/>
                <a:gd name="connsiteX5" fmla="*/ 33306 w 984040"/>
                <a:gd name="connsiteY5" fmla="*/ 336088 h 342143"/>
                <a:gd name="connsiteX6" fmla="*/ 0 w 984040"/>
                <a:gd name="connsiteY6" fmla="*/ 342143 h 34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040" h="342143">
                  <a:moveTo>
                    <a:pt x="984040" y="0"/>
                  </a:moveTo>
                  <a:lnTo>
                    <a:pt x="793287" y="60557"/>
                  </a:lnTo>
                  <a:lnTo>
                    <a:pt x="614647" y="118085"/>
                  </a:lnTo>
                  <a:cubicBezTo>
                    <a:pt x="550558" y="139784"/>
                    <a:pt x="493029" y="160474"/>
                    <a:pt x="436005" y="181669"/>
                  </a:cubicBezTo>
                  <a:cubicBezTo>
                    <a:pt x="378981" y="202864"/>
                    <a:pt x="339619" y="219517"/>
                    <a:pt x="272503" y="245253"/>
                  </a:cubicBezTo>
                  <a:lnTo>
                    <a:pt x="33306" y="336088"/>
                  </a:lnTo>
                  <a:lnTo>
                    <a:pt x="0" y="342143"/>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Freeform: Shape 53">
              <a:extLst>
                <a:ext uri="{FF2B5EF4-FFF2-40B4-BE49-F238E27FC236}">
                  <a16:creationId xmlns:a16="http://schemas.microsoft.com/office/drawing/2014/main" id="{06997275-60FD-4B1C-96B8-9AEC29AA4E68}"/>
                </a:ext>
              </a:extLst>
            </p:cNvPr>
            <p:cNvSpPr/>
            <p:nvPr/>
          </p:nvSpPr>
          <p:spPr>
            <a:xfrm flipH="1">
              <a:off x="7597915" y="1621406"/>
              <a:ext cx="984040" cy="342143"/>
            </a:xfrm>
            <a:custGeom>
              <a:avLst/>
              <a:gdLst>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57364 w 950734"/>
                <a:gd name="connsiteY4" fmla="*/ 248281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81341 w 950734"/>
                <a:gd name="connsiteY2" fmla="*/ 118085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84040 w 984040"/>
                <a:gd name="connsiteY0" fmla="*/ 0 h 342143"/>
                <a:gd name="connsiteX1" fmla="*/ 793287 w 984040"/>
                <a:gd name="connsiteY1" fmla="*/ 60557 h 342143"/>
                <a:gd name="connsiteX2" fmla="*/ 614647 w 984040"/>
                <a:gd name="connsiteY2" fmla="*/ 118085 h 342143"/>
                <a:gd name="connsiteX3" fmla="*/ 436005 w 984040"/>
                <a:gd name="connsiteY3" fmla="*/ 181669 h 342143"/>
                <a:gd name="connsiteX4" fmla="*/ 272503 w 984040"/>
                <a:gd name="connsiteY4" fmla="*/ 245253 h 342143"/>
                <a:gd name="connsiteX5" fmla="*/ 33306 w 984040"/>
                <a:gd name="connsiteY5" fmla="*/ 336088 h 342143"/>
                <a:gd name="connsiteX6" fmla="*/ 0 w 984040"/>
                <a:gd name="connsiteY6" fmla="*/ 342143 h 34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040" h="342143">
                  <a:moveTo>
                    <a:pt x="984040" y="0"/>
                  </a:moveTo>
                  <a:lnTo>
                    <a:pt x="793287" y="60557"/>
                  </a:lnTo>
                  <a:lnTo>
                    <a:pt x="614647" y="118085"/>
                  </a:lnTo>
                  <a:cubicBezTo>
                    <a:pt x="550558" y="139784"/>
                    <a:pt x="493029" y="160474"/>
                    <a:pt x="436005" y="181669"/>
                  </a:cubicBezTo>
                  <a:cubicBezTo>
                    <a:pt x="378981" y="202864"/>
                    <a:pt x="339619" y="219517"/>
                    <a:pt x="272503" y="245253"/>
                  </a:cubicBezTo>
                  <a:lnTo>
                    <a:pt x="33306" y="336088"/>
                  </a:lnTo>
                  <a:lnTo>
                    <a:pt x="0" y="342143"/>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Shape 54">
              <a:extLst>
                <a:ext uri="{FF2B5EF4-FFF2-40B4-BE49-F238E27FC236}">
                  <a16:creationId xmlns:a16="http://schemas.microsoft.com/office/drawing/2014/main" id="{4DFA76D4-5017-4BC2-A60F-E2A8827446D6}"/>
                </a:ext>
              </a:extLst>
            </p:cNvPr>
            <p:cNvSpPr/>
            <p:nvPr/>
          </p:nvSpPr>
          <p:spPr>
            <a:xfrm>
              <a:off x="7233247" y="1597970"/>
              <a:ext cx="614241" cy="103489"/>
            </a:xfrm>
            <a:custGeom>
              <a:avLst/>
              <a:gdLst>
                <a:gd name="connsiteX0" fmla="*/ 0 w 234950"/>
                <a:gd name="connsiteY0" fmla="*/ 31951 h 41476"/>
                <a:gd name="connsiteX1" fmla="*/ 63500 w 234950"/>
                <a:gd name="connsiteY1" fmla="*/ 3376 h 41476"/>
                <a:gd name="connsiteX2" fmla="*/ 130175 w 234950"/>
                <a:gd name="connsiteY2" fmla="*/ 3376 h 41476"/>
                <a:gd name="connsiteX3" fmla="*/ 174625 w 234950"/>
                <a:gd name="connsiteY3" fmla="*/ 28776 h 41476"/>
                <a:gd name="connsiteX4" fmla="*/ 234950 w 234950"/>
                <a:gd name="connsiteY4" fmla="*/ 41476 h 41476"/>
                <a:gd name="connsiteX5" fmla="*/ 234950 w 234950"/>
                <a:gd name="connsiteY5" fmla="*/ 41476 h 41476"/>
                <a:gd name="connsiteX0" fmla="*/ 0 w 345662"/>
                <a:gd name="connsiteY0" fmla="*/ 62624 h 62624"/>
                <a:gd name="connsiteX1" fmla="*/ 174212 w 345662"/>
                <a:gd name="connsiteY1" fmla="*/ 5346 h 62624"/>
                <a:gd name="connsiteX2" fmla="*/ 240887 w 345662"/>
                <a:gd name="connsiteY2" fmla="*/ 5346 h 62624"/>
                <a:gd name="connsiteX3" fmla="*/ 285337 w 345662"/>
                <a:gd name="connsiteY3" fmla="*/ 30746 h 62624"/>
                <a:gd name="connsiteX4" fmla="*/ 345662 w 345662"/>
                <a:gd name="connsiteY4" fmla="*/ 43446 h 62624"/>
                <a:gd name="connsiteX5" fmla="*/ 345662 w 345662"/>
                <a:gd name="connsiteY5" fmla="*/ 43446 h 62624"/>
                <a:gd name="connsiteX0" fmla="*/ 0 w 431771"/>
                <a:gd name="connsiteY0" fmla="*/ 62624 h 88551"/>
                <a:gd name="connsiteX1" fmla="*/ 174212 w 431771"/>
                <a:gd name="connsiteY1" fmla="*/ 5346 h 88551"/>
                <a:gd name="connsiteX2" fmla="*/ 240887 w 431771"/>
                <a:gd name="connsiteY2" fmla="*/ 5346 h 88551"/>
                <a:gd name="connsiteX3" fmla="*/ 285337 w 431771"/>
                <a:gd name="connsiteY3" fmla="*/ 30746 h 88551"/>
                <a:gd name="connsiteX4" fmla="*/ 345662 w 431771"/>
                <a:gd name="connsiteY4" fmla="*/ 43446 h 88551"/>
                <a:gd name="connsiteX5" fmla="*/ 431771 w 431771"/>
                <a:gd name="connsiteY5" fmla="*/ 88551 h 88551"/>
                <a:gd name="connsiteX0" fmla="*/ 0 w 439972"/>
                <a:gd name="connsiteY0" fmla="*/ 62624 h 80350"/>
                <a:gd name="connsiteX1" fmla="*/ 174212 w 439972"/>
                <a:gd name="connsiteY1" fmla="*/ 5346 h 80350"/>
                <a:gd name="connsiteX2" fmla="*/ 240887 w 439972"/>
                <a:gd name="connsiteY2" fmla="*/ 5346 h 80350"/>
                <a:gd name="connsiteX3" fmla="*/ 285337 w 439972"/>
                <a:gd name="connsiteY3" fmla="*/ 30746 h 80350"/>
                <a:gd name="connsiteX4" fmla="*/ 345662 w 439972"/>
                <a:gd name="connsiteY4" fmla="*/ 43446 h 80350"/>
                <a:gd name="connsiteX5" fmla="*/ 439972 w 439972"/>
                <a:gd name="connsiteY5" fmla="*/ 80350 h 80350"/>
                <a:gd name="connsiteX0" fmla="*/ 0 w 439972"/>
                <a:gd name="connsiteY0" fmla="*/ 62624 h 80350"/>
                <a:gd name="connsiteX1" fmla="*/ 174212 w 439972"/>
                <a:gd name="connsiteY1" fmla="*/ 5346 h 80350"/>
                <a:gd name="connsiteX2" fmla="*/ 240887 w 439972"/>
                <a:gd name="connsiteY2" fmla="*/ 5346 h 80350"/>
                <a:gd name="connsiteX3" fmla="*/ 285337 w 439972"/>
                <a:gd name="connsiteY3" fmla="*/ 30746 h 80350"/>
                <a:gd name="connsiteX4" fmla="*/ 345662 w 439972"/>
                <a:gd name="connsiteY4" fmla="*/ 43446 h 80350"/>
                <a:gd name="connsiteX5" fmla="*/ 439972 w 439972"/>
                <a:gd name="connsiteY5" fmla="*/ 80350 h 80350"/>
                <a:gd name="connsiteX0" fmla="*/ 0 w 439972"/>
                <a:gd name="connsiteY0" fmla="*/ 62140 h 79866"/>
                <a:gd name="connsiteX1" fmla="*/ 174212 w 439972"/>
                <a:gd name="connsiteY1" fmla="*/ 4862 h 79866"/>
                <a:gd name="connsiteX2" fmla="*/ 240887 w 439972"/>
                <a:gd name="connsiteY2" fmla="*/ 4862 h 79866"/>
                <a:gd name="connsiteX3" fmla="*/ 289437 w 439972"/>
                <a:gd name="connsiteY3" fmla="*/ 20011 h 79866"/>
                <a:gd name="connsiteX4" fmla="*/ 345662 w 439972"/>
                <a:gd name="connsiteY4" fmla="*/ 42962 h 79866"/>
                <a:gd name="connsiteX5" fmla="*/ 439972 w 439972"/>
                <a:gd name="connsiteY5" fmla="*/ 79866 h 79866"/>
                <a:gd name="connsiteX0" fmla="*/ 0 w 439972"/>
                <a:gd name="connsiteY0" fmla="*/ 62140 h 79866"/>
                <a:gd name="connsiteX1" fmla="*/ 174212 w 439972"/>
                <a:gd name="connsiteY1" fmla="*/ 4862 h 79866"/>
                <a:gd name="connsiteX2" fmla="*/ 232686 w 439972"/>
                <a:gd name="connsiteY2" fmla="*/ 4862 h 79866"/>
                <a:gd name="connsiteX3" fmla="*/ 289437 w 439972"/>
                <a:gd name="connsiteY3" fmla="*/ 20011 h 79866"/>
                <a:gd name="connsiteX4" fmla="*/ 345662 w 439972"/>
                <a:gd name="connsiteY4" fmla="*/ 42962 h 79866"/>
                <a:gd name="connsiteX5" fmla="*/ 439972 w 439972"/>
                <a:gd name="connsiteY5" fmla="*/ 79866 h 79866"/>
                <a:gd name="connsiteX0" fmla="*/ 0 w 439972"/>
                <a:gd name="connsiteY0" fmla="*/ 57469 h 75195"/>
                <a:gd name="connsiteX1" fmla="*/ 149610 w 439972"/>
                <a:gd name="connsiteY1" fmla="*/ 10442 h 75195"/>
                <a:gd name="connsiteX2" fmla="*/ 232686 w 439972"/>
                <a:gd name="connsiteY2" fmla="*/ 191 h 75195"/>
                <a:gd name="connsiteX3" fmla="*/ 289437 w 439972"/>
                <a:gd name="connsiteY3" fmla="*/ 15340 h 75195"/>
                <a:gd name="connsiteX4" fmla="*/ 345662 w 439972"/>
                <a:gd name="connsiteY4" fmla="*/ 38291 h 75195"/>
                <a:gd name="connsiteX5" fmla="*/ 439972 w 439972"/>
                <a:gd name="connsiteY5" fmla="*/ 75195 h 75195"/>
                <a:gd name="connsiteX0" fmla="*/ 0 w 439972"/>
                <a:gd name="connsiteY0" fmla="*/ 58379 h 76105"/>
                <a:gd name="connsiteX1" fmla="*/ 149610 w 439972"/>
                <a:gd name="connsiteY1" fmla="*/ 11352 h 76105"/>
                <a:gd name="connsiteX2" fmla="*/ 232686 w 439972"/>
                <a:gd name="connsiteY2" fmla="*/ 1101 h 76105"/>
                <a:gd name="connsiteX3" fmla="*/ 287387 w 439972"/>
                <a:gd name="connsiteY3" fmla="*/ 30601 h 76105"/>
                <a:gd name="connsiteX4" fmla="*/ 345662 w 439972"/>
                <a:gd name="connsiteY4" fmla="*/ 39201 h 76105"/>
                <a:gd name="connsiteX5" fmla="*/ 439972 w 439972"/>
                <a:gd name="connsiteY5" fmla="*/ 76105 h 76105"/>
                <a:gd name="connsiteX0" fmla="*/ 0 w 439972"/>
                <a:gd name="connsiteY0" fmla="*/ 58379 h 76105"/>
                <a:gd name="connsiteX1" fmla="*/ 149610 w 439972"/>
                <a:gd name="connsiteY1" fmla="*/ 11352 h 76105"/>
                <a:gd name="connsiteX2" fmla="*/ 232686 w 439972"/>
                <a:gd name="connsiteY2" fmla="*/ 1101 h 76105"/>
                <a:gd name="connsiteX3" fmla="*/ 287387 w 439972"/>
                <a:gd name="connsiteY3" fmla="*/ 30601 h 76105"/>
                <a:gd name="connsiteX4" fmla="*/ 349762 w 439972"/>
                <a:gd name="connsiteY4" fmla="*/ 45352 h 76105"/>
                <a:gd name="connsiteX5" fmla="*/ 439972 w 439972"/>
                <a:gd name="connsiteY5" fmla="*/ 76105 h 76105"/>
                <a:gd name="connsiteX0" fmla="*/ 0 w 439972"/>
                <a:gd name="connsiteY0" fmla="*/ 58379 h 76105"/>
                <a:gd name="connsiteX1" fmla="*/ 149610 w 439972"/>
                <a:gd name="connsiteY1" fmla="*/ 11352 h 76105"/>
                <a:gd name="connsiteX2" fmla="*/ 232686 w 439972"/>
                <a:gd name="connsiteY2" fmla="*/ 1101 h 76105"/>
                <a:gd name="connsiteX3" fmla="*/ 287387 w 439972"/>
                <a:gd name="connsiteY3" fmla="*/ 30601 h 76105"/>
                <a:gd name="connsiteX4" fmla="*/ 329259 w 439972"/>
                <a:gd name="connsiteY4" fmla="*/ 45352 h 76105"/>
                <a:gd name="connsiteX5" fmla="*/ 439972 w 439972"/>
                <a:gd name="connsiteY5" fmla="*/ 76105 h 76105"/>
                <a:gd name="connsiteX0" fmla="*/ 0 w 464575"/>
                <a:gd name="connsiteY0" fmla="*/ 58379 h 82256"/>
                <a:gd name="connsiteX1" fmla="*/ 149610 w 464575"/>
                <a:gd name="connsiteY1" fmla="*/ 11352 h 82256"/>
                <a:gd name="connsiteX2" fmla="*/ 232686 w 464575"/>
                <a:gd name="connsiteY2" fmla="*/ 1101 h 82256"/>
                <a:gd name="connsiteX3" fmla="*/ 287387 w 464575"/>
                <a:gd name="connsiteY3" fmla="*/ 30601 h 82256"/>
                <a:gd name="connsiteX4" fmla="*/ 329259 w 464575"/>
                <a:gd name="connsiteY4" fmla="*/ 45352 h 82256"/>
                <a:gd name="connsiteX5" fmla="*/ 464575 w 464575"/>
                <a:gd name="connsiteY5" fmla="*/ 82256 h 82256"/>
                <a:gd name="connsiteX0" fmla="*/ 0 w 464575"/>
                <a:gd name="connsiteY0" fmla="*/ 58379 h 82256"/>
                <a:gd name="connsiteX1" fmla="*/ 149610 w 464575"/>
                <a:gd name="connsiteY1" fmla="*/ 11352 h 82256"/>
                <a:gd name="connsiteX2" fmla="*/ 232686 w 464575"/>
                <a:gd name="connsiteY2" fmla="*/ 1101 h 82256"/>
                <a:gd name="connsiteX3" fmla="*/ 287387 w 464575"/>
                <a:gd name="connsiteY3" fmla="*/ 30601 h 82256"/>
                <a:gd name="connsiteX4" fmla="*/ 329259 w 464575"/>
                <a:gd name="connsiteY4" fmla="*/ 45352 h 82256"/>
                <a:gd name="connsiteX5" fmla="*/ 464575 w 464575"/>
                <a:gd name="connsiteY5" fmla="*/ 82256 h 82256"/>
                <a:gd name="connsiteX0" fmla="*/ 0 w 548634"/>
                <a:gd name="connsiteY0" fmla="*/ 58379 h 115060"/>
                <a:gd name="connsiteX1" fmla="*/ 149610 w 548634"/>
                <a:gd name="connsiteY1" fmla="*/ 11352 h 115060"/>
                <a:gd name="connsiteX2" fmla="*/ 232686 w 548634"/>
                <a:gd name="connsiteY2" fmla="*/ 1101 h 115060"/>
                <a:gd name="connsiteX3" fmla="*/ 287387 w 548634"/>
                <a:gd name="connsiteY3" fmla="*/ 30601 h 115060"/>
                <a:gd name="connsiteX4" fmla="*/ 329259 w 548634"/>
                <a:gd name="connsiteY4" fmla="*/ 45352 h 115060"/>
                <a:gd name="connsiteX5" fmla="*/ 548634 w 548634"/>
                <a:gd name="connsiteY5" fmla="*/ 115060 h 115060"/>
                <a:gd name="connsiteX0" fmla="*/ 0 w 610141"/>
                <a:gd name="connsiteY0" fmla="*/ 83680 h 115759"/>
                <a:gd name="connsiteX1" fmla="*/ 211117 w 610141"/>
                <a:gd name="connsiteY1" fmla="*/ 12051 h 115759"/>
                <a:gd name="connsiteX2" fmla="*/ 294193 w 610141"/>
                <a:gd name="connsiteY2" fmla="*/ 1800 h 115759"/>
                <a:gd name="connsiteX3" fmla="*/ 348894 w 610141"/>
                <a:gd name="connsiteY3" fmla="*/ 31300 h 115759"/>
                <a:gd name="connsiteX4" fmla="*/ 390766 w 610141"/>
                <a:gd name="connsiteY4" fmla="*/ 46051 h 115759"/>
                <a:gd name="connsiteX5" fmla="*/ 610141 w 610141"/>
                <a:gd name="connsiteY5" fmla="*/ 115759 h 115759"/>
                <a:gd name="connsiteX0" fmla="*/ 0 w 610141"/>
                <a:gd name="connsiteY0" fmla="*/ 82182 h 114261"/>
                <a:gd name="connsiteX1" fmla="*/ 186514 w 610141"/>
                <a:gd name="connsiteY1" fmla="*/ 18754 h 114261"/>
                <a:gd name="connsiteX2" fmla="*/ 294193 w 610141"/>
                <a:gd name="connsiteY2" fmla="*/ 302 h 114261"/>
                <a:gd name="connsiteX3" fmla="*/ 348894 w 610141"/>
                <a:gd name="connsiteY3" fmla="*/ 29802 h 114261"/>
                <a:gd name="connsiteX4" fmla="*/ 390766 w 610141"/>
                <a:gd name="connsiteY4" fmla="*/ 44553 h 114261"/>
                <a:gd name="connsiteX5" fmla="*/ 610141 w 610141"/>
                <a:gd name="connsiteY5" fmla="*/ 114261 h 114261"/>
                <a:gd name="connsiteX0" fmla="*/ 0 w 614241"/>
                <a:gd name="connsiteY0" fmla="*/ 78060 h 114240"/>
                <a:gd name="connsiteX1" fmla="*/ 190614 w 614241"/>
                <a:gd name="connsiteY1" fmla="*/ 18733 h 114240"/>
                <a:gd name="connsiteX2" fmla="*/ 298293 w 614241"/>
                <a:gd name="connsiteY2" fmla="*/ 281 h 114240"/>
                <a:gd name="connsiteX3" fmla="*/ 352994 w 614241"/>
                <a:gd name="connsiteY3" fmla="*/ 29781 h 114240"/>
                <a:gd name="connsiteX4" fmla="*/ 394866 w 614241"/>
                <a:gd name="connsiteY4" fmla="*/ 44532 h 114240"/>
                <a:gd name="connsiteX5" fmla="*/ 614241 w 614241"/>
                <a:gd name="connsiteY5" fmla="*/ 114240 h 114240"/>
                <a:gd name="connsiteX0" fmla="*/ 0 w 614241"/>
                <a:gd name="connsiteY0" fmla="*/ 66034 h 102214"/>
                <a:gd name="connsiteX1" fmla="*/ 190614 w 614241"/>
                <a:gd name="connsiteY1" fmla="*/ 6707 h 102214"/>
                <a:gd name="connsiteX2" fmla="*/ 273690 w 614241"/>
                <a:gd name="connsiteY2" fmla="*/ 2607 h 102214"/>
                <a:gd name="connsiteX3" fmla="*/ 352994 w 614241"/>
                <a:gd name="connsiteY3" fmla="*/ 17755 h 102214"/>
                <a:gd name="connsiteX4" fmla="*/ 394866 w 614241"/>
                <a:gd name="connsiteY4" fmla="*/ 32506 h 102214"/>
                <a:gd name="connsiteX5" fmla="*/ 614241 w 614241"/>
                <a:gd name="connsiteY5" fmla="*/ 102214 h 102214"/>
                <a:gd name="connsiteX0" fmla="*/ 0 w 614241"/>
                <a:gd name="connsiteY0" fmla="*/ 66034 h 102214"/>
                <a:gd name="connsiteX1" fmla="*/ 186514 w 614241"/>
                <a:gd name="connsiteY1" fmla="*/ 6707 h 102214"/>
                <a:gd name="connsiteX2" fmla="*/ 273690 w 614241"/>
                <a:gd name="connsiteY2" fmla="*/ 2607 h 102214"/>
                <a:gd name="connsiteX3" fmla="*/ 352994 w 614241"/>
                <a:gd name="connsiteY3" fmla="*/ 17755 h 102214"/>
                <a:gd name="connsiteX4" fmla="*/ 394866 w 614241"/>
                <a:gd name="connsiteY4" fmla="*/ 32506 h 102214"/>
                <a:gd name="connsiteX5" fmla="*/ 614241 w 614241"/>
                <a:gd name="connsiteY5" fmla="*/ 102214 h 102214"/>
                <a:gd name="connsiteX0" fmla="*/ 0 w 614241"/>
                <a:gd name="connsiteY0" fmla="*/ 67309 h 103489"/>
                <a:gd name="connsiteX1" fmla="*/ 186514 w 614241"/>
                <a:gd name="connsiteY1" fmla="*/ 5932 h 103489"/>
                <a:gd name="connsiteX2" fmla="*/ 273690 w 614241"/>
                <a:gd name="connsiteY2" fmla="*/ 3882 h 103489"/>
                <a:gd name="connsiteX3" fmla="*/ 352994 w 614241"/>
                <a:gd name="connsiteY3" fmla="*/ 19030 h 103489"/>
                <a:gd name="connsiteX4" fmla="*/ 394866 w 614241"/>
                <a:gd name="connsiteY4" fmla="*/ 33781 h 103489"/>
                <a:gd name="connsiteX5" fmla="*/ 614241 w 614241"/>
                <a:gd name="connsiteY5" fmla="*/ 103489 h 10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41" h="103489">
                  <a:moveTo>
                    <a:pt x="0" y="67309"/>
                  </a:moveTo>
                  <a:cubicBezTo>
                    <a:pt x="20902" y="55402"/>
                    <a:pt x="140899" y="16503"/>
                    <a:pt x="186514" y="5932"/>
                  </a:cubicBezTo>
                  <a:cubicBezTo>
                    <a:pt x="232129" y="-4639"/>
                    <a:pt x="245943" y="1699"/>
                    <a:pt x="273690" y="3882"/>
                  </a:cubicBezTo>
                  <a:cubicBezTo>
                    <a:pt x="301437" y="6065"/>
                    <a:pt x="332798" y="14047"/>
                    <a:pt x="352994" y="19030"/>
                  </a:cubicBezTo>
                  <a:cubicBezTo>
                    <a:pt x="373190" y="24013"/>
                    <a:pt x="394866" y="33781"/>
                    <a:pt x="394866" y="33781"/>
                  </a:cubicBezTo>
                  <a:cubicBezTo>
                    <a:pt x="426303" y="46082"/>
                    <a:pt x="537700" y="76837"/>
                    <a:pt x="614241" y="103489"/>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6" name="Group 55">
              <a:extLst>
                <a:ext uri="{FF2B5EF4-FFF2-40B4-BE49-F238E27FC236}">
                  <a16:creationId xmlns:a16="http://schemas.microsoft.com/office/drawing/2014/main" id="{90C18798-73AB-4761-A827-2F5FA1FD5E3E}"/>
                </a:ext>
              </a:extLst>
            </p:cNvPr>
            <p:cNvGrpSpPr/>
            <p:nvPr/>
          </p:nvGrpSpPr>
          <p:grpSpPr>
            <a:xfrm>
              <a:off x="7001921" y="1792477"/>
              <a:ext cx="1008000" cy="1382105"/>
              <a:chOff x="9960208" y="1778371"/>
              <a:chExt cx="1008000" cy="1382105"/>
            </a:xfrm>
          </p:grpSpPr>
          <p:sp>
            <p:nvSpPr>
              <p:cNvPr id="57" name="Oval 56">
                <a:extLst>
                  <a:ext uri="{FF2B5EF4-FFF2-40B4-BE49-F238E27FC236}">
                    <a16:creationId xmlns:a16="http://schemas.microsoft.com/office/drawing/2014/main" id="{0AD4484E-8FE7-4F2F-80B4-AC85CA7F7E66}"/>
                  </a:ext>
                </a:extLst>
              </p:cNvPr>
              <p:cNvSpPr/>
              <p:nvPr/>
            </p:nvSpPr>
            <p:spPr>
              <a:xfrm>
                <a:off x="10052766" y="1778371"/>
                <a:ext cx="852553" cy="99382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43E8224C-5185-4080-82D3-B870CCBD914F}"/>
                  </a:ext>
                </a:extLst>
              </p:cNvPr>
              <p:cNvSpPr/>
              <p:nvPr/>
            </p:nvSpPr>
            <p:spPr>
              <a:xfrm>
                <a:off x="10171167" y="1928796"/>
                <a:ext cx="612000" cy="9938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6975454B-B4A6-4D70-9519-D5EE378630A0}"/>
                  </a:ext>
                </a:extLst>
              </p:cNvPr>
              <p:cNvSpPr/>
              <p:nvPr/>
            </p:nvSpPr>
            <p:spPr>
              <a:xfrm>
                <a:off x="9960208" y="2397806"/>
                <a:ext cx="1008000" cy="7626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7FDC4FA0-3359-47AD-BBFE-92D874B73D4F}"/>
                  </a:ext>
                </a:extLst>
              </p:cNvPr>
              <p:cNvSpPr/>
              <p:nvPr/>
            </p:nvSpPr>
            <p:spPr>
              <a:xfrm>
                <a:off x="10059761" y="2192633"/>
                <a:ext cx="144000"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8B1A609E-F8AF-4BD9-A933-F6D41CE286B1}"/>
                  </a:ext>
                </a:extLst>
              </p:cNvPr>
              <p:cNvSpPr/>
              <p:nvPr/>
            </p:nvSpPr>
            <p:spPr>
              <a:xfrm>
                <a:off x="10759159" y="2184798"/>
                <a:ext cx="144000"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62" name="Group 61">
            <a:extLst>
              <a:ext uri="{FF2B5EF4-FFF2-40B4-BE49-F238E27FC236}">
                <a16:creationId xmlns:a16="http://schemas.microsoft.com/office/drawing/2014/main" id="{9C56B03C-C003-42DE-8B52-63D4D3904CCA}"/>
              </a:ext>
            </a:extLst>
          </p:cNvPr>
          <p:cNvGrpSpPr>
            <a:grpSpLocks noChangeAspect="1"/>
          </p:cNvGrpSpPr>
          <p:nvPr/>
        </p:nvGrpSpPr>
        <p:grpSpPr>
          <a:xfrm>
            <a:off x="1732044" y="3269463"/>
            <a:ext cx="614465" cy="864000"/>
            <a:chOff x="3829050" y="2107096"/>
            <a:chExt cx="1847850" cy="2598254"/>
          </a:xfrm>
        </p:grpSpPr>
        <p:sp>
          <p:nvSpPr>
            <p:cNvPr id="63" name="Freeform: Shape 62">
              <a:extLst>
                <a:ext uri="{FF2B5EF4-FFF2-40B4-BE49-F238E27FC236}">
                  <a16:creationId xmlns:a16="http://schemas.microsoft.com/office/drawing/2014/main" id="{26E950BF-6F7D-4E18-8D02-79864B6578BB}"/>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64" name="Freeform: Shape 63">
              <a:extLst>
                <a:ext uri="{FF2B5EF4-FFF2-40B4-BE49-F238E27FC236}">
                  <a16:creationId xmlns:a16="http://schemas.microsoft.com/office/drawing/2014/main" id="{26E48E32-92F9-44A7-99B5-53F1535239D4}"/>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65" name="Oval 64">
            <a:extLst>
              <a:ext uri="{FF2B5EF4-FFF2-40B4-BE49-F238E27FC236}">
                <a16:creationId xmlns:a16="http://schemas.microsoft.com/office/drawing/2014/main" id="{05866637-9F68-48FD-9158-6E969DA8B2F2}"/>
              </a:ext>
            </a:extLst>
          </p:cNvPr>
          <p:cNvSpPr/>
          <p:nvPr/>
        </p:nvSpPr>
        <p:spPr>
          <a:xfrm>
            <a:off x="618192" y="1919130"/>
            <a:ext cx="2790913" cy="2717247"/>
          </a:xfrm>
          <a:prstGeom prst="ellipse">
            <a:avLst/>
          </a:prstGeom>
          <a:solidFill>
            <a:schemeClr val="accent2">
              <a:lumMod val="20000"/>
              <a:lumOff val="80000"/>
            </a:schemeClr>
          </a:solid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accent2">
                    <a:lumMod val="75000"/>
                  </a:schemeClr>
                </a:solidFill>
              </a:rPr>
              <a:t>What types of security do regulators accept?</a:t>
            </a:r>
          </a:p>
        </p:txBody>
      </p:sp>
      <p:pic>
        <p:nvPicPr>
          <p:cNvPr id="67" name="Picture 66" descr="Qr code&#10;&#10;Description automatically generated">
            <a:extLst>
              <a:ext uri="{FF2B5EF4-FFF2-40B4-BE49-F238E27FC236}">
                <a16:creationId xmlns:a16="http://schemas.microsoft.com/office/drawing/2014/main" id="{1835CDDB-E2AB-46F8-AE3D-300ED289A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153146790"/>
      </p:ext>
    </p:extLst>
  </p:cSld>
  <p:clrMapOvr>
    <a:masterClrMapping/>
  </p:clrMapOvr>
  <mc:AlternateContent xmlns:mc="http://schemas.openxmlformats.org/markup-compatibility/2006" xmlns:p14="http://schemas.microsoft.com/office/powerpoint/2010/main">
    <mc:Choice Requires="p14">
      <p:transition p14:dur="10" advClick="0" advTm="14000">
        <p:fade/>
      </p:transition>
    </mc:Choice>
    <mc:Fallback xmlns="">
      <p:transition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50"/>
                                  </p:stCondLst>
                                  <p:childTnLst>
                                    <p:set>
                                      <p:cBhvr>
                                        <p:cTn id="9" dur="1" fill="hold">
                                          <p:stCondLst>
                                            <p:cond delay="0"/>
                                          </p:stCondLst>
                                        </p:cTn>
                                        <p:tgtEl>
                                          <p:spTgt spid="4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0"/>
                                          </p:stCondLst>
                                        </p:cTn>
                                        <p:tgtEl>
                                          <p:spTgt spid="38"/>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nodeType="afterEffect">
                                  <p:stCondLst>
                                    <p:cond delay="250"/>
                                  </p:stCondLst>
                                  <p:childTnLst>
                                    <p:set>
                                      <p:cBhvr>
                                        <p:cTn id="15" dur="1" fill="hold">
                                          <p:stCondLst>
                                            <p:cond delay="0"/>
                                          </p:stCondLst>
                                        </p:cTn>
                                        <p:tgtEl>
                                          <p:spTgt spid="6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25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1750"/>
                            </p:stCondLst>
                            <p:childTnLst>
                              <p:par>
                                <p:cTn id="20" presetID="1" presetClass="entr" presetSubtype="0" fill="hold" nodeType="afterEffect">
                                  <p:stCondLst>
                                    <p:cond delay="250"/>
                                  </p:stCondLst>
                                  <p:childTnLst>
                                    <p:set>
                                      <p:cBhvr>
                                        <p:cTn id="21" dur="1" fill="hold">
                                          <p:stCondLst>
                                            <p:cond delay="0"/>
                                          </p:stCondLst>
                                        </p:cTn>
                                        <p:tgtEl>
                                          <p:spTgt spid="47"/>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1500"/>
                                  </p:stCondLst>
                                  <p:childTnLst>
                                    <p:set>
                                      <p:cBhvr>
                                        <p:cTn id="27" dur="1" fill="hold">
                                          <p:stCondLst>
                                            <p:cond delay="9"/>
                                          </p:stCondLst>
                                        </p:cTn>
                                        <p:tgtEl>
                                          <p:spTgt spid="65"/>
                                        </p:tgtEl>
                                        <p:attrNameLst>
                                          <p:attrName>style.visibility</p:attrName>
                                        </p:attrNameLst>
                                      </p:cBhvr>
                                      <p:to>
                                        <p:strVal val="visible"/>
                                      </p:to>
                                    </p:set>
                                  </p:childTnLst>
                                </p:cTn>
                              </p:par>
                            </p:childTnLst>
                          </p:cTn>
                        </p:par>
                        <p:par>
                          <p:cTn id="28" fill="hold">
                            <p:stCondLst>
                              <p:cond delay="3510"/>
                            </p:stCondLst>
                            <p:childTnLst>
                              <p:par>
                                <p:cTn id="29" presetID="1" presetClass="entr" presetSubtype="0" fill="hold" grpId="0" nodeType="afterEffect">
                                  <p:stCondLst>
                                    <p:cond delay="150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5010"/>
                            </p:stCondLst>
                            <p:childTnLst>
                              <p:par>
                                <p:cTn id="32" presetID="1" presetClass="entr" presetSubtype="0" fill="hold" grpId="0" nodeType="afterEffect">
                                  <p:stCondLst>
                                    <p:cond delay="1500"/>
                                  </p:stCondLst>
                                  <p:childTnLst>
                                    <p:set>
                                      <p:cBhvr>
                                        <p:cTn id="33" dur="1" fill="hold">
                                          <p:stCondLst>
                                            <p:cond delay="0"/>
                                          </p:stCondLst>
                                        </p:cTn>
                                        <p:tgtEl>
                                          <p:spTgt spid="6"/>
                                        </p:tgtEl>
                                        <p:attrNameLst>
                                          <p:attrName>style.visibility</p:attrName>
                                        </p:attrNameLst>
                                      </p:cBhvr>
                                      <p:to>
                                        <p:strVal val="visible"/>
                                      </p:to>
                                    </p:set>
                                  </p:childTnLst>
                                </p:cTn>
                              </p:par>
                            </p:childTnLst>
                          </p:cTn>
                        </p:par>
                        <p:par>
                          <p:cTn id="34" fill="hold">
                            <p:stCondLst>
                              <p:cond delay="6510"/>
                            </p:stCondLst>
                            <p:childTnLst>
                              <p:par>
                                <p:cTn id="35" presetID="1" presetClass="entr" presetSubtype="0" fill="hold" grpId="0" nodeType="afterEffect">
                                  <p:stCondLst>
                                    <p:cond delay="150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8010"/>
                            </p:stCondLst>
                            <p:childTnLst>
                              <p:par>
                                <p:cTn id="38" presetID="1" presetClass="entr" presetSubtype="0" fill="hold" grpId="0" nodeType="afterEffect">
                                  <p:stCondLst>
                                    <p:cond delay="150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9510"/>
                            </p:stCondLst>
                            <p:childTnLst>
                              <p:par>
                                <p:cTn id="41" presetID="1" presetClass="entr" presetSubtype="0" fill="hold" grpId="0" nodeType="afterEffect">
                                  <p:stCondLst>
                                    <p:cond delay="150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7314-4654-4500-B07D-C471AA0B7FE8}"/>
              </a:ext>
            </a:extLst>
          </p:cNvPr>
          <p:cNvSpPr>
            <a:spLocks noGrp="1"/>
          </p:cNvSpPr>
          <p:nvPr>
            <p:ph type="title"/>
          </p:nvPr>
        </p:nvSpPr>
        <p:spPr/>
        <p:txBody>
          <a:bodyPr/>
          <a:lstStyle/>
          <a:p>
            <a:r>
              <a:rPr lang="en-AU" b="1" dirty="0"/>
              <a:t>So the response was…</a:t>
            </a:r>
          </a:p>
        </p:txBody>
      </p:sp>
      <p:sp>
        <p:nvSpPr>
          <p:cNvPr id="3" name="Content Placeholder 2">
            <a:extLst>
              <a:ext uri="{FF2B5EF4-FFF2-40B4-BE49-F238E27FC236}">
                <a16:creationId xmlns:a16="http://schemas.microsoft.com/office/drawing/2014/main" id="{35DCE317-03D6-40C6-8DFB-0E9ED15FBCEB}"/>
              </a:ext>
            </a:extLst>
          </p:cNvPr>
          <p:cNvSpPr>
            <a:spLocks noGrp="1"/>
          </p:cNvSpPr>
          <p:nvPr>
            <p:ph sz="quarter" idx="13"/>
          </p:nvPr>
        </p:nvSpPr>
        <p:spPr>
          <a:xfrm>
            <a:off x="539496" y="2560320"/>
            <a:ext cx="10039604" cy="3977640"/>
          </a:xfrm>
        </p:spPr>
        <p:txBody>
          <a:bodyPr/>
          <a:lstStyle/>
          <a:p>
            <a:pPr marL="0" indent="0">
              <a:buNone/>
            </a:pPr>
            <a:r>
              <a:rPr lang="en-AU" sz="2800" dirty="0"/>
              <a:t>To consider a risk based approach to reduce liabilities and financial security requirements by:</a:t>
            </a:r>
          </a:p>
          <a:p>
            <a:pPr lvl="1">
              <a:lnSpc>
                <a:spcPct val="100000"/>
              </a:lnSpc>
              <a:spcBef>
                <a:spcPts val="1200"/>
              </a:spcBef>
            </a:pPr>
            <a:r>
              <a:rPr lang="en-AU" sz="2400" dirty="0"/>
              <a:t>developing a management framework </a:t>
            </a:r>
          </a:p>
          <a:p>
            <a:pPr lvl="1">
              <a:lnSpc>
                <a:spcPct val="100000"/>
              </a:lnSpc>
              <a:spcBef>
                <a:spcPts val="1200"/>
              </a:spcBef>
            </a:pPr>
            <a:r>
              <a:rPr lang="en-AU" sz="2400" dirty="0"/>
              <a:t>reducing high risk environmental liabilities</a:t>
            </a:r>
          </a:p>
          <a:p>
            <a:pPr lvl="1">
              <a:lnSpc>
                <a:spcPct val="100000"/>
              </a:lnSpc>
              <a:spcBef>
                <a:spcPts val="1200"/>
              </a:spcBef>
            </a:pPr>
            <a:r>
              <a:rPr lang="en-AU" sz="2400" dirty="0"/>
              <a:t>adjusting for changes in activities</a:t>
            </a:r>
          </a:p>
          <a:p>
            <a:pPr lvl="1">
              <a:lnSpc>
                <a:spcPct val="100000"/>
              </a:lnSpc>
              <a:spcBef>
                <a:spcPts val="1200"/>
              </a:spcBef>
            </a:pPr>
            <a:r>
              <a:rPr lang="en-AU" sz="2400" dirty="0"/>
              <a:t>adjusting for change is operator risk</a:t>
            </a:r>
          </a:p>
        </p:txBody>
      </p:sp>
      <p:pic>
        <p:nvPicPr>
          <p:cNvPr id="5" name="Picture 4" descr="Qr code&#10;&#10;Description automatically generated">
            <a:extLst>
              <a:ext uri="{FF2B5EF4-FFF2-40B4-BE49-F238E27FC236}">
                <a16:creationId xmlns:a16="http://schemas.microsoft.com/office/drawing/2014/main" id="{FC13E154-DBA5-434E-8E58-ED54253C9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067978943"/>
      </p:ext>
    </p:extLst>
  </p:cSld>
  <p:clrMapOvr>
    <a:masterClrMapping/>
  </p:clrMapOvr>
  <mc:AlternateContent xmlns:mc="http://schemas.openxmlformats.org/markup-compatibility/2006" xmlns:p14="http://schemas.microsoft.com/office/powerpoint/2010/main">
    <mc:Choice Requires="p14">
      <p:transition p14:dur="10" advClick="0" advTm="11000">
        <p:fade/>
      </p:transition>
    </mc:Choice>
    <mc:Fallback xmlns="">
      <p:transition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4269" y="3810428"/>
            <a:ext cx="10915279" cy="2268000"/>
          </a:xfrm>
          <a:prstGeom prst="rect">
            <a:avLst/>
          </a:prstGeom>
          <a:solidFill>
            <a:schemeClr val="bg1">
              <a:lumMod val="85000"/>
            </a:schemeClr>
          </a:solidFill>
        </p:spPr>
        <p:txBody>
          <a:bodyPr wrap="square" rtlCol="0">
            <a:noAutofit/>
          </a:bodyPr>
          <a:lstStyle/>
          <a:p>
            <a:r>
              <a:rPr lang="en-AU" sz="2000" dirty="0"/>
              <a:t>Well liability management</a:t>
            </a:r>
          </a:p>
          <a:p>
            <a:endParaRPr lang="en-AU" sz="2000" dirty="0"/>
          </a:p>
        </p:txBody>
      </p:sp>
      <p:sp>
        <p:nvSpPr>
          <p:cNvPr id="6" name="TextBox 5"/>
          <p:cNvSpPr txBox="1"/>
          <p:nvPr/>
        </p:nvSpPr>
        <p:spPr>
          <a:xfrm>
            <a:off x="604434" y="1526874"/>
            <a:ext cx="10915279" cy="2268000"/>
          </a:xfrm>
          <a:prstGeom prst="rect">
            <a:avLst/>
          </a:prstGeom>
          <a:solidFill>
            <a:schemeClr val="accent2">
              <a:lumMod val="20000"/>
              <a:lumOff val="80000"/>
            </a:schemeClr>
          </a:solidFill>
        </p:spPr>
        <p:txBody>
          <a:bodyPr wrap="square" rtlCol="0">
            <a:noAutofit/>
          </a:bodyPr>
          <a:lstStyle/>
          <a:p>
            <a:r>
              <a:rPr lang="en-AU" sz="2000" dirty="0"/>
              <a:t>Risk-based financial security</a:t>
            </a:r>
          </a:p>
        </p:txBody>
      </p:sp>
      <p:sp>
        <p:nvSpPr>
          <p:cNvPr id="8" name="Freeform: Shape 7">
            <a:extLst>
              <a:ext uri="{FF2B5EF4-FFF2-40B4-BE49-F238E27FC236}">
                <a16:creationId xmlns:a16="http://schemas.microsoft.com/office/drawing/2014/main" id="{2776AFCC-2128-4B11-B960-209E6E1C5179}"/>
              </a:ext>
            </a:extLst>
          </p:cNvPr>
          <p:cNvSpPr/>
          <p:nvPr/>
        </p:nvSpPr>
        <p:spPr>
          <a:xfrm>
            <a:off x="4777826" y="1513131"/>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r>
              <a:rPr lang="en-US" sz="2000" b="1" kern="1200" dirty="0"/>
              <a:t>4. Financial security</a:t>
            </a:r>
          </a:p>
        </p:txBody>
      </p:sp>
      <p:sp>
        <p:nvSpPr>
          <p:cNvPr id="9" name="Freeform: Shape 8">
            <a:extLst>
              <a:ext uri="{FF2B5EF4-FFF2-40B4-BE49-F238E27FC236}">
                <a16:creationId xmlns:a16="http://schemas.microsoft.com/office/drawing/2014/main" id="{A4436CA3-0EA6-46EA-B513-DFA5BA837188}"/>
              </a:ext>
            </a:extLst>
          </p:cNvPr>
          <p:cNvSpPr/>
          <p:nvPr/>
        </p:nvSpPr>
        <p:spPr>
          <a:xfrm>
            <a:off x="2552700" y="3789612"/>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r>
              <a:rPr lang="en-US" sz="2000" b="1" kern="1200" dirty="0"/>
              <a:t>1. Well activity status</a:t>
            </a:r>
          </a:p>
        </p:txBody>
      </p:sp>
      <p:sp>
        <p:nvSpPr>
          <p:cNvPr id="10" name="Freeform: Shape 9">
            <a:extLst>
              <a:ext uri="{FF2B5EF4-FFF2-40B4-BE49-F238E27FC236}">
                <a16:creationId xmlns:a16="http://schemas.microsoft.com/office/drawing/2014/main" id="{9B7D2C45-3F2C-410E-B98A-69339F4E9BBA}"/>
              </a:ext>
            </a:extLst>
          </p:cNvPr>
          <p:cNvSpPr/>
          <p:nvPr/>
        </p:nvSpPr>
        <p:spPr>
          <a:xfrm>
            <a:off x="4777826" y="3789612"/>
            <a:ext cx="4450252"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2276481" y="0"/>
                </a:moveTo>
                <a:lnTo>
                  <a:pt x="1138240" y="2276481"/>
                </a:lnTo>
                <a:lnTo>
                  <a:pt x="0" y="0"/>
                </a:lnTo>
                <a:lnTo>
                  <a:pt x="2276481" y="0"/>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614840" tIns="45720" rIns="614840" bIns="1183961" numCol="1" spcCol="1270" anchor="ctr" anchorCtr="0">
            <a:noAutofit/>
          </a:bodyPr>
          <a:lstStyle/>
          <a:p>
            <a:pPr marL="0" lvl="0" indent="0" algn="ctr" defTabSz="533400">
              <a:lnSpc>
                <a:spcPct val="90000"/>
              </a:lnSpc>
              <a:spcBef>
                <a:spcPct val="0"/>
              </a:spcBef>
              <a:spcAft>
                <a:spcPct val="35000"/>
              </a:spcAft>
              <a:buNone/>
            </a:pPr>
            <a:r>
              <a:rPr lang="en-US" sz="2000" b="1" dirty="0"/>
              <a:t>2. Inactive well management</a:t>
            </a:r>
            <a:endParaRPr lang="en-US" sz="2000" b="1" kern="1200" dirty="0"/>
          </a:p>
        </p:txBody>
      </p:sp>
      <p:sp>
        <p:nvSpPr>
          <p:cNvPr id="11" name="Freeform: Shape 10">
            <a:extLst>
              <a:ext uri="{FF2B5EF4-FFF2-40B4-BE49-F238E27FC236}">
                <a16:creationId xmlns:a16="http://schemas.microsoft.com/office/drawing/2014/main" id="{7B5E69AC-0B66-41C8-9362-E42012A89AA2}"/>
              </a:ext>
            </a:extLst>
          </p:cNvPr>
          <p:cNvSpPr/>
          <p:nvPr/>
        </p:nvSpPr>
        <p:spPr>
          <a:xfrm>
            <a:off x="7002950" y="3789612"/>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r>
              <a:rPr lang="en-US" sz="2000" b="1" dirty="0"/>
              <a:t>3</a:t>
            </a:r>
            <a:r>
              <a:rPr lang="en-US" sz="2000" b="1" kern="1200" dirty="0"/>
              <a:t>. Rehabilitation plans</a:t>
            </a:r>
          </a:p>
        </p:txBody>
      </p:sp>
      <p:sp>
        <p:nvSpPr>
          <p:cNvPr id="12" name="Title 2">
            <a:extLst>
              <a:ext uri="{FF2B5EF4-FFF2-40B4-BE49-F238E27FC236}">
                <a16:creationId xmlns:a16="http://schemas.microsoft.com/office/drawing/2014/main" id="{C7EC351D-7751-4342-99AD-227B70851F44}"/>
              </a:ext>
            </a:extLst>
          </p:cNvPr>
          <p:cNvSpPr>
            <a:spLocks noGrp="1"/>
          </p:cNvSpPr>
          <p:nvPr>
            <p:ph type="title"/>
          </p:nvPr>
        </p:nvSpPr>
        <p:spPr>
          <a:xfrm>
            <a:off x="604434" y="448628"/>
            <a:ext cx="10983132" cy="747763"/>
          </a:xfrm>
        </p:spPr>
        <p:txBody>
          <a:bodyPr/>
          <a:lstStyle/>
          <a:p>
            <a:r>
              <a:rPr lang="en-AU" dirty="0"/>
              <a:t>Environmental liability management framework</a:t>
            </a:r>
          </a:p>
        </p:txBody>
      </p:sp>
      <p:pic>
        <p:nvPicPr>
          <p:cNvPr id="14" name="Picture 13" descr="Qr code&#10;&#10;Description automatically generated">
            <a:extLst>
              <a:ext uri="{FF2B5EF4-FFF2-40B4-BE49-F238E27FC236}">
                <a16:creationId xmlns:a16="http://schemas.microsoft.com/office/drawing/2014/main" id="{DFA40388-198F-4DE9-9EDB-9A92D2FE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907042399"/>
      </p:ext>
    </p:extLst>
  </p:cSld>
  <p:clrMapOvr>
    <a:masterClrMapping/>
  </p:clrMapOvr>
  <mc:AlternateContent xmlns:mc="http://schemas.openxmlformats.org/markup-compatibility/2006" xmlns:p14="http://schemas.microsoft.com/office/powerpoint/2010/main">
    <mc:Choice Requires="p14">
      <p:transition p14:dur="10" advClick="0" advTm="11000">
        <p:fade/>
      </p:transition>
    </mc:Choice>
    <mc:Fallback xmlns="">
      <p:transition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7314-4654-4500-B07D-C471AA0B7FE8}"/>
              </a:ext>
            </a:extLst>
          </p:cNvPr>
          <p:cNvSpPr>
            <a:spLocks noGrp="1"/>
          </p:cNvSpPr>
          <p:nvPr>
            <p:ph type="title"/>
          </p:nvPr>
        </p:nvSpPr>
        <p:spPr/>
        <p:txBody>
          <a:bodyPr/>
          <a:lstStyle/>
          <a:p>
            <a:r>
              <a:rPr lang="en-AU" b="1" dirty="0"/>
              <a:t>Case study:     Yacka Energy</a:t>
            </a:r>
          </a:p>
        </p:txBody>
      </p:sp>
      <p:sp>
        <p:nvSpPr>
          <p:cNvPr id="3" name="Content Placeholder 2">
            <a:extLst>
              <a:ext uri="{FF2B5EF4-FFF2-40B4-BE49-F238E27FC236}">
                <a16:creationId xmlns:a16="http://schemas.microsoft.com/office/drawing/2014/main" id="{35DCE317-03D6-40C6-8DFB-0E9ED15FBCEB}"/>
              </a:ext>
            </a:extLst>
          </p:cNvPr>
          <p:cNvSpPr>
            <a:spLocks noGrp="1"/>
          </p:cNvSpPr>
          <p:nvPr>
            <p:ph sz="quarter" idx="13"/>
          </p:nvPr>
        </p:nvSpPr>
        <p:spPr>
          <a:xfrm>
            <a:off x="539496" y="2560320"/>
            <a:ext cx="10039604" cy="3977640"/>
          </a:xfrm>
        </p:spPr>
        <p:txBody>
          <a:bodyPr/>
          <a:lstStyle/>
          <a:p>
            <a:pPr marL="0" indent="0">
              <a:buNone/>
            </a:pPr>
            <a:r>
              <a:rPr lang="en-AU" sz="2800" dirty="0"/>
              <a:t>Yacka Energy is a fictitious company provided as a case study to show:</a:t>
            </a:r>
          </a:p>
          <a:p>
            <a:pPr lvl="1">
              <a:lnSpc>
                <a:spcPct val="100000"/>
              </a:lnSpc>
              <a:spcBef>
                <a:spcPts val="1200"/>
              </a:spcBef>
            </a:pPr>
            <a:r>
              <a:rPr lang="en-AU" sz="2400" dirty="0"/>
              <a:t>regulated activities of an operator</a:t>
            </a:r>
          </a:p>
          <a:p>
            <a:pPr lvl="1">
              <a:lnSpc>
                <a:spcPct val="100000"/>
              </a:lnSpc>
              <a:spcBef>
                <a:spcPts val="1200"/>
              </a:spcBef>
            </a:pPr>
            <a:r>
              <a:rPr lang="en-AU" sz="2400" dirty="0"/>
              <a:t>operator risk considerations</a:t>
            </a:r>
          </a:p>
          <a:p>
            <a:pPr lvl="1">
              <a:lnSpc>
                <a:spcPct val="100000"/>
              </a:lnSpc>
              <a:spcBef>
                <a:spcPts val="1200"/>
              </a:spcBef>
            </a:pPr>
            <a:r>
              <a:rPr lang="en-AU" sz="2400" dirty="0"/>
              <a:t>the status of the operator’s regulated wells</a:t>
            </a:r>
          </a:p>
          <a:p>
            <a:pPr lvl="1">
              <a:lnSpc>
                <a:spcPct val="100000"/>
              </a:lnSpc>
              <a:spcBef>
                <a:spcPts val="1200"/>
              </a:spcBef>
            </a:pPr>
            <a:r>
              <a:rPr lang="en-AU" sz="2400" dirty="0"/>
              <a:t>annual inactive well fees</a:t>
            </a:r>
          </a:p>
          <a:p>
            <a:pPr lvl="1">
              <a:lnSpc>
                <a:spcPct val="100000"/>
              </a:lnSpc>
              <a:spcBef>
                <a:spcPts val="1200"/>
              </a:spcBef>
            </a:pPr>
            <a:r>
              <a:rPr lang="en-AU" sz="2400" dirty="0"/>
              <a:t>annual rehabilitation requirements</a:t>
            </a:r>
          </a:p>
        </p:txBody>
      </p:sp>
      <p:grpSp>
        <p:nvGrpSpPr>
          <p:cNvPr id="5" name="Group 4">
            <a:extLst>
              <a:ext uri="{FF2B5EF4-FFF2-40B4-BE49-F238E27FC236}">
                <a16:creationId xmlns:a16="http://schemas.microsoft.com/office/drawing/2014/main" id="{CF62C606-1585-46A9-A269-083D517D2DE0}"/>
              </a:ext>
            </a:extLst>
          </p:cNvPr>
          <p:cNvGrpSpPr>
            <a:grpSpLocks noChangeAspect="1"/>
          </p:cNvGrpSpPr>
          <p:nvPr/>
        </p:nvGrpSpPr>
        <p:grpSpPr>
          <a:xfrm>
            <a:off x="3002782" y="1682303"/>
            <a:ext cx="355322" cy="395563"/>
            <a:chOff x="5645420" y="3289451"/>
            <a:chExt cx="671159" cy="747169"/>
          </a:xfrm>
        </p:grpSpPr>
        <p:sp>
          <p:nvSpPr>
            <p:cNvPr id="6" name="Teardrop 5">
              <a:extLst>
                <a:ext uri="{FF2B5EF4-FFF2-40B4-BE49-F238E27FC236}">
                  <a16:creationId xmlns:a16="http://schemas.microsoft.com/office/drawing/2014/main" id="{2D653A16-DBFB-4BCC-8FB5-9A0B2B84B563}"/>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ardrop 6">
              <a:extLst>
                <a:ext uri="{FF2B5EF4-FFF2-40B4-BE49-F238E27FC236}">
                  <a16:creationId xmlns:a16="http://schemas.microsoft.com/office/drawing/2014/main" id="{626451AA-84DE-4B2D-A1DC-0737F8298071}"/>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ardrop 7">
              <a:extLst>
                <a:ext uri="{FF2B5EF4-FFF2-40B4-BE49-F238E27FC236}">
                  <a16:creationId xmlns:a16="http://schemas.microsoft.com/office/drawing/2014/main" id="{B8F73E3D-A654-4133-A5FA-BD69615ECC6F}"/>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ardrop 8">
              <a:extLst>
                <a:ext uri="{FF2B5EF4-FFF2-40B4-BE49-F238E27FC236}">
                  <a16:creationId xmlns:a16="http://schemas.microsoft.com/office/drawing/2014/main" id="{85DE012B-4FDC-4559-856D-91922CA14998}"/>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ardrop 9">
              <a:extLst>
                <a:ext uri="{FF2B5EF4-FFF2-40B4-BE49-F238E27FC236}">
                  <a16:creationId xmlns:a16="http://schemas.microsoft.com/office/drawing/2014/main" id="{1FBCAF13-466D-4265-BA49-8A60B9E5BED9}"/>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AF731EC9-EAC1-4773-A1BB-33714FDF1FBA}"/>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 name="Picture 11" descr="Qr code&#10;&#10;Description automatically generated">
            <a:extLst>
              <a:ext uri="{FF2B5EF4-FFF2-40B4-BE49-F238E27FC236}">
                <a16:creationId xmlns:a16="http://schemas.microsoft.com/office/drawing/2014/main" id="{ABBF999B-B15C-4646-B1A0-5EC939518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885443813"/>
      </p:ext>
    </p:extLst>
  </p:cSld>
  <p:clrMapOvr>
    <a:masterClrMapping/>
  </p:clrMapOvr>
  <mc:AlternateContent xmlns:mc="http://schemas.openxmlformats.org/markup-compatibility/2006" xmlns:p14="http://schemas.microsoft.com/office/powerpoint/2010/main">
    <mc:Choice Requires="p14">
      <p:transition p14:dur="10" advClick="0" advTm="12000">
        <p:fade/>
      </p:transition>
    </mc:Choice>
    <mc:Fallback xmlns="">
      <p:transition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3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4500"/>
                            </p:stCondLst>
                            <p:childTnLst>
                              <p:par>
                                <p:cTn id="11" presetID="1" presetClass="entr" presetSubtype="0" fill="hold"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nodeType="afterEffect">
                                  <p:stCondLst>
                                    <p:cond delay="1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6C5B4-0BA2-4AAF-A48E-7A8D38AE6795}"/>
              </a:ext>
            </a:extLst>
          </p:cNvPr>
          <p:cNvSpPr>
            <a:spLocks noGrp="1"/>
          </p:cNvSpPr>
          <p:nvPr>
            <p:ph type="title"/>
          </p:nvPr>
        </p:nvSpPr>
        <p:spPr/>
        <p:txBody>
          <a:bodyPr/>
          <a:lstStyle/>
          <a:p>
            <a:r>
              <a:rPr lang="en-AU" dirty="0"/>
              <a:t>Environmental liability management requires balance</a:t>
            </a:r>
          </a:p>
        </p:txBody>
      </p:sp>
      <p:sp>
        <p:nvSpPr>
          <p:cNvPr id="8" name="Trapezoid 7">
            <a:extLst>
              <a:ext uri="{FF2B5EF4-FFF2-40B4-BE49-F238E27FC236}">
                <a16:creationId xmlns:a16="http://schemas.microsoft.com/office/drawing/2014/main" id="{5B2E33EA-2F3B-47BB-BB32-3CFB094B379B}"/>
              </a:ext>
            </a:extLst>
          </p:cNvPr>
          <p:cNvSpPr/>
          <p:nvPr/>
        </p:nvSpPr>
        <p:spPr>
          <a:xfrm>
            <a:off x="5684554" y="2033874"/>
            <a:ext cx="1056401" cy="3924000"/>
          </a:xfrm>
          <a:prstGeom prst="trapezoid">
            <a:avLst>
              <a:gd name="adj" fmla="val 307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36" name="Group 35">
            <a:extLst>
              <a:ext uri="{FF2B5EF4-FFF2-40B4-BE49-F238E27FC236}">
                <a16:creationId xmlns:a16="http://schemas.microsoft.com/office/drawing/2014/main" id="{19C418BB-217B-45ED-8225-4FB28F6D818A}"/>
              </a:ext>
            </a:extLst>
          </p:cNvPr>
          <p:cNvGrpSpPr/>
          <p:nvPr/>
        </p:nvGrpSpPr>
        <p:grpSpPr>
          <a:xfrm>
            <a:off x="6025133" y="1284820"/>
            <a:ext cx="360000" cy="484542"/>
            <a:chOff x="2840155" y="2248312"/>
            <a:chExt cx="360000" cy="484542"/>
          </a:xfrm>
        </p:grpSpPr>
        <p:sp>
          <p:nvSpPr>
            <p:cNvPr id="13" name="Isosceles Triangle 12">
              <a:extLst>
                <a:ext uri="{FF2B5EF4-FFF2-40B4-BE49-F238E27FC236}">
                  <a16:creationId xmlns:a16="http://schemas.microsoft.com/office/drawing/2014/main" id="{5456ECB9-4423-429A-B469-DCB95D773A8F}"/>
                </a:ext>
              </a:extLst>
            </p:cNvPr>
            <p:cNvSpPr/>
            <p:nvPr/>
          </p:nvSpPr>
          <p:spPr>
            <a:xfrm>
              <a:off x="2849320" y="2248312"/>
              <a:ext cx="338400" cy="267670"/>
            </a:xfrm>
            <a:prstGeom prst="triangle">
              <a:avLst/>
            </a:prstGeom>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364ED926-295E-4F6A-A340-E9BBC392BF5E}"/>
                </a:ext>
              </a:extLst>
            </p:cNvPr>
            <p:cNvSpPr/>
            <p:nvPr/>
          </p:nvSpPr>
          <p:spPr>
            <a:xfrm>
              <a:off x="2840155" y="237285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3" name="Rectangle: Top Corners Rounded 42">
            <a:extLst>
              <a:ext uri="{FF2B5EF4-FFF2-40B4-BE49-F238E27FC236}">
                <a16:creationId xmlns:a16="http://schemas.microsoft.com/office/drawing/2014/main" id="{5213D682-8FEC-4EC1-9084-1A811115E711}"/>
              </a:ext>
            </a:extLst>
          </p:cNvPr>
          <p:cNvSpPr/>
          <p:nvPr/>
        </p:nvSpPr>
        <p:spPr>
          <a:xfrm>
            <a:off x="5201741" y="5996988"/>
            <a:ext cx="2036164" cy="288000"/>
          </a:xfrm>
          <a:prstGeom prst="round2Same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5" name="Rectangle: Top Corners Rounded 324">
            <a:extLst>
              <a:ext uri="{FF2B5EF4-FFF2-40B4-BE49-F238E27FC236}">
                <a16:creationId xmlns:a16="http://schemas.microsoft.com/office/drawing/2014/main" id="{9BE5B63A-31AF-4862-9F97-082E9F69D4B4}"/>
              </a:ext>
            </a:extLst>
          </p:cNvPr>
          <p:cNvSpPr/>
          <p:nvPr/>
        </p:nvSpPr>
        <p:spPr>
          <a:xfrm>
            <a:off x="4782641" y="6282684"/>
            <a:ext cx="2844000" cy="25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07C2E6D-8626-4C7D-87C0-9621E7169E2E}"/>
              </a:ext>
            </a:extLst>
          </p:cNvPr>
          <p:cNvSpPr/>
          <p:nvPr/>
        </p:nvSpPr>
        <p:spPr>
          <a:xfrm>
            <a:off x="5809133" y="1666162"/>
            <a:ext cx="792000" cy="79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Rectangle: Top Corners Rounded 43">
            <a:extLst>
              <a:ext uri="{FF2B5EF4-FFF2-40B4-BE49-F238E27FC236}">
                <a16:creationId xmlns:a16="http://schemas.microsoft.com/office/drawing/2014/main" id="{1EB65C1F-7463-4B2D-B453-A999444F8C98}"/>
              </a:ext>
            </a:extLst>
          </p:cNvPr>
          <p:cNvSpPr/>
          <p:nvPr/>
        </p:nvSpPr>
        <p:spPr>
          <a:xfrm rot="-180000">
            <a:off x="2257472" y="1958511"/>
            <a:ext cx="7920000" cy="180000"/>
          </a:xfrm>
          <a:prstGeom prst="round2SameRect">
            <a:avLst>
              <a:gd name="adj1" fmla="val 50000"/>
              <a:gd name="adj2" fmla="val 5000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56F28F2F-7860-4260-AC8C-EFFD9CD21F89}"/>
              </a:ext>
            </a:extLst>
          </p:cNvPr>
          <p:cNvGrpSpPr/>
          <p:nvPr/>
        </p:nvGrpSpPr>
        <p:grpSpPr>
          <a:xfrm>
            <a:off x="8597900" y="1883354"/>
            <a:ext cx="2880000" cy="2763957"/>
            <a:chOff x="8674100" y="2072670"/>
            <a:chExt cx="2880000" cy="2763957"/>
          </a:xfrm>
        </p:grpSpPr>
        <p:cxnSp>
          <p:nvCxnSpPr>
            <p:cNvPr id="334" name="Straight Connector 333">
              <a:extLst>
                <a:ext uri="{FF2B5EF4-FFF2-40B4-BE49-F238E27FC236}">
                  <a16:creationId xmlns:a16="http://schemas.microsoft.com/office/drawing/2014/main" id="{E5FB7B15-0CAF-403B-8FDD-17A67E0F3698}"/>
                </a:ext>
              </a:extLst>
            </p:cNvPr>
            <p:cNvCxnSpPr>
              <a:cxnSpLocks/>
            </p:cNvCxnSpPr>
            <p:nvPr/>
          </p:nvCxnSpPr>
          <p:spPr>
            <a:xfrm flipH="1">
              <a:off x="8897482" y="2118354"/>
              <a:ext cx="1178537" cy="24777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53027F2-9EA8-41DB-A833-164E981B98AC}"/>
                </a:ext>
              </a:extLst>
            </p:cNvPr>
            <p:cNvCxnSpPr>
              <a:cxnSpLocks/>
            </p:cNvCxnSpPr>
            <p:nvPr/>
          </p:nvCxnSpPr>
          <p:spPr>
            <a:xfrm>
              <a:off x="10067920" y="2072670"/>
              <a:ext cx="1294091" cy="252558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67B39FCD-86A7-4B01-9533-6BE8658AC7E3}"/>
                </a:ext>
              </a:extLst>
            </p:cNvPr>
            <p:cNvGrpSpPr/>
            <p:nvPr/>
          </p:nvGrpSpPr>
          <p:grpSpPr>
            <a:xfrm>
              <a:off x="8674100" y="4406827"/>
              <a:ext cx="2880000" cy="429800"/>
              <a:chOff x="977900" y="4394127"/>
              <a:chExt cx="2880000" cy="429800"/>
            </a:xfrm>
          </p:grpSpPr>
          <p:sp>
            <p:nvSpPr>
              <p:cNvPr id="328" name="Rectangle: Top Corners Rounded 327">
                <a:extLst>
                  <a:ext uri="{FF2B5EF4-FFF2-40B4-BE49-F238E27FC236}">
                    <a16:creationId xmlns:a16="http://schemas.microsoft.com/office/drawing/2014/main" id="{0823A2E1-EC17-43DE-9701-BDF28AFCE166}"/>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9" name="Rectangle: Top Corners Rounded 328">
                <a:extLst>
                  <a:ext uri="{FF2B5EF4-FFF2-40B4-BE49-F238E27FC236}">
                    <a16:creationId xmlns:a16="http://schemas.microsoft.com/office/drawing/2014/main" id="{2B5E522C-501B-42E0-A91B-5D5E7708307B}"/>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324" name="Oval 323">
            <a:extLst>
              <a:ext uri="{FF2B5EF4-FFF2-40B4-BE49-F238E27FC236}">
                <a16:creationId xmlns:a16="http://schemas.microsoft.com/office/drawing/2014/main" id="{15C0DDEA-E350-4CA9-8497-5E69CE6A4423}"/>
              </a:ext>
            </a:extLst>
          </p:cNvPr>
          <p:cNvSpPr/>
          <p:nvPr/>
        </p:nvSpPr>
        <p:spPr>
          <a:xfrm>
            <a:off x="6012333" y="1869362"/>
            <a:ext cx="360000" cy="36000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3" name="Straight Connector 332">
            <a:extLst>
              <a:ext uri="{FF2B5EF4-FFF2-40B4-BE49-F238E27FC236}">
                <a16:creationId xmlns:a16="http://schemas.microsoft.com/office/drawing/2014/main" id="{57C7A9D1-64AF-4E72-82E6-B7FC362B5034}"/>
              </a:ext>
            </a:extLst>
          </p:cNvPr>
          <p:cNvCxnSpPr>
            <a:cxnSpLocks/>
          </p:cNvCxnSpPr>
          <p:nvPr/>
        </p:nvCxnSpPr>
        <p:spPr>
          <a:xfrm>
            <a:off x="2464840" y="2271630"/>
            <a:ext cx="1286938" cy="24557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93C691-6114-4EA5-85DC-F714D66C20AE}"/>
              </a:ext>
            </a:extLst>
          </p:cNvPr>
          <p:cNvCxnSpPr>
            <a:cxnSpLocks/>
          </p:cNvCxnSpPr>
          <p:nvPr/>
        </p:nvCxnSpPr>
        <p:spPr>
          <a:xfrm flipH="1">
            <a:off x="1287247" y="2291787"/>
            <a:ext cx="1159225" cy="24334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2C97C0C-19C3-4D70-BEA4-AF7F0885A85B}"/>
              </a:ext>
            </a:extLst>
          </p:cNvPr>
          <p:cNvGrpSpPr/>
          <p:nvPr/>
        </p:nvGrpSpPr>
        <p:grpSpPr>
          <a:xfrm>
            <a:off x="1066800" y="4547403"/>
            <a:ext cx="2880000" cy="429800"/>
            <a:chOff x="977900" y="4394127"/>
            <a:chExt cx="2880000" cy="429800"/>
          </a:xfrm>
        </p:grpSpPr>
        <p:sp>
          <p:nvSpPr>
            <p:cNvPr id="45" name="Rectangle: Top Corners Rounded 44">
              <a:extLst>
                <a:ext uri="{FF2B5EF4-FFF2-40B4-BE49-F238E27FC236}">
                  <a16:creationId xmlns:a16="http://schemas.microsoft.com/office/drawing/2014/main" id="{A0D3810C-32C2-4876-89D0-05D1BB367A9F}"/>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6" name="Rectangle: Top Corners Rounded 325">
              <a:extLst>
                <a:ext uri="{FF2B5EF4-FFF2-40B4-BE49-F238E27FC236}">
                  <a16:creationId xmlns:a16="http://schemas.microsoft.com/office/drawing/2014/main" id="{8BC00683-000F-40A4-95C9-DAC4CFA25D6C}"/>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8" name="Group 117">
            <a:extLst>
              <a:ext uri="{FF2B5EF4-FFF2-40B4-BE49-F238E27FC236}">
                <a16:creationId xmlns:a16="http://schemas.microsoft.com/office/drawing/2014/main" id="{CA0C0F31-7D6E-4570-A99D-2E89A586ACEA}"/>
              </a:ext>
            </a:extLst>
          </p:cNvPr>
          <p:cNvGrpSpPr/>
          <p:nvPr/>
        </p:nvGrpSpPr>
        <p:grpSpPr>
          <a:xfrm>
            <a:off x="1932792" y="3165973"/>
            <a:ext cx="1116000" cy="1404000"/>
            <a:chOff x="778971" y="1430528"/>
            <a:chExt cx="2742747" cy="3258056"/>
          </a:xfrm>
        </p:grpSpPr>
        <p:sp>
          <p:nvSpPr>
            <p:cNvPr id="119" name="Rectangle: Rounded Corners 118">
              <a:extLst>
                <a:ext uri="{FF2B5EF4-FFF2-40B4-BE49-F238E27FC236}">
                  <a16:creationId xmlns:a16="http://schemas.microsoft.com/office/drawing/2014/main" id="{17F9B301-810C-401F-B6B4-ACA069F2D1CC}"/>
                </a:ext>
              </a:extLst>
            </p:cNvPr>
            <p:cNvSpPr/>
            <p:nvPr/>
          </p:nvSpPr>
          <p:spPr>
            <a:xfrm>
              <a:off x="1468663" y="1433575"/>
              <a:ext cx="242639" cy="1872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Rectangle: Rounded Corners 201">
              <a:extLst>
                <a:ext uri="{FF2B5EF4-FFF2-40B4-BE49-F238E27FC236}">
                  <a16:creationId xmlns:a16="http://schemas.microsoft.com/office/drawing/2014/main" id="{4DB134A5-03E1-4A70-B4A0-41803976AB0C}"/>
                </a:ext>
              </a:extLst>
            </p:cNvPr>
            <p:cNvSpPr/>
            <p:nvPr/>
          </p:nvSpPr>
          <p:spPr>
            <a:xfrm>
              <a:off x="2043510" y="2063005"/>
              <a:ext cx="648000" cy="153473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Trapezoid 202">
              <a:extLst>
                <a:ext uri="{FF2B5EF4-FFF2-40B4-BE49-F238E27FC236}">
                  <a16:creationId xmlns:a16="http://schemas.microsoft.com/office/drawing/2014/main" id="{809B211C-ABAC-46E0-B0FE-59EA5A2DB5D7}"/>
                </a:ext>
              </a:extLst>
            </p:cNvPr>
            <p:cNvSpPr/>
            <p:nvPr/>
          </p:nvSpPr>
          <p:spPr>
            <a:xfrm>
              <a:off x="2461336" y="3404361"/>
              <a:ext cx="126000" cy="108000"/>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a:extLst>
                <a:ext uri="{FF2B5EF4-FFF2-40B4-BE49-F238E27FC236}">
                  <a16:creationId xmlns:a16="http://schemas.microsoft.com/office/drawing/2014/main" id="{5CFF3613-8A17-436D-8187-F82BC4CD6EC2}"/>
                </a:ext>
              </a:extLst>
            </p:cNvPr>
            <p:cNvSpPr/>
            <p:nvPr/>
          </p:nvSpPr>
          <p:spPr>
            <a:xfrm rot="16200000">
              <a:off x="2238499" y="3143910"/>
              <a:ext cx="5400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a:extLst>
                <a:ext uri="{FF2B5EF4-FFF2-40B4-BE49-F238E27FC236}">
                  <a16:creationId xmlns:a16="http://schemas.microsoft.com/office/drawing/2014/main" id="{BADC2970-5D70-4A2C-B4E7-3F22EF634405}"/>
                </a:ext>
              </a:extLst>
            </p:cNvPr>
            <p:cNvSpPr/>
            <p:nvPr/>
          </p:nvSpPr>
          <p:spPr>
            <a:xfrm>
              <a:off x="1915884" y="2748240"/>
              <a:ext cx="468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Block Arc 205">
              <a:extLst>
                <a:ext uri="{FF2B5EF4-FFF2-40B4-BE49-F238E27FC236}">
                  <a16:creationId xmlns:a16="http://schemas.microsoft.com/office/drawing/2014/main" id="{3326C1DC-9F8F-4815-AF80-E35D9C6FB4D7}"/>
                </a:ext>
              </a:extLst>
            </p:cNvPr>
            <p:cNvSpPr/>
            <p:nvPr/>
          </p:nvSpPr>
          <p:spPr>
            <a:xfrm>
              <a:off x="2258307" y="2756864"/>
              <a:ext cx="252000" cy="288000"/>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7" name="Rectangle 206">
              <a:extLst>
                <a:ext uri="{FF2B5EF4-FFF2-40B4-BE49-F238E27FC236}">
                  <a16:creationId xmlns:a16="http://schemas.microsoft.com/office/drawing/2014/main" id="{A1964ABC-07EB-4307-9258-30161ED7B579}"/>
                </a:ext>
              </a:extLst>
            </p:cNvPr>
            <p:cNvSpPr/>
            <p:nvPr/>
          </p:nvSpPr>
          <p:spPr>
            <a:xfrm rot="18988702">
              <a:off x="1285806" y="4050684"/>
              <a:ext cx="36000" cy="54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a:extLst>
                <a:ext uri="{FF2B5EF4-FFF2-40B4-BE49-F238E27FC236}">
                  <a16:creationId xmlns:a16="http://schemas.microsoft.com/office/drawing/2014/main" id="{34055C77-BFC9-49C4-BE6E-B106D9CE8335}"/>
                </a:ext>
              </a:extLst>
            </p:cNvPr>
            <p:cNvSpPr/>
            <p:nvPr/>
          </p:nvSpPr>
          <p:spPr>
            <a:xfrm>
              <a:off x="1977899" y="2246540"/>
              <a:ext cx="180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a:extLst>
                <a:ext uri="{FF2B5EF4-FFF2-40B4-BE49-F238E27FC236}">
                  <a16:creationId xmlns:a16="http://schemas.microsoft.com/office/drawing/2014/main" id="{AF86B064-3D15-4576-96DE-6A06965E52A5}"/>
                </a:ext>
              </a:extLst>
            </p:cNvPr>
            <p:cNvSpPr/>
            <p:nvPr/>
          </p:nvSpPr>
          <p:spPr>
            <a:xfrm rot="2516092">
              <a:off x="2027977" y="4078857"/>
              <a:ext cx="36000" cy="50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Rectangle 209">
              <a:extLst>
                <a:ext uri="{FF2B5EF4-FFF2-40B4-BE49-F238E27FC236}">
                  <a16:creationId xmlns:a16="http://schemas.microsoft.com/office/drawing/2014/main" id="{552F73C4-77AA-4E49-854F-41785CE544B4}"/>
                </a:ext>
              </a:extLst>
            </p:cNvPr>
            <p:cNvSpPr/>
            <p:nvPr/>
          </p:nvSpPr>
          <p:spPr>
            <a:xfrm rot="5400000">
              <a:off x="987758" y="2923542"/>
              <a:ext cx="54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Oval 210">
              <a:extLst>
                <a:ext uri="{FF2B5EF4-FFF2-40B4-BE49-F238E27FC236}">
                  <a16:creationId xmlns:a16="http://schemas.microsoft.com/office/drawing/2014/main" id="{9665FBC8-EF6B-4104-862C-29FC9FA01CDD}"/>
                </a:ext>
              </a:extLst>
            </p:cNvPr>
            <p:cNvSpPr/>
            <p:nvPr/>
          </p:nvSpPr>
          <p:spPr>
            <a:xfrm>
              <a:off x="1042103" y="3035477"/>
              <a:ext cx="1260000" cy="12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a:extLst>
                <a:ext uri="{FF2B5EF4-FFF2-40B4-BE49-F238E27FC236}">
                  <a16:creationId xmlns:a16="http://schemas.microsoft.com/office/drawing/2014/main" id="{851A2A9D-0979-40D5-93BE-C51E4821185B}"/>
                </a:ext>
              </a:extLst>
            </p:cNvPr>
            <p:cNvSpPr/>
            <p:nvPr/>
          </p:nvSpPr>
          <p:spPr>
            <a:xfrm rot="19279173">
              <a:off x="2076344" y="4129349"/>
              <a:ext cx="36000" cy="43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a:extLst>
                <a:ext uri="{FF2B5EF4-FFF2-40B4-BE49-F238E27FC236}">
                  <a16:creationId xmlns:a16="http://schemas.microsoft.com/office/drawing/2014/main" id="{A60ECBBC-5E81-4674-A7E1-B4EAC8C5BFE3}"/>
                </a:ext>
              </a:extLst>
            </p:cNvPr>
            <p:cNvSpPr/>
            <p:nvPr/>
          </p:nvSpPr>
          <p:spPr>
            <a:xfrm rot="2563536">
              <a:off x="1251171" y="4130393"/>
              <a:ext cx="36000" cy="45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a:extLst>
                <a:ext uri="{FF2B5EF4-FFF2-40B4-BE49-F238E27FC236}">
                  <a16:creationId xmlns:a16="http://schemas.microsoft.com/office/drawing/2014/main" id="{9D7BE59F-DD92-4C50-B1E3-75A2EEB42A4E}"/>
                </a:ext>
              </a:extLst>
            </p:cNvPr>
            <p:cNvSpPr/>
            <p:nvPr/>
          </p:nvSpPr>
          <p:spPr>
            <a:xfrm>
              <a:off x="1476851"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Rectangle 214">
              <a:extLst>
                <a:ext uri="{FF2B5EF4-FFF2-40B4-BE49-F238E27FC236}">
                  <a16:creationId xmlns:a16="http://schemas.microsoft.com/office/drawing/2014/main" id="{5357851A-111B-430E-AD5E-B7268EE061F0}"/>
                </a:ext>
              </a:extLst>
            </p:cNvPr>
            <p:cNvSpPr/>
            <p:nvPr/>
          </p:nvSpPr>
          <p:spPr>
            <a:xfrm>
              <a:off x="2208062" y="3690028"/>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6" name="Rectangle 215">
              <a:extLst>
                <a:ext uri="{FF2B5EF4-FFF2-40B4-BE49-F238E27FC236}">
                  <a16:creationId xmlns:a16="http://schemas.microsoft.com/office/drawing/2014/main" id="{726C79BD-DBFD-4AEF-9931-F0A3940BD5D1}"/>
                </a:ext>
              </a:extLst>
            </p:cNvPr>
            <p:cNvSpPr/>
            <p:nvPr/>
          </p:nvSpPr>
          <p:spPr>
            <a:xfrm>
              <a:off x="1843353"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216">
              <a:extLst>
                <a:ext uri="{FF2B5EF4-FFF2-40B4-BE49-F238E27FC236}">
                  <a16:creationId xmlns:a16="http://schemas.microsoft.com/office/drawing/2014/main" id="{6303948D-EE4C-4D85-896F-60DF8D07A145}"/>
                </a:ext>
              </a:extLst>
            </p:cNvPr>
            <p:cNvSpPr/>
            <p:nvPr/>
          </p:nvSpPr>
          <p:spPr>
            <a:xfrm>
              <a:off x="1090009" y="3690029"/>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Oval 217">
              <a:extLst>
                <a:ext uri="{FF2B5EF4-FFF2-40B4-BE49-F238E27FC236}">
                  <a16:creationId xmlns:a16="http://schemas.microsoft.com/office/drawing/2014/main" id="{296AF554-C579-4A49-B40B-C717DBE50CC4}"/>
                </a:ext>
              </a:extLst>
            </p:cNvPr>
            <p:cNvSpPr/>
            <p:nvPr/>
          </p:nvSpPr>
          <p:spPr>
            <a:xfrm>
              <a:off x="1092202" y="3086101"/>
              <a:ext cx="1155700" cy="1181100"/>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Rectangle 218">
              <a:extLst>
                <a:ext uri="{FF2B5EF4-FFF2-40B4-BE49-F238E27FC236}">
                  <a16:creationId xmlns:a16="http://schemas.microsoft.com/office/drawing/2014/main" id="{5735BD9E-F4E0-4CA6-AEBB-38DA5422496D}"/>
                </a:ext>
              </a:extLst>
            </p:cNvPr>
            <p:cNvSpPr/>
            <p:nvPr/>
          </p:nvSpPr>
          <p:spPr>
            <a:xfrm>
              <a:off x="1485900" y="3086101"/>
              <a:ext cx="381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Rectangle 219">
              <a:extLst>
                <a:ext uri="{FF2B5EF4-FFF2-40B4-BE49-F238E27FC236}">
                  <a16:creationId xmlns:a16="http://schemas.microsoft.com/office/drawing/2014/main" id="{36A6F407-7B07-46B8-9166-F524D6C2E69A}"/>
                </a:ext>
              </a:extLst>
            </p:cNvPr>
            <p:cNvSpPr/>
            <p:nvPr/>
          </p:nvSpPr>
          <p:spPr>
            <a:xfrm>
              <a:off x="1456272" y="3043770"/>
              <a:ext cx="432000"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Rectangle 220">
              <a:extLst>
                <a:ext uri="{FF2B5EF4-FFF2-40B4-BE49-F238E27FC236}">
                  <a16:creationId xmlns:a16="http://schemas.microsoft.com/office/drawing/2014/main" id="{5694F728-9B20-4F84-B0AC-78AA72DE7665}"/>
                </a:ext>
              </a:extLst>
            </p:cNvPr>
            <p:cNvSpPr/>
            <p:nvPr/>
          </p:nvSpPr>
          <p:spPr>
            <a:xfrm>
              <a:off x="1557870" y="2992969"/>
              <a:ext cx="252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2" name="Block Arc 221">
              <a:extLst>
                <a:ext uri="{FF2B5EF4-FFF2-40B4-BE49-F238E27FC236}">
                  <a16:creationId xmlns:a16="http://schemas.microsoft.com/office/drawing/2014/main" id="{8044B0E5-F980-48A2-95E2-A61F45C1F03D}"/>
                </a:ext>
              </a:extLst>
            </p:cNvPr>
            <p:cNvSpPr/>
            <p:nvPr/>
          </p:nvSpPr>
          <p:spPr>
            <a:xfrm>
              <a:off x="2226771" y="28034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3" name="Block Arc 222">
              <a:extLst>
                <a:ext uri="{FF2B5EF4-FFF2-40B4-BE49-F238E27FC236}">
                  <a16:creationId xmlns:a16="http://schemas.microsoft.com/office/drawing/2014/main" id="{97346872-3067-4955-9689-B11D5BDC0123}"/>
                </a:ext>
              </a:extLst>
            </p:cNvPr>
            <p:cNvSpPr/>
            <p:nvPr/>
          </p:nvSpPr>
          <p:spPr>
            <a:xfrm rot="16200000">
              <a:off x="1673253" y="2780233"/>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4" name="Rectangle 223">
              <a:extLst>
                <a:ext uri="{FF2B5EF4-FFF2-40B4-BE49-F238E27FC236}">
                  <a16:creationId xmlns:a16="http://schemas.microsoft.com/office/drawing/2014/main" id="{397ED274-F832-4F4A-B498-17A913A96E7D}"/>
                </a:ext>
              </a:extLst>
            </p:cNvPr>
            <p:cNvSpPr/>
            <p:nvPr/>
          </p:nvSpPr>
          <p:spPr>
            <a:xfrm>
              <a:off x="1809925" y="2795364"/>
              <a:ext cx="54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Rectangle 224">
              <a:extLst>
                <a:ext uri="{FF2B5EF4-FFF2-40B4-BE49-F238E27FC236}">
                  <a16:creationId xmlns:a16="http://schemas.microsoft.com/office/drawing/2014/main" id="{527D396B-E1AD-41FA-8416-8B9F0215DF44}"/>
                </a:ext>
              </a:extLst>
            </p:cNvPr>
            <p:cNvSpPr/>
            <p:nvPr/>
          </p:nvSpPr>
          <p:spPr>
            <a:xfrm>
              <a:off x="1648126" y="2912265"/>
              <a:ext cx="72308"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6" name="Rectangle 225">
              <a:extLst>
                <a:ext uri="{FF2B5EF4-FFF2-40B4-BE49-F238E27FC236}">
                  <a16:creationId xmlns:a16="http://schemas.microsoft.com/office/drawing/2014/main" id="{DE9995BA-6FC9-43F4-A3C9-E056704B7DBE}"/>
                </a:ext>
              </a:extLst>
            </p:cNvPr>
            <p:cNvSpPr/>
            <p:nvPr/>
          </p:nvSpPr>
          <p:spPr>
            <a:xfrm>
              <a:off x="2327460" y="3525225"/>
              <a:ext cx="945336"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7" name="Rectangle 226">
              <a:extLst>
                <a:ext uri="{FF2B5EF4-FFF2-40B4-BE49-F238E27FC236}">
                  <a16:creationId xmlns:a16="http://schemas.microsoft.com/office/drawing/2014/main" id="{B85BFEC7-E448-4442-8EA6-66F818C5CD89}"/>
                </a:ext>
              </a:extLst>
            </p:cNvPr>
            <p:cNvSpPr/>
            <p:nvPr/>
          </p:nvSpPr>
          <p:spPr>
            <a:xfrm>
              <a:off x="2414631" y="2948818"/>
              <a:ext cx="72308" cy="5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Rectangle 227">
              <a:extLst>
                <a:ext uri="{FF2B5EF4-FFF2-40B4-BE49-F238E27FC236}">
                  <a16:creationId xmlns:a16="http://schemas.microsoft.com/office/drawing/2014/main" id="{4D6E9D08-C4ED-45EE-BC3E-DF300704F8C3}"/>
                </a:ext>
              </a:extLst>
            </p:cNvPr>
            <p:cNvSpPr/>
            <p:nvPr/>
          </p:nvSpPr>
          <p:spPr>
            <a:xfrm>
              <a:off x="2327460" y="3734129"/>
              <a:ext cx="1008000"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Trapezoid 228">
              <a:extLst>
                <a:ext uri="{FF2B5EF4-FFF2-40B4-BE49-F238E27FC236}">
                  <a16:creationId xmlns:a16="http://schemas.microsoft.com/office/drawing/2014/main" id="{54ED0BF8-C5AE-42D1-A856-FA48048D7209}"/>
                </a:ext>
              </a:extLst>
            </p:cNvPr>
            <p:cNvSpPr/>
            <p:nvPr/>
          </p:nvSpPr>
          <p:spPr>
            <a:xfrm>
              <a:off x="2363305" y="3405570"/>
              <a:ext cx="180000" cy="108000"/>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a:extLst>
                <a:ext uri="{FF2B5EF4-FFF2-40B4-BE49-F238E27FC236}">
                  <a16:creationId xmlns:a16="http://schemas.microsoft.com/office/drawing/2014/main" id="{6579A21A-5CAC-4BBB-87D1-7CE7925CB2C9}"/>
                </a:ext>
              </a:extLst>
            </p:cNvPr>
            <p:cNvSpPr/>
            <p:nvPr/>
          </p:nvSpPr>
          <p:spPr>
            <a:xfrm>
              <a:off x="2327460" y="3989029"/>
              <a:ext cx="945336" cy="602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Rectangle 230">
              <a:extLst>
                <a:ext uri="{FF2B5EF4-FFF2-40B4-BE49-F238E27FC236}">
                  <a16:creationId xmlns:a16="http://schemas.microsoft.com/office/drawing/2014/main" id="{C0D0FF91-5893-4608-B7B5-8C06DBAB565E}"/>
                </a:ext>
              </a:extLst>
            </p:cNvPr>
            <p:cNvSpPr/>
            <p:nvPr/>
          </p:nvSpPr>
          <p:spPr>
            <a:xfrm>
              <a:off x="2325240" y="3876523"/>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Rectangle 231">
              <a:extLst>
                <a:ext uri="{FF2B5EF4-FFF2-40B4-BE49-F238E27FC236}">
                  <a16:creationId xmlns:a16="http://schemas.microsoft.com/office/drawing/2014/main" id="{3415CDB4-5615-4174-A0D5-ADF9289C2B6C}"/>
                </a:ext>
              </a:extLst>
            </p:cNvPr>
            <p:cNvSpPr/>
            <p:nvPr/>
          </p:nvSpPr>
          <p:spPr>
            <a:xfrm>
              <a:off x="3179890" y="3896740"/>
              <a:ext cx="92906"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Rectangle 232">
              <a:extLst>
                <a:ext uri="{FF2B5EF4-FFF2-40B4-BE49-F238E27FC236}">
                  <a16:creationId xmlns:a16="http://schemas.microsoft.com/office/drawing/2014/main" id="{443CABF9-2700-48F6-A36E-B5A9C342D903}"/>
                </a:ext>
              </a:extLst>
            </p:cNvPr>
            <p:cNvSpPr/>
            <p:nvPr/>
          </p:nvSpPr>
          <p:spPr>
            <a:xfrm>
              <a:off x="2619446" y="3878810"/>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Rectangle 233">
              <a:extLst>
                <a:ext uri="{FF2B5EF4-FFF2-40B4-BE49-F238E27FC236}">
                  <a16:creationId xmlns:a16="http://schemas.microsoft.com/office/drawing/2014/main" id="{DBDD7509-001C-425D-A8FF-0301C70BA266}"/>
                </a:ext>
              </a:extLst>
            </p:cNvPr>
            <p:cNvSpPr/>
            <p:nvPr/>
          </p:nvSpPr>
          <p:spPr>
            <a:xfrm>
              <a:off x="2902193" y="3865995"/>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Rectangle 234">
              <a:extLst>
                <a:ext uri="{FF2B5EF4-FFF2-40B4-BE49-F238E27FC236}">
                  <a16:creationId xmlns:a16="http://schemas.microsoft.com/office/drawing/2014/main" id="{FEDEBD13-653C-4C83-8F03-B0C621232CC0}"/>
                </a:ext>
              </a:extLst>
            </p:cNvPr>
            <p:cNvSpPr/>
            <p:nvPr/>
          </p:nvSpPr>
          <p:spPr>
            <a:xfrm>
              <a:off x="2902193" y="3403450"/>
              <a:ext cx="326782"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Rectangle 235">
              <a:extLst>
                <a:ext uri="{FF2B5EF4-FFF2-40B4-BE49-F238E27FC236}">
                  <a16:creationId xmlns:a16="http://schemas.microsoft.com/office/drawing/2014/main" id="{6F61A3EE-F68E-4865-A50D-1731213F5938}"/>
                </a:ext>
              </a:extLst>
            </p:cNvPr>
            <p:cNvSpPr/>
            <p:nvPr/>
          </p:nvSpPr>
          <p:spPr>
            <a:xfrm>
              <a:off x="2952039" y="2998635"/>
              <a:ext cx="79200" cy="43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Rectangle 236">
              <a:extLst>
                <a:ext uri="{FF2B5EF4-FFF2-40B4-BE49-F238E27FC236}">
                  <a16:creationId xmlns:a16="http://schemas.microsoft.com/office/drawing/2014/main" id="{57B48216-9306-40E1-9842-4B1C5B7F7856}"/>
                </a:ext>
              </a:extLst>
            </p:cNvPr>
            <p:cNvSpPr/>
            <p:nvPr/>
          </p:nvSpPr>
          <p:spPr>
            <a:xfrm>
              <a:off x="3098089" y="3081185"/>
              <a:ext cx="79200"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Rectangle 237">
              <a:extLst>
                <a:ext uri="{FF2B5EF4-FFF2-40B4-BE49-F238E27FC236}">
                  <a16:creationId xmlns:a16="http://schemas.microsoft.com/office/drawing/2014/main" id="{659BF488-1269-4505-ACFC-2E88D4DF166D}"/>
                </a:ext>
              </a:extLst>
            </p:cNvPr>
            <p:cNvSpPr/>
            <p:nvPr/>
          </p:nvSpPr>
          <p:spPr>
            <a:xfrm>
              <a:off x="1353204" y="2577260"/>
              <a:ext cx="432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Block Arc 238">
              <a:extLst>
                <a:ext uri="{FF2B5EF4-FFF2-40B4-BE49-F238E27FC236}">
                  <a16:creationId xmlns:a16="http://schemas.microsoft.com/office/drawing/2014/main" id="{9C0D764E-54D0-43AE-B103-BDF10DDB130B}"/>
                </a:ext>
              </a:extLst>
            </p:cNvPr>
            <p:cNvSpPr/>
            <p:nvPr/>
          </p:nvSpPr>
          <p:spPr>
            <a:xfrm rot="16200000">
              <a:off x="1252494" y="2565614"/>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0" name="Block Arc 239">
              <a:extLst>
                <a:ext uri="{FF2B5EF4-FFF2-40B4-BE49-F238E27FC236}">
                  <a16:creationId xmlns:a16="http://schemas.microsoft.com/office/drawing/2014/main" id="{F0436384-0ACC-4FB3-95B2-69707062C386}"/>
                </a:ext>
              </a:extLst>
            </p:cNvPr>
            <p:cNvSpPr/>
            <p:nvPr/>
          </p:nvSpPr>
          <p:spPr>
            <a:xfrm rot="5400000">
              <a:off x="1692769" y="2429077"/>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1" name="Rectangle 240">
              <a:extLst>
                <a:ext uri="{FF2B5EF4-FFF2-40B4-BE49-F238E27FC236}">
                  <a16:creationId xmlns:a16="http://schemas.microsoft.com/office/drawing/2014/main" id="{B909541A-4671-46AD-AC73-745063FFBC76}"/>
                </a:ext>
              </a:extLst>
            </p:cNvPr>
            <p:cNvSpPr/>
            <p:nvPr/>
          </p:nvSpPr>
          <p:spPr>
            <a:xfrm rot="5400000">
              <a:off x="1783252" y="2408719"/>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Block Arc 241">
              <a:extLst>
                <a:ext uri="{FF2B5EF4-FFF2-40B4-BE49-F238E27FC236}">
                  <a16:creationId xmlns:a16="http://schemas.microsoft.com/office/drawing/2014/main" id="{7DC96EC4-99F2-455B-9211-2E06EACEEBCE}"/>
                </a:ext>
              </a:extLst>
            </p:cNvPr>
            <p:cNvSpPr/>
            <p:nvPr/>
          </p:nvSpPr>
          <p:spPr>
            <a:xfrm rot="16200000">
              <a:off x="1868801" y="2242206"/>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3" name="Rectangle 242">
              <a:extLst>
                <a:ext uri="{FF2B5EF4-FFF2-40B4-BE49-F238E27FC236}">
                  <a16:creationId xmlns:a16="http://schemas.microsoft.com/office/drawing/2014/main" id="{167FB6CE-A0F2-46E3-B10C-734D172F579F}"/>
                </a:ext>
              </a:extLst>
            </p:cNvPr>
            <p:cNvSpPr/>
            <p:nvPr/>
          </p:nvSpPr>
          <p:spPr>
            <a:xfrm>
              <a:off x="1964870" y="2251200"/>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Partial Circle 243">
              <a:extLst>
                <a:ext uri="{FF2B5EF4-FFF2-40B4-BE49-F238E27FC236}">
                  <a16:creationId xmlns:a16="http://schemas.microsoft.com/office/drawing/2014/main" id="{95857C90-BDF0-41A6-8F22-9F9C3726DBF5}"/>
                </a:ext>
              </a:extLst>
            </p:cNvPr>
            <p:cNvSpPr/>
            <p:nvPr/>
          </p:nvSpPr>
          <p:spPr>
            <a:xfrm rot="10800000">
              <a:off x="2041347" y="1902432"/>
              <a:ext cx="648000" cy="461611"/>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5" name="Rectangle 244">
              <a:extLst>
                <a:ext uri="{FF2B5EF4-FFF2-40B4-BE49-F238E27FC236}">
                  <a16:creationId xmlns:a16="http://schemas.microsoft.com/office/drawing/2014/main" id="{83E7DBB8-9836-4A5D-9F2A-9A5C9C5C506B}"/>
                </a:ext>
              </a:extLst>
            </p:cNvPr>
            <p:cNvSpPr/>
            <p:nvPr/>
          </p:nvSpPr>
          <p:spPr>
            <a:xfrm>
              <a:off x="2171939" y="1864829"/>
              <a:ext cx="372193"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Rectangle 245">
              <a:extLst>
                <a:ext uri="{FF2B5EF4-FFF2-40B4-BE49-F238E27FC236}">
                  <a16:creationId xmlns:a16="http://schemas.microsoft.com/office/drawing/2014/main" id="{D00D726B-2336-435C-9F4E-4C443A29BDBA}"/>
                </a:ext>
              </a:extLst>
            </p:cNvPr>
            <p:cNvSpPr/>
            <p:nvPr/>
          </p:nvSpPr>
          <p:spPr>
            <a:xfrm>
              <a:off x="2260543" y="1790401"/>
              <a:ext cx="180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7" name="Block Arc 246">
              <a:extLst>
                <a:ext uri="{FF2B5EF4-FFF2-40B4-BE49-F238E27FC236}">
                  <a16:creationId xmlns:a16="http://schemas.microsoft.com/office/drawing/2014/main" id="{B36BBF03-43DA-429C-9BCD-4CE887B32894}"/>
                </a:ext>
              </a:extLst>
            </p:cNvPr>
            <p:cNvSpPr/>
            <p:nvPr/>
          </p:nvSpPr>
          <p:spPr>
            <a:xfrm rot="16200000">
              <a:off x="2366564" y="1536727"/>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8" name="Rectangle 247">
              <a:extLst>
                <a:ext uri="{FF2B5EF4-FFF2-40B4-BE49-F238E27FC236}">
                  <a16:creationId xmlns:a16="http://schemas.microsoft.com/office/drawing/2014/main" id="{225CCDAC-209A-4B2F-98D5-B4C4CBEFB7AC}"/>
                </a:ext>
              </a:extLst>
            </p:cNvPr>
            <p:cNvSpPr/>
            <p:nvPr/>
          </p:nvSpPr>
          <p:spPr>
            <a:xfrm rot="5400000">
              <a:off x="2266235" y="1723197"/>
              <a:ext cx="180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Rectangle 248">
              <a:extLst>
                <a:ext uri="{FF2B5EF4-FFF2-40B4-BE49-F238E27FC236}">
                  <a16:creationId xmlns:a16="http://schemas.microsoft.com/office/drawing/2014/main" id="{2F007762-A048-4B93-874F-0609D1F9E806}"/>
                </a:ext>
              </a:extLst>
            </p:cNvPr>
            <p:cNvSpPr/>
            <p:nvPr/>
          </p:nvSpPr>
          <p:spPr>
            <a:xfrm rot="10800000">
              <a:off x="2455927" y="1566355"/>
              <a:ext cx="252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Rectangle 249">
              <a:extLst>
                <a:ext uri="{FF2B5EF4-FFF2-40B4-BE49-F238E27FC236}">
                  <a16:creationId xmlns:a16="http://schemas.microsoft.com/office/drawing/2014/main" id="{B6039277-D8A4-4A01-9198-41FF611491F7}"/>
                </a:ext>
              </a:extLst>
            </p:cNvPr>
            <p:cNvSpPr/>
            <p:nvPr/>
          </p:nvSpPr>
          <p:spPr>
            <a:xfrm rot="5400000">
              <a:off x="1910297" y="2555832"/>
              <a:ext cx="1782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Block Arc 250">
              <a:extLst>
                <a:ext uri="{FF2B5EF4-FFF2-40B4-BE49-F238E27FC236}">
                  <a16:creationId xmlns:a16="http://schemas.microsoft.com/office/drawing/2014/main" id="{3B225490-2156-4339-BFFE-AEDF20EB8133}"/>
                </a:ext>
              </a:extLst>
            </p:cNvPr>
            <p:cNvSpPr/>
            <p:nvPr/>
          </p:nvSpPr>
          <p:spPr>
            <a:xfrm>
              <a:off x="2607925" y="1575288"/>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2" name="Rectangle 251">
              <a:extLst>
                <a:ext uri="{FF2B5EF4-FFF2-40B4-BE49-F238E27FC236}">
                  <a16:creationId xmlns:a16="http://schemas.microsoft.com/office/drawing/2014/main" id="{D323259E-6829-4C1F-AEA9-84A38B195789}"/>
                </a:ext>
              </a:extLst>
            </p:cNvPr>
            <p:cNvSpPr/>
            <p:nvPr/>
          </p:nvSpPr>
          <p:spPr>
            <a:xfrm rot="10800000">
              <a:off x="2677952" y="2242438"/>
              <a:ext cx="144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Rectangle: Rounded Corners 252">
              <a:extLst>
                <a:ext uri="{FF2B5EF4-FFF2-40B4-BE49-F238E27FC236}">
                  <a16:creationId xmlns:a16="http://schemas.microsoft.com/office/drawing/2014/main" id="{091C992E-D454-4BAC-9FF1-D70879B22BB8}"/>
                </a:ext>
              </a:extLst>
            </p:cNvPr>
            <p:cNvSpPr/>
            <p:nvPr/>
          </p:nvSpPr>
          <p:spPr>
            <a:xfrm>
              <a:off x="1438182" y="1430528"/>
              <a:ext cx="324000" cy="108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Rectangle 253">
              <a:extLst>
                <a:ext uri="{FF2B5EF4-FFF2-40B4-BE49-F238E27FC236}">
                  <a16:creationId xmlns:a16="http://schemas.microsoft.com/office/drawing/2014/main" id="{25326997-51D2-4908-82DA-644A0BB801B7}"/>
                </a:ext>
              </a:extLst>
            </p:cNvPr>
            <p:cNvSpPr/>
            <p:nvPr/>
          </p:nvSpPr>
          <p:spPr>
            <a:xfrm>
              <a:off x="929718" y="4554342"/>
              <a:ext cx="2592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Block Arc 254">
              <a:extLst>
                <a:ext uri="{FF2B5EF4-FFF2-40B4-BE49-F238E27FC236}">
                  <a16:creationId xmlns:a16="http://schemas.microsoft.com/office/drawing/2014/main" id="{22AD8331-D528-412B-9E78-49DB0D42B644}"/>
                </a:ext>
              </a:extLst>
            </p:cNvPr>
            <p:cNvSpPr/>
            <p:nvPr/>
          </p:nvSpPr>
          <p:spPr>
            <a:xfrm>
              <a:off x="778971" y="4400584"/>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6" name="Rectangle 255">
              <a:extLst>
                <a:ext uri="{FF2B5EF4-FFF2-40B4-BE49-F238E27FC236}">
                  <a16:creationId xmlns:a16="http://schemas.microsoft.com/office/drawing/2014/main" id="{9978D760-82DD-4B89-A942-40E4FC5C5030}"/>
                </a:ext>
              </a:extLst>
            </p:cNvPr>
            <p:cNvSpPr/>
            <p:nvPr/>
          </p:nvSpPr>
          <p:spPr>
            <a:xfrm>
              <a:off x="3275548" y="4269317"/>
              <a:ext cx="195058"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Rectangle 256">
              <a:extLst>
                <a:ext uri="{FF2B5EF4-FFF2-40B4-BE49-F238E27FC236}">
                  <a16:creationId xmlns:a16="http://schemas.microsoft.com/office/drawing/2014/main" id="{38092F9B-67DD-4D6D-844A-F4EEA49B75B2}"/>
                </a:ext>
              </a:extLst>
            </p:cNvPr>
            <p:cNvSpPr/>
            <p:nvPr/>
          </p:nvSpPr>
          <p:spPr>
            <a:xfrm>
              <a:off x="3358758" y="4199188"/>
              <a:ext cx="36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Rectangle 257">
              <a:extLst>
                <a:ext uri="{FF2B5EF4-FFF2-40B4-BE49-F238E27FC236}">
                  <a16:creationId xmlns:a16="http://schemas.microsoft.com/office/drawing/2014/main" id="{7CB19043-D4CA-4493-870B-A977F74B6C53}"/>
                </a:ext>
              </a:extLst>
            </p:cNvPr>
            <p:cNvSpPr/>
            <p:nvPr/>
          </p:nvSpPr>
          <p:spPr>
            <a:xfrm>
              <a:off x="3456928" y="4233778"/>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Rectangle 258">
              <a:extLst>
                <a:ext uri="{FF2B5EF4-FFF2-40B4-BE49-F238E27FC236}">
                  <a16:creationId xmlns:a16="http://schemas.microsoft.com/office/drawing/2014/main" id="{BA60B163-4D45-4760-B8E0-0BDC37B46D14}"/>
                </a:ext>
              </a:extLst>
            </p:cNvPr>
            <p:cNvSpPr/>
            <p:nvPr/>
          </p:nvSpPr>
          <p:spPr>
            <a:xfrm>
              <a:off x="3370908" y="4132798"/>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Rectangle 259">
              <a:extLst>
                <a:ext uri="{FF2B5EF4-FFF2-40B4-BE49-F238E27FC236}">
                  <a16:creationId xmlns:a16="http://schemas.microsoft.com/office/drawing/2014/main" id="{2D002D6C-8EDD-493C-BD23-8F5C2B7C6C20}"/>
                </a:ext>
              </a:extLst>
            </p:cNvPr>
            <p:cNvSpPr/>
            <p:nvPr/>
          </p:nvSpPr>
          <p:spPr>
            <a:xfrm rot="5400000">
              <a:off x="3365663" y="4179778"/>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Trapezoid 260">
              <a:extLst>
                <a:ext uri="{FF2B5EF4-FFF2-40B4-BE49-F238E27FC236}">
                  <a16:creationId xmlns:a16="http://schemas.microsoft.com/office/drawing/2014/main" id="{58223B61-206C-40E0-A39A-BEA496B0AEC3}"/>
                </a:ext>
              </a:extLst>
            </p:cNvPr>
            <p:cNvSpPr/>
            <p:nvPr/>
          </p:nvSpPr>
          <p:spPr>
            <a:xfrm rot="10800000">
              <a:off x="3321036" y="414856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Rectangle 261">
              <a:extLst>
                <a:ext uri="{FF2B5EF4-FFF2-40B4-BE49-F238E27FC236}">
                  <a16:creationId xmlns:a16="http://schemas.microsoft.com/office/drawing/2014/main" id="{1994B74E-84F3-40B4-B069-87A93E3A7FFC}"/>
                </a:ext>
              </a:extLst>
            </p:cNvPr>
            <p:cNvSpPr/>
            <p:nvPr/>
          </p:nvSpPr>
          <p:spPr>
            <a:xfrm>
              <a:off x="872772" y="4362307"/>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Rectangle 262">
              <a:extLst>
                <a:ext uri="{FF2B5EF4-FFF2-40B4-BE49-F238E27FC236}">
                  <a16:creationId xmlns:a16="http://schemas.microsoft.com/office/drawing/2014/main" id="{F52E27B4-803E-4B1D-8A96-ADC479E53DE8}"/>
                </a:ext>
              </a:extLst>
            </p:cNvPr>
            <p:cNvSpPr/>
            <p:nvPr/>
          </p:nvSpPr>
          <p:spPr>
            <a:xfrm>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4" name="Rectangle 263">
              <a:extLst>
                <a:ext uri="{FF2B5EF4-FFF2-40B4-BE49-F238E27FC236}">
                  <a16:creationId xmlns:a16="http://schemas.microsoft.com/office/drawing/2014/main" id="{11276F2B-6976-4403-AF10-2888253277F9}"/>
                </a:ext>
              </a:extLst>
            </p:cNvPr>
            <p:cNvSpPr/>
            <p:nvPr/>
          </p:nvSpPr>
          <p:spPr>
            <a:xfrm>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Rectangle 264">
              <a:extLst>
                <a:ext uri="{FF2B5EF4-FFF2-40B4-BE49-F238E27FC236}">
                  <a16:creationId xmlns:a16="http://schemas.microsoft.com/office/drawing/2014/main" id="{D780A6B0-E562-4CE9-8315-87FE7B5990EC}"/>
                </a:ext>
              </a:extLst>
            </p:cNvPr>
            <p:cNvSpPr/>
            <p:nvPr/>
          </p:nvSpPr>
          <p:spPr>
            <a:xfrm rot="5400000">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Trapezoid 265">
              <a:extLst>
                <a:ext uri="{FF2B5EF4-FFF2-40B4-BE49-F238E27FC236}">
                  <a16:creationId xmlns:a16="http://schemas.microsoft.com/office/drawing/2014/main" id="{7DFD423C-BC2B-425B-8B32-AEB84631C72B}"/>
                </a:ext>
              </a:extLst>
            </p:cNvPr>
            <p:cNvSpPr/>
            <p:nvPr/>
          </p:nvSpPr>
          <p:spPr>
            <a:xfrm rot="10800000">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4" name="TextBox 273">
            <a:extLst>
              <a:ext uri="{FF2B5EF4-FFF2-40B4-BE49-F238E27FC236}">
                <a16:creationId xmlns:a16="http://schemas.microsoft.com/office/drawing/2014/main" id="{9AB3E054-BEFE-4F05-94A6-46F143506C38}"/>
              </a:ext>
            </a:extLst>
          </p:cNvPr>
          <p:cNvSpPr txBox="1"/>
          <p:nvPr/>
        </p:nvSpPr>
        <p:spPr>
          <a:xfrm>
            <a:off x="397566" y="5695569"/>
            <a:ext cx="3856382" cy="713116"/>
          </a:xfrm>
          <a:prstGeom prst="rect">
            <a:avLst/>
          </a:prstGeom>
        </p:spPr>
        <p:txBody>
          <a:bodyPr vert="horz" wrap="square" lIns="91440" tIns="45720" rIns="91440" bIns="45720" rtlCol="0">
            <a:noAutofit/>
          </a:bodyPr>
          <a:lstStyle/>
          <a:p>
            <a:pPr marL="0" indent="0" algn="ctr">
              <a:buNone/>
            </a:pPr>
            <a:r>
              <a:rPr lang="en-AU" b="1" dirty="0">
                <a:solidFill>
                  <a:schemeClr val="accent2">
                    <a:lumMod val="75000"/>
                  </a:schemeClr>
                </a:solidFill>
                <a:latin typeface="Segoe UI" panose="020B0502040204020203" pitchFamily="34" charset="0"/>
                <a:cs typeface="Segoe UI" panose="020B0502040204020203" pitchFamily="34" charset="0"/>
              </a:rPr>
              <a:t>are created by regulated activities that need to be rehabilitated</a:t>
            </a:r>
          </a:p>
        </p:txBody>
      </p:sp>
      <p:sp>
        <p:nvSpPr>
          <p:cNvPr id="94" name="TextBox 93">
            <a:extLst>
              <a:ext uri="{FF2B5EF4-FFF2-40B4-BE49-F238E27FC236}">
                <a16:creationId xmlns:a16="http://schemas.microsoft.com/office/drawing/2014/main" id="{BB3254C0-344A-45B4-9AA4-F1B9B3436D6F}"/>
              </a:ext>
            </a:extLst>
          </p:cNvPr>
          <p:cNvSpPr txBox="1"/>
          <p:nvPr/>
        </p:nvSpPr>
        <p:spPr>
          <a:xfrm>
            <a:off x="8746004" y="4720537"/>
            <a:ext cx="2722294" cy="417832"/>
          </a:xfrm>
          <a:prstGeom prst="rect">
            <a:avLst/>
          </a:prstGeom>
        </p:spPr>
        <p:txBody>
          <a:bodyPr vert="horz" wrap="square" lIns="91440" tIns="45720" rIns="91440" bIns="45720" rtlCol="0">
            <a:noAutofit/>
          </a:bodyPr>
          <a:lstStyle/>
          <a:p>
            <a:pPr marL="0" indent="0" algn="ctr">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Financial security</a:t>
            </a:r>
          </a:p>
        </p:txBody>
      </p:sp>
      <p:sp>
        <p:nvSpPr>
          <p:cNvPr id="96" name="TextBox 95">
            <a:extLst>
              <a:ext uri="{FF2B5EF4-FFF2-40B4-BE49-F238E27FC236}">
                <a16:creationId xmlns:a16="http://schemas.microsoft.com/office/drawing/2014/main" id="{DAB2C7D9-10A0-46E4-A9B1-F4BADEADA8F8}"/>
              </a:ext>
            </a:extLst>
          </p:cNvPr>
          <p:cNvSpPr txBox="1"/>
          <p:nvPr/>
        </p:nvSpPr>
        <p:spPr>
          <a:xfrm>
            <a:off x="683940" y="5269576"/>
            <a:ext cx="3384000" cy="642221"/>
          </a:xfrm>
          <a:prstGeom prst="rect">
            <a:avLst/>
          </a:prstGeom>
        </p:spPr>
        <p:txBody>
          <a:bodyPr vert="horz" wrap="square" lIns="91440" tIns="45720" rIns="91440" bIns="45720" rtlCol="0">
            <a:noAutofit/>
          </a:bodyPr>
          <a:lstStyle/>
          <a:p>
            <a:pPr marL="0" indent="0" algn="ctr">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Environmental liabilities</a:t>
            </a:r>
          </a:p>
        </p:txBody>
      </p:sp>
      <p:pic>
        <p:nvPicPr>
          <p:cNvPr id="97" name="Picture 96" descr="Qr code&#10;&#10;Description automatically generated">
            <a:extLst>
              <a:ext uri="{FF2B5EF4-FFF2-40B4-BE49-F238E27FC236}">
                <a16:creationId xmlns:a16="http://schemas.microsoft.com/office/drawing/2014/main" id="{CE0DF856-04DF-4A7C-A8CA-B2B0917DD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496163239"/>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5A27-FE98-4783-B989-47270C56ABC6}"/>
              </a:ext>
            </a:extLst>
          </p:cNvPr>
          <p:cNvSpPr>
            <a:spLocks noGrp="1"/>
          </p:cNvSpPr>
          <p:nvPr>
            <p:ph type="title"/>
          </p:nvPr>
        </p:nvSpPr>
        <p:spPr/>
        <p:txBody>
          <a:bodyPr>
            <a:normAutofit/>
          </a:bodyPr>
          <a:lstStyle/>
          <a:p>
            <a:r>
              <a:rPr lang="en-AU" dirty="0"/>
              <a:t>Yacka Energy: regulated activities</a:t>
            </a:r>
          </a:p>
        </p:txBody>
      </p:sp>
      <p:sp>
        <p:nvSpPr>
          <p:cNvPr id="86" name="Content Placeholder 3">
            <a:extLst>
              <a:ext uri="{FF2B5EF4-FFF2-40B4-BE49-F238E27FC236}">
                <a16:creationId xmlns:a16="http://schemas.microsoft.com/office/drawing/2014/main" id="{4E71925F-05F2-4CC9-9CDE-860AEDC97A92}"/>
              </a:ext>
            </a:extLst>
          </p:cNvPr>
          <p:cNvSpPr txBox="1">
            <a:spLocks/>
          </p:cNvSpPr>
          <p:nvPr/>
        </p:nvSpPr>
        <p:spPr>
          <a:xfrm>
            <a:off x="6641656" y="4681729"/>
            <a:ext cx="1467993" cy="922323"/>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200" b="1" dirty="0">
                <a:solidFill>
                  <a:schemeClr val="accent2">
                    <a:lumMod val="75000"/>
                  </a:schemeClr>
                </a:solidFill>
              </a:rPr>
              <a:t>24 </a:t>
            </a:r>
          </a:p>
          <a:p>
            <a:pPr algn="ctr">
              <a:lnSpc>
                <a:spcPct val="120000"/>
              </a:lnSpc>
              <a:spcBef>
                <a:spcPts val="0"/>
              </a:spcBef>
              <a:spcAft>
                <a:spcPts val="0"/>
              </a:spcAft>
              <a:buSzPct val="80000"/>
              <a:buFont typeface="Segoe UI" panose="020B0502040204020203" pitchFamily="34" charset="0"/>
              <a:buNone/>
            </a:pPr>
            <a:r>
              <a:rPr lang="en-AU" sz="1600" b="1" dirty="0">
                <a:solidFill>
                  <a:schemeClr val="accent2">
                    <a:lumMod val="75000"/>
                  </a:schemeClr>
                </a:solidFill>
              </a:rPr>
              <a:t>pipelines</a:t>
            </a:r>
          </a:p>
        </p:txBody>
      </p:sp>
      <p:sp>
        <p:nvSpPr>
          <p:cNvPr id="234" name="Content Placeholder 3">
            <a:extLst>
              <a:ext uri="{FF2B5EF4-FFF2-40B4-BE49-F238E27FC236}">
                <a16:creationId xmlns:a16="http://schemas.microsoft.com/office/drawing/2014/main" id="{E450C0BE-D908-4704-A7F4-A9FA25A573E7}"/>
              </a:ext>
            </a:extLst>
          </p:cNvPr>
          <p:cNvSpPr txBox="1">
            <a:spLocks/>
          </p:cNvSpPr>
          <p:nvPr/>
        </p:nvSpPr>
        <p:spPr>
          <a:xfrm>
            <a:off x="8631138" y="2812697"/>
            <a:ext cx="1467993" cy="922323"/>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200" b="1" dirty="0">
                <a:solidFill>
                  <a:schemeClr val="accent2">
                    <a:lumMod val="75000"/>
                  </a:schemeClr>
                </a:solidFill>
              </a:rPr>
              <a:t>5</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600" b="1" dirty="0">
                <a:solidFill>
                  <a:schemeClr val="accent2">
                    <a:lumMod val="75000"/>
                  </a:schemeClr>
                </a:solidFill>
              </a:rPr>
              <a:t>facilities</a:t>
            </a:r>
          </a:p>
        </p:txBody>
      </p:sp>
      <p:sp>
        <p:nvSpPr>
          <p:cNvPr id="235" name="Content Placeholder 3">
            <a:extLst>
              <a:ext uri="{FF2B5EF4-FFF2-40B4-BE49-F238E27FC236}">
                <a16:creationId xmlns:a16="http://schemas.microsoft.com/office/drawing/2014/main" id="{0DC56FFD-172F-4AB3-99A3-019960B98E91}"/>
              </a:ext>
            </a:extLst>
          </p:cNvPr>
          <p:cNvSpPr txBox="1">
            <a:spLocks/>
          </p:cNvSpPr>
          <p:nvPr/>
        </p:nvSpPr>
        <p:spPr>
          <a:xfrm>
            <a:off x="10368066" y="4093791"/>
            <a:ext cx="1467993" cy="922323"/>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200" b="1" dirty="0">
                <a:solidFill>
                  <a:schemeClr val="accent2">
                    <a:lumMod val="75000"/>
                  </a:schemeClr>
                </a:solidFill>
              </a:rPr>
              <a:t>285</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600" b="1" dirty="0">
                <a:solidFill>
                  <a:schemeClr val="accent2">
                    <a:lumMod val="75000"/>
                  </a:schemeClr>
                </a:solidFill>
              </a:rPr>
              <a:t>wells</a:t>
            </a:r>
          </a:p>
        </p:txBody>
      </p:sp>
      <p:grpSp>
        <p:nvGrpSpPr>
          <p:cNvPr id="236" name="Group 235">
            <a:extLst>
              <a:ext uri="{FF2B5EF4-FFF2-40B4-BE49-F238E27FC236}">
                <a16:creationId xmlns:a16="http://schemas.microsoft.com/office/drawing/2014/main" id="{D8529482-2869-493D-BA6B-61ABC1B66380}"/>
              </a:ext>
            </a:extLst>
          </p:cNvPr>
          <p:cNvGrpSpPr/>
          <p:nvPr/>
        </p:nvGrpSpPr>
        <p:grpSpPr>
          <a:xfrm>
            <a:off x="488928" y="2713783"/>
            <a:ext cx="1923958" cy="3039091"/>
            <a:chOff x="488928" y="2713783"/>
            <a:chExt cx="1923958" cy="3039091"/>
          </a:xfrm>
        </p:grpSpPr>
        <p:sp>
          <p:nvSpPr>
            <p:cNvPr id="237" name="Rectangle 236">
              <a:extLst>
                <a:ext uri="{FF2B5EF4-FFF2-40B4-BE49-F238E27FC236}">
                  <a16:creationId xmlns:a16="http://schemas.microsoft.com/office/drawing/2014/main" id="{AC690BCE-375B-4E42-8BA5-258920B49CA2}"/>
                </a:ext>
              </a:extLst>
            </p:cNvPr>
            <p:cNvSpPr/>
            <p:nvPr/>
          </p:nvSpPr>
          <p:spPr>
            <a:xfrm>
              <a:off x="708984" y="3226343"/>
              <a:ext cx="1513771" cy="239572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Rectangle 237">
              <a:extLst>
                <a:ext uri="{FF2B5EF4-FFF2-40B4-BE49-F238E27FC236}">
                  <a16:creationId xmlns:a16="http://schemas.microsoft.com/office/drawing/2014/main" id="{0069042C-A768-468A-BF0B-8E73B668888A}"/>
                </a:ext>
              </a:extLst>
            </p:cNvPr>
            <p:cNvSpPr/>
            <p:nvPr/>
          </p:nvSpPr>
          <p:spPr>
            <a:xfrm>
              <a:off x="841405" y="3039919"/>
              <a:ext cx="1241991" cy="20761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Rectangle 238">
              <a:extLst>
                <a:ext uri="{FF2B5EF4-FFF2-40B4-BE49-F238E27FC236}">
                  <a16:creationId xmlns:a16="http://schemas.microsoft.com/office/drawing/2014/main" id="{E88C27C3-1982-4535-B019-E658ABFDA3F0}"/>
                </a:ext>
              </a:extLst>
            </p:cNvPr>
            <p:cNvSpPr/>
            <p:nvPr/>
          </p:nvSpPr>
          <p:spPr>
            <a:xfrm>
              <a:off x="951714" y="2713783"/>
              <a:ext cx="1006378" cy="20761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Rectangle: Rounded Corners 239">
              <a:extLst>
                <a:ext uri="{FF2B5EF4-FFF2-40B4-BE49-F238E27FC236}">
                  <a16:creationId xmlns:a16="http://schemas.microsoft.com/office/drawing/2014/main" id="{656484CF-0439-4C10-8132-9FBC12C88AF5}"/>
                </a:ext>
              </a:extLst>
            </p:cNvPr>
            <p:cNvSpPr/>
            <p:nvPr/>
          </p:nvSpPr>
          <p:spPr>
            <a:xfrm>
              <a:off x="1030215" y="2799529"/>
              <a:ext cx="828782" cy="3364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endParaRPr lang="en-AU" sz="1400" b="1" dirty="0"/>
            </a:p>
          </p:txBody>
        </p:sp>
        <p:sp>
          <p:nvSpPr>
            <p:cNvPr id="241" name="Rectangle 240">
              <a:extLst>
                <a:ext uri="{FF2B5EF4-FFF2-40B4-BE49-F238E27FC236}">
                  <a16:creationId xmlns:a16="http://schemas.microsoft.com/office/drawing/2014/main" id="{A48C3A2C-9DF1-47B1-9204-9E56CF55B214}"/>
                </a:ext>
              </a:extLst>
            </p:cNvPr>
            <p:cNvSpPr/>
            <p:nvPr/>
          </p:nvSpPr>
          <p:spPr>
            <a:xfrm>
              <a:off x="592437" y="5472222"/>
              <a:ext cx="1741818" cy="20776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Rectangle 241">
              <a:extLst>
                <a:ext uri="{FF2B5EF4-FFF2-40B4-BE49-F238E27FC236}">
                  <a16:creationId xmlns:a16="http://schemas.microsoft.com/office/drawing/2014/main" id="{23033DCD-BB7F-4020-B6BF-0392AA81F67D}"/>
                </a:ext>
              </a:extLst>
            </p:cNvPr>
            <p:cNvSpPr/>
            <p:nvPr/>
          </p:nvSpPr>
          <p:spPr>
            <a:xfrm>
              <a:off x="848230" y="3371600"/>
              <a:ext cx="236795"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Rectangle 242">
              <a:extLst>
                <a:ext uri="{FF2B5EF4-FFF2-40B4-BE49-F238E27FC236}">
                  <a16:creationId xmlns:a16="http://schemas.microsoft.com/office/drawing/2014/main" id="{895593A8-540F-4AEA-80D5-C916BCDB6F8A}"/>
                </a:ext>
              </a:extLst>
            </p:cNvPr>
            <p:cNvSpPr/>
            <p:nvPr/>
          </p:nvSpPr>
          <p:spPr>
            <a:xfrm>
              <a:off x="1179514" y="3371551"/>
              <a:ext cx="236795"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Rectangle 243">
              <a:extLst>
                <a:ext uri="{FF2B5EF4-FFF2-40B4-BE49-F238E27FC236}">
                  <a16:creationId xmlns:a16="http://schemas.microsoft.com/office/drawing/2014/main" id="{82AB5FF3-49B3-472C-B1A3-1B695E2E642E}"/>
                </a:ext>
              </a:extLst>
            </p:cNvPr>
            <p:cNvSpPr/>
            <p:nvPr/>
          </p:nvSpPr>
          <p:spPr>
            <a:xfrm>
              <a:off x="1518912" y="3369211"/>
              <a:ext cx="236795"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Rectangle 244">
              <a:extLst>
                <a:ext uri="{FF2B5EF4-FFF2-40B4-BE49-F238E27FC236}">
                  <a16:creationId xmlns:a16="http://schemas.microsoft.com/office/drawing/2014/main" id="{C2599735-2D31-4F0B-A645-885D77D6C9D9}"/>
                </a:ext>
              </a:extLst>
            </p:cNvPr>
            <p:cNvSpPr/>
            <p:nvPr/>
          </p:nvSpPr>
          <p:spPr>
            <a:xfrm>
              <a:off x="1855595" y="3360498"/>
              <a:ext cx="236795"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Rectangle 245">
              <a:extLst>
                <a:ext uri="{FF2B5EF4-FFF2-40B4-BE49-F238E27FC236}">
                  <a16:creationId xmlns:a16="http://schemas.microsoft.com/office/drawing/2014/main" id="{9559C542-AC4B-42CB-9AEF-15C123F54F9C}"/>
                </a:ext>
              </a:extLst>
            </p:cNvPr>
            <p:cNvSpPr/>
            <p:nvPr/>
          </p:nvSpPr>
          <p:spPr>
            <a:xfrm>
              <a:off x="848230" y="3914952"/>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7" name="Rectangle 246">
              <a:extLst>
                <a:ext uri="{FF2B5EF4-FFF2-40B4-BE49-F238E27FC236}">
                  <a16:creationId xmlns:a16="http://schemas.microsoft.com/office/drawing/2014/main" id="{7F2DC7C4-47A8-4422-A8D3-9241D17EA7ED}"/>
                </a:ext>
              </a:extLst>
            </p:cNvPr>
            <p:cNvSpPr/>
            <p:nvPr/>
          </p:nvSpPr>
          <p:spPr>
            <a:xfrm>
              <a:off x="1179514" y="3911478"/>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Rectangle 247">
              <a:extLst>
                <a:ext uri="{FF2B5EF4-FFF2-40B4-BE49-F238E27FC236}">
                  <a16:creationId xmlns:a16="http://schemas.microsoft.com/office/drawing/2014/main" id="{E58FE3E8-63EF-4A5B-929A-66D4BA66FEEE}"/>
                </a:ext>
              </a:extLst>
            </p:cNvPr>
            <p:cNvSpPr/>
            <p:nvPr/>
          </p:nvSpPr>
          <p:spPr>
            <a:xfrm>
              <a:off x="1518912" y="3909139"/>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Rectangle 248">
              <a:extLst>
                <a:ext uri="{FF2B5EF4-FFF2-40B4-BE49-F238E27FC236}">
                  <a16:creationId xmlns:a16="http://schemas.microsoft.com/office/drawing/2014/main" id="{2B5B4927-8AD8-4193-A78D-A9F6AF1DE291}"/>
                </a:ext>
              </a:extLst>
            </p:cNvPr>
            <p:cNvSpPr/>
            <p:nvPr/>
          </p:nvSpPr>
          <p:spPr>
            <a:xfrm>
              <a:off x="1855595" y="3903957"/>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Rectangle 249">
              <a:extLst>
                <a:ext uri="{FF2B5EF4-FFF2-40B4-BE49-F238E27FC236}">
                  <a16:creationId xmlns:a16="http://schemas.microsoft.com/office/drawing/2014/main" id="{A9AE5291-F88D-4785-AEA3-A90D1EE0744C}"/>
                </a:ext>
              </a:extLst>
            </p:cNvPr>
            <p:cNvSpPr/>
            <p:nvPr/>
          </p:nvSpPr>
          <p:spPr>
            <a:xfrm>
              <a:off x="859259" y="4486037"/>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Rectangle 250">
              <a:extLst>
                <a:ext uri="{FF2B5EF4-FFF2-40B4-BE49-F238E27FC236}">
                  <a16:creationId xmlns:a16="http://schemas.microsoft.com/office/drawing/2014/main" id="{7B312851-F5CF-4CBA-950D-D559427C3695}"/>
                </a:ext>
              </a:extLst>
            </p:cNvPr>
            <p:cNvSpPr/>
            <p:nvPr/>
          </p:nvSpPr>
          <p:spPr>
            <a:xfrm>
              <a:off x="1190543" y="4482563"/>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Rectangle 251">
              <a:extLst>
                <a:ext uri="{FF2B5EF4-FFF2-40B4-BE49-F238E27FC236}">
                  <a16:creationId xmlns:a16="http://schemas.microsoft.com/office/drawing/2014/main" id="{D82AA59E-3320-4A13-8471-98ADBD043164}"/>
                </a:ext>
              </a:extLst>
            </p:cNvPr>
            <p:cNvSpPr/>
            <p:nvPr/>
          </p:nvSpPr>
          <p:spPr>
            <a:xfrm>
              <a:off x="1529941" y="4480224"/>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Rectangle 252">
              <a:extLst>
                <a:ext uri="{FF2B5EF4-FFF2-40B4-BE49-F238E27FC236}">
                  <a16:creationId xmlns:a16="http://schemas.microsoft.com/office/drawing/2014/main" id="{8B2EDB9E-C2A4-4809-B2B4-233E9727A989}"/>
                </a:ext>
              </a:extLst>
            </p:cNvPr>
            <p:cNvSpPr/>
            <p:nvPr/>
          </p:nvSpPr>
          <p:spPr>
            <a:xfrm>
              <a:off x="1866624" y="4475042"/>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Rectangle 253">
              <a:extLst>
                <a:ext uri="{FF2B5EF4-FFF2-40B4-BE49-F238E27FC236}">
                  <a16:creationId xmlns:a16="http://schemas.microsoft.com/office/drawing/2014/main" id="{0F3C6880-819A-4120-B14F-B65816A95EA2}"/>
                </a:ext>
              </a:extLst>
            </p:cNvPr>
            <p:cNvSpPr/>
            <p:nvPr/>
          </p:nvSpPr>
          <p:spPr>
            <a:xfrm>
              <a:off x="848230" y="5025450"/>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Rectangle 254">
              <a:extLst>
                <a:ext uri="{FF2B5EF4-FFF2-40B4-BE49-F238E27FC236}">
                  <a16:creationId xmlns:a16="http://schemas.microsoft.com/office/drawing/2014/main" id="{F6E6A04A-D8DA-48E6-AE0F-DEFB7B1C3D84}"/>
                </a:ext>
              </a:extLst>
            </p:cNvPr>
            <p:cNvSpPr/>
            <p:nvPr/>
          </p:nvSpPr>
          <p:spPr>
            <a:xfrm>
              <a:off x="1179514" y="5021976"/>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6" name="Rectangle 255">
              <a:extLst>
                <a:ext uri="{FF2B5EF4-FFF2-40B4-BE49-F238E27FC236}">
                  <a16:creationId xmlns:a16="http://schemas.microsoft.com/office/drawing/2014/main" id="{B77B7309-0D76-425C-A46C-3463DE5FC2C6}"/>
                </a:ext>
              </a:extLst>
            </p:cNvPr>
            <p:cNvSpPr/>
            <p:nvPr/>
          </p:nvSpPr>
          <p:spPr>
            <a:xfrm>
              <a:off x="1518912" y="5019637"/>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Rectangle 256">
              <a:extLst>
                <a:ext uri="{FF2B5EF4-FFF2-40B4-BE49-F238E27FC236}">
                  <a16:creationId xmlns:a16="http://schemas.microsoft.com/office/drawing/2014/main" id="{A42EE55A-C018-4D9B-B05B-29F1F81C9AB7}"/>
                </a:ext>
              </a:extLst>
            </p:cNvPr>
            <p:cNvSpPr/>
            <p:nvPr/>
          </p:nvSpPr>
          <p:spPr>
            <a:xfrm>
              <a:off x="1855595" y="5014455"/>
              <a:ext cx="236795"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Rectangle 257">
              <a:extLst>
                <a:ext uri="{FF2B5EF4-FFF2-40B4-BE49-F238E27FC236}">
                  <a16:creationId xmlns:a16="http://schemas.microsoft.com/office/drawing/2014/main" id="{14B5CCB7-536F-46A2-900A-E92B104EACC9}"/>
                </a:ext>
              </a:extLst>
            </p:cNvPr>
            <p:cNvSpPr/>
            <p:nvPr/>
          </p:nvSpPr>
          <p:spPr>
            <a:xfrm>
              <a:off x="488928" y="5545112"/>
              <a:ext cx="1923958" cy="20776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TextBox 258">
              <a:extLst>
                <a:ext uri="{FF2B5EF4-FFF2-40B4-BE49-F238E27FC236}">
                  <a16:creationId xmlns:a16="http://schemas.microsoft.com/office/drawing/2014/main" id="{06772ED2-F182-4D96-9D37-4A6751C3A9FD}"/>
                </a:ext>
              </a:extLst>
            </p:cNvPr>
            <p:cNvSpPr txBox="1"/>
            <p:nvPr/>
          </p:nvSpPr>
          <p:spPr>
            <a:xfrm>
              <a:off x="1230013" y="2770050"/>
              <a:ext cx="680797" cy="495334"/>
            </a:xfrm>
            <a:prstGeom prst="rect">
              <a:avLst/>
            </a:prstGeom>
          </p:spPr>
          <p:txBody>
            <a:bodyPr vert="horz" wrap="square" lIns="91440" tIns="45720" rIns="91440" bIns="45720" rtlCol="0">
              <a:noAutofit/>
            </a:bodyPr>
            <a:lstStyle/>
            <a:p>
              <a:pPr marL="0" indent="0" algn="ctr">
                <a:buNone/>
              </a:pPr>
              <a:r>
                <a:rPr lang="en-AU" sz="1100" b="1" dirty="0">
                  <a:solidFill>
                    <a:schemeClr val="accent2">
                      <a:lumMod val="75000"/>
                    </a:schemeClr>
                  </a:solidFill>
                  <a:latin typeface="Aharoni" panose="020B0604020202020204" pitchFamily="2" charset="-79"/>
                  <a:cs typeface="Aharoni" panose="020B0604020202020204" pitchFamily="2" charset="-79"/>
                </a:rPr>
                <a:t>YACKA</a:t>
              </a:r>
            </a:p>
            <a:p>
              <a:pPr marL="0" indent="0" algn="ctr">
                <a:buNone/>
              </a:pPr>
              <a:r>
                <a:rPr lang="en-AU" sz="700" dirty="0">
                  <a:solidFill>
                    <a:prstClr val="black">
                      <a:lumMod val="75000"/>
                      <a:lumOff val="25000"/>
                    </a:prstClr>
                  </a:solidFill>
                  <a:latin typeface="Segoe UI" panose="020B0502040204020203" pitchFamily="34" charset="0"/>
                  <a:cs typeface="Segoe UI" panose="020B0502040204020203" pitchFamily="34" charset="0"/>
                </a:rPr>
                <a:t>E N E R G Y</a:t>
              </a:r>
            </a:p>
          </p:txBody>
        </p:sp>
        <p:grpSp>
          <p:nvGrpSpPr>
            <p:cNvPr id="260" name="Group 259">
              <a:extLst>
                <a:ext uri="{FF2B5EF4-FFF2-40B4-BE49-F238E27FC236}">
                  <a16:creationId xmlns:a16="http://schemas.microsoft.com/office/drawing/2014/main" id="{F8E03038-CF8D-44FA-96CA-AA702881C536}"/>
                </a:ext>
              </a:extLst>
            </p:cNvPr>
            <p:cNvGrpSpPr>
              <a:grpSpLocks noChangeAspect="1"/>
            </p:cNvGrpSpPr>
            <p:nvPr/>
          </p:nvGrpSpPr>
          <p:grpSpPr>
            <a:xfrm>
              <a:off x="1104980" y="2887114"/>
              <a:ext cx="161688" cy="180000"/>
              <a:chOff x="5645420" y="3289451"/>
              <a:chExt cx="671159" cy="747169"/>
            </a:xfrm>
          </p:grpSpPr>
          <p:sp>
            <p:nvSpPr>
              <p:cNvPr id="261" name="Teardrop 260">
                <a:extLst>
                  <a:ext uri="{FF2B5EF4-FFF2-40B4-BE49-F238E27FC236}">
                    <a16:creationId xmlns:a16="http://schemas.microsoft.com/office/drawing/2014/main" id="{5C0F7C07-7791-4886-BD2C-FB2D24424C1B}"/>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Teardrop 261">
                <a:extLst>
                  <a:ext uri="{FF2B5EF4-FFF2-40B4-BE49-F238E27FC236}">
                    <a16:creationId xmlns:a16="http://schemas.microsoft.com/office/drawing/2014/main" id="{8EE5D649-B3EE-4037-B3B6-8570D5B638CF}"/>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Teardrop 262">
                <a:extLst>
                  <a:ext uri="{FF2B5EF4-FFF2-40B4-BE49-F238E27FC236}">
                    <a16:creationId xmlns:a16="http://schemas.microsoft.com/office/drawing/2014/main" id="{685E3CBA-69EB-43FB-B157-E75063280A7E}"/>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4" name="Teardrop 263">
                <a:extLst>
                  <a:ext uri="{FF2B5EF4-FFF2-40B4-BE49-F238E27FC236}">
                    <a16:creationId xmlns:a16="http://schemas.microsoft.com/office/drawing/2014/main" id="{B88DF19B-24CD-4876-B12F-521EB0EB5DE6}"/>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Teardrop 264">
                <a:extLst>
                  <a:ext uri="{FF2B5EF4-FFF2-40B4-BE49-F238E27FC236}">
                    <a16:creationId xmlns:a16="http://schemas.microsoft.com/office/drawing/2014/main" id="{CF4713D5-3E89-4840-9F4D-E36B32B766D2}"/>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Oval 265">
                <a:extLst>
                  <a:ext uri="{FF2B5EF4-FFF2-40B4-BE49-F238E27FC236}">
                    <a16:creationId xmlns:a16="http://schemas.microsoft.com/office/drawing/2014/main" id="{E9CB0223-2162-4676-94BF-F1693355496D}"/>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3" name="Group 2">
            <a:extLst>
              <a:ext uri="{FF2B5EF4-FFF2-40B4-BE49-F238E27FC236}">
                <a16:creationId xmlns:a16="http://schemas.microsoft.com/office/drawing/2014/main" id="{DA2AC39A-3E95-4F21-85BA-E54818B31AC1}"/>
              </a:ext>
            </a:extLst>
          </p:cNvPr>
          <p:cNvGrpSpPr/>
          <p:nvPr/>
        </p:nvGrpSpPr>
        <p:grpSpPr>
          <a:xfrm>
            <a:off x="2044808" y="4067061"/>
            <a:ext cx="716786" cy="2020250"/>
            <a:chOff x="3298914" y="4072231"/>
            <a:chExt cx="716786" cy="2020250"/>
          </a:xfrm>
        </p:grpSpPr>
        <p:sp>
          <p:nvSpPr>
            <p:cNvPr id="166" name="Rectangle: Rounded Corners 165">
              <a:extLst>
                <a:ext uri="{FF2B5EF4-FFF2-40B4-BE49-F238E27FC236}">
                  <a16:creationId xmlns:a16="http://schemas.microsoft.com/office/drawing/2014/main" id="{D8ECB1DE-1D71-4261-B3CA-7606C47B9259}"/>
                </a:ext>
              </a:extLst>
            </p:cNvPr>
            <p:cNvSpPr/>
            <p:nvPr/>
          </p:nvSpPr>
          <p:spPr>
            <a:xfrm rot="11016077" flipH="1">
              <a:off x="3298914" y="4883209"/>
              <a:ext cx="103072" cy="39673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7" name="Rectangle: Rounded Corners 166">
              <a:extLst>
                <a:ext uri="{FF2B5EF4-FFF2-40B4-BE49-F238E27FC236}">
                  <a16:creationId xmlns:a16="http://schemas.microsoft.com/office/drawing/2014/main" id="{CE40E4A8-EF2F-4723-802C-3D451D9DDB24}"/>
                </a:ext>
              </a:extLst>
            </p:cNvPr>
            <p:cNvSpPr/>
            <p:nvPr/>
          </p:nvSpPr>
          <p:spPr>
            <a:xfrm rot="1187695" flipH="1">
              <a:off x="3368852" y="4560803"/>
              <a:ext cx="115956" cy="42517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Rectangle: Rounded Corners 167">
              <a:extLst>
                <a:ext uri="{FF2B5EF4-FFF2-40B4-BE49-F238E27FC236}">
                  <a16:creationId xmlns:a16="http://schemas.microsoft.com/office/drawing/2014/main" id="{729477C6-5FF4-4312-BC2A-6D162BAAA0EF}"/>
                </a:ext>
              </a:extLst>
            </p:cNvPr>
            <p:cNvSpPr/>
            <p:nvPr/>
          </p:nvSpPr>
          <p:spPr>
            <a:xfrm rot="9113985" flipH="1">
              <a:off x="3841027" y="4556712"/>
              <a:ext cx="115956" cy="42517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Rectangle: Rounded Corners 168">
              <a:extLst>
                <a:ext uri="{FF2B5EF4-FFF2-40B4-BE49-F238E27FC236}">
                  <a16:creationId xmlns:a16="http://schemas.microsoft.com/office/drawing/2014/main" id="{11F80359-8416-46D1-85C5-391276D33567}"/>
                </a:ext>
              </a:extLst>
            </p:cNvPr>
            <p:cNvSpPr/>
            <p:nvPr/>
          </p:nvSpPr>
          <p:spPr>
            <a:xfrm rot="414780" flipH="1">
              <a:off x="3912628" y="4854838"/>
              <a:ext cx="103072" cy="42517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0" name="Rectangle: Rounded Corners 169">
              <a:extLst>
                <a:ext uri="{FF2B5EF4-FFF2-40B4-BE49-F238E27FC236}">
                  <a16:creationId xmlns:a16="http://schemas.microsoft.com/office/drawing/2014/main" id="{8F51D67A-37C3-4809-BC3A-F5D28E0E034E}"/>
                </a:ext>
              </a:extLst>
            </p:cNvPr>
            <p:cNvSpPr/>
            <p:nvPr/>
          </p:nvSpPr>
          <p:spPr>
            <a:xfrm flipH="1">
              <a:off x="3453821" y="4559395"/>
              <a:ext cx="414309" cy="8004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Rectangle: Rounded Corners 170">
              <a:extLst>
                <a:ext uri="{FF2B5EF4-FFF2-40B4-BE49-F238E27FC236}">
                  <a16:creationId xmlns:a16="http://schemas.microsoft.com/office/drawing/2014/main" id="{E4DA04E2-BEEA-453F-B6B9-42CF516EDB46}"/>
                </a:ext>
              </a:extLst>
            </p:cNvPr>
            <p:cNvSpPr/>
            <p:nvPr/>
          </p:nvSpPr>
          <p:spPr>
            <a:xfrm flipH="1">
              <a:off x="3691779" y="5203486"/>
              <a:ext cx="180376" cy="88899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Rectangle: Rounded Corners 171">
              <a:extLst>
                <a:ext uri="{FF2B5EF4-FFF2-40B4-BE49-F238E27FC236}">
                  <a16:creationId xmlns:a16="http://schemas.microsoft.com/office/drawing/2014/main" id="{C4995962-D3B7-45A9-9657-C9FC04CC5723}"/>
                </a:ext>
              </a:extLst>
            </p:cNvPr>
            <p:cNvSpPr/>
            <p:nvPr/>
          </p:nvSpPr>
          <p:spPr>
            <a:xfrm flipH="1">
              <a:off x="3460805" y="5198268"/>
              <a:ext cx="180376" cy="88899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3" name="Oval 172">
              <a:extLst>
                <a:ext uri="{FF2B5EF4-FFF2-40B4-BE49-F238E27FC236}">
                  <a16:creationId xmlns:a16="http://schemas.microsoft.com/office/drawing/2014/main" id="{D1430BB0-05EA-40CD-848C-9CC2B95497C6}"/>
                </a:ext>
              </a:extLst>
            </p:cNvPr>
            <p:cNvSpPr/>
            <p:nvPr/>
          </p:nvSpPr>
          <p:spPr>
            <a:xfrm flipH="1">
              <a:off x="3491888" y="4180443"/>
              <a:ext cx="347868" cy="34786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174" name="Group 173">
              <a:extLst>
                <a:ext uri="{FF2B5EF4-FFF2-40B4-BE49-F238E27FC236}">
                  <a16:creationId xmlns:a16="http://schemas.microsoft.com/office/drawing/2014/main" id="{1CA80D26-BA17-49FF-B772-00A8D1D6A5F8}"/>
                </a:ext>
              </a:extLst>
            </p:cNvPr>
            <p:cNvGrpSpPr>
              <a:grpSpLocks noChangeAspect="1"/>
            </p:cNvGrpSpPr>
            <p:nvPr/>
          </p:nvGrpSpPr>
          <p:grpSpPr>
            <a:xfrm>
              <a:off x="3461068" y="4072231"/>
              <a:ext cx="413585" cy="308414"/>
              <a:chOff x="7485725" y="2208789"/>
              <a:chExt cx="841006" cy="627143"/>
            </a:xfrm>
          </p:grpSpPr>
          <p:sp>
            <p:nvSpPr>
              <p:cNvPr id="181" name="Partial Circle 180">
                <a:extLst>
                  <a:ext uri="{FF2B5EF4-FFF2-40B4-BE49-F238E27FC236}">
                    <a16:creationId xmlns:a16="http://schemas.microsoft.com/office/drawing/2014/main" id="{0FE06422-6DF1-425B-97A3-7D2504D5F5E0}"/>
                  </a:ext>
                </a:extLst>
              </p:cNvPr>
              <p:cNvSpPr/>
              <p:nvPr/>
            </p:nvSpPr>
            <p:spPr>
              <a:xfrm flipV="1">
                <a:off x="7586199" y="2223932"/>
                <a:ext cx="648000" cy="612000"/>
              </a:xfrm>
              <a:prstGeom prst="pie">
                <a:avLst>
                  <a:gd name="adj1" fmla="val 0"/>
                  <a:gd name="adj2" fmla="val 107177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182" name="Straight Connector 181">
                <a:extLst>
                  <a:ext uri="{FF2B5EF4-FFF2-40B4-BE49-F238E27FC236}">
                    <a16:creationId xmlns:a16="http://schemas.microsoft.com/office/drawing/2014/main" id="{C8885734-A81D-4AF4-B1EC-80D8F4C19161}"/>
                  </a:ext>
                </a:extLst>
              </p:cNvPr>
              <p:cNvCxnSpPr/>
              <p:nvPr/>
            </p:nvCxnSpPr>
            <p:spPr>
              <a:xfrm>
                <a:off x="7765456" y="2208789"/>
                <a:ext cx="0" cy="1578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92E2A76B-CE46-44FA-87F7-84CA830A06B0}"/>
                  </a:ext>
                </a:extLst>
              </p:cNvPr>
              <p:cNvCxnSpPr/>
              <p:nvPr/>
            </p:nvCxnSpPr>
            <p:spPr>
              <a:xfrm>
                <a:off x="7908076" y="2209599"/>
                <a:ext cx="0" cy="1578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A04DC3C-E117-44B8-A00B-07A405D5CCF8}"/>
                  </a:ext>
                </a:extLst>
              </p:cNvPr>
              <p:cNvCxnSpPr/>
              <p:nvPr/>
            </p:nvCxnSpPr>
            <p:spPr>
              <a:xfrm>
                <a:off x="8040103" y="2209603"/>
                <a:ext cx="0" cy="1578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5" name="Rectangle: Rounded Corners 184">
                <a:extLst>
                  <a:ext uri="{FF2B5EF4-FFF2-40B4-BE49-F238E27FC236}">
                    <a16:creationId xmlns:a16="http://schemas.microsoft.com/office/drawing/2014/main" id="{F14BE6C4-F1F8-4F00-8C4A-2B9486375397}"/>
                  </a:ext>
                </a:extLst>
              </p:cNvPr>
              <p:cNvSpPr/>
              <p:nvPr/>
            </p:nvSpPr>
            <p:spPr>
              <a:xfrm>
                <a:off x="7485725" y="2482675"/>
                <a:ext cx="841006" cy="144000"/>
              </a:xfrm>
              <a:prstGeom prst="roundRect">
                <a:avLst>
                  <a:gd name="adj" fmla="val 50000"/>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175" name="Freeform: Shape 174">
              <a:extLst>
                <a:ext uri="{FF2B5EF4-FFF2-40B4-BE49-F238E27FC236}">
                  <a16:creationId xmlns:a16="http://schemas.microsoft.com/office/drawing/2014/main" id="{AA8C9F76-6D3E-4D73-9230-EEC6996B5259}"/>
                </a:ext>
              </a:extLst>
            </p:cNvPr>
            <p:cNvSpPr/>
            <p:nvPr/>
          </p:nvSpPr>
          <p:spPr>
            <a:xfrm>
              <a:off x="3678847" y="4551170"/>
              <a:ext cx="195909" cy="678324"/>
            </a:xfrm>
            <a:custGeom>
              <a:avLst/>
              <a:gdLst>
                <a:gd name="connsiteX0" fmla="*/ 12700 w 393700"/>
                <a:gd name="connsiteY0" fmla="*/ 1121833 h 1121833"/>
                <a:gd name="connsiteX1" fmla="*/ 241300 w 393700"/>
                <a:gd name="connsiteY1" fmla="*/ 1104900 h 1121833"/>
                <a:gd name="connsiteX2" fmla="*/ 321734 w 393700"/>
                <a:gd name="connsiteY2" fmla="*/ 1083733 h 1121833"/>
                <a:gd name="connsiteX3" fmla="*/ 347134 w 393700"/>
                <a:gd name="connsiteY3" fmla="*/ 1079500 h 1121833"/>
                <a:gd name="connsiteX4" fmla="*/ 393700 w 393700"/>
                <a:gd name="connsiteY4" fmla="*/ 956733 h 1121833"/>
                <a:gd name="connsiteX5" fmla="*/ 393700 w 393700"/>
                <a:gd name="connsiteY5" fmla="*/ 795867 h 1121833"/>
                <a:gd name="connsiteX6" fmla="*/ 393700 w 393700"/>
                <a:gd name="connsiteY6" fmla="*/ 685800 h 1121833"/>
                <a:gd name="connsiteX7" fmla="*/ 389467 w 393700"/>
                <a:gd name="connsiteY7" fmla="*/ 529167 h 1121833"/>
                <a:gd name="connsiteX8" fmla="*/ 372534 w 393700"/>
                <a:gd name="connsiteY8" fmla="*/ 414867 h 1121833"/>
                <a:gd name="connsiteX9" fmla="*/ 317500 w 393700"/>
                <a:gd name="connsiteY9" fmla="*/ 220133 h 1121833"/>
                <a:gd name="connsiteX10" fmla="*/ 296334 w 393700"/>
                <a:gd name="connsiteY10" fmla="*/ 29633 h 1121833"/>
                <a:gd name="connsiteX11" fmla="*/ 292100 w 393700"/>
                <a:gd name="connsiteY11" fmla="*/ 0 h 1121833"/>
                <a:gd name="connsiteX12" fmla="*/ 105834 w 393700"/>
                <a:gd name="connsiteY12" fmla="*/ 0 h 1121833"/>
                <a:gd name="connsiteX13" fmla="*/ 0 w 393700"/>
                <a:gd name="connsiteY13" fmla="*/ 296333 h 1121833"/>
                <a:gd name="connsiteX14" fmla="*/ 12700 w 393700"/>
                <a:gd name="connsiteY14" fmla="*/ 1121833 h 112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700" h="1121833">
                  <a:moveTo>
                    <a:pt x="12700" y="1121833"/>
                  </a:moveTo>
                  <a:lnTo>
                    <a:pt x="241300" y="1104900"/>
                  </a:lnTo>
                  <a:lnTo>
                    <a:pt x="321734" y="1083733"/>
                  </a:lnTo>
                  <a:lnTo>
                    <a:pt x="347134" y="1079500"/>
                  </a:lnTo>
                  <a:lnTo>
                    <a:pt x="393700" y="956733"/>
                  </a:lnTo>
                  <a:lnTo>
                    <a:pt x="393700" y="795867"/>
                  </a:lnTo>
                  <a:lnTo>
                    <a:pt x="393700" y="685800"/>
                  </a:lnTo>
                  <a:lnTo>
                    <a:pt x="389467" y="529167"/>
                  </a:lnTo>
                  <a:lnTo>
                    <a:pt x="372534" y="414867"/>
                  </a:lnTo>
                  <a:lnTo>
                    <a:pt x="317500" y="220133"/>
                  </a:lnTo>
                  <a:lnTo>
                    <a:pt x="296334" y="29633"/>
                  </a:lnTo>
                  <a:lnTo>
                    <a:pt x="292100" y="0"/>
                  </a:lnTo>
                  <a:lnTo>
                    <a:pt x="105834" y="0"/>
                  </a:lnTo>
                  <a:lnTo>
                    <a:pt x="0" y="296333"/>
                  </a:lnTo>
                  <a:lnTo>
                    <a:pt x="12700" y="1121833"/>
                  </a:lnTo>
                  <a:close/>
                </a:path>
              </a:pathLst>
            </a:cu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6" name="Freeform: Shape 175">
              <a:extLst>
                <a:ext uri="{FF2B5EF4-FFF2-40B4-BE49-F238E27FC236}">
                  <a16:creationId xmlns:a16="http://schemas.microsoft.com/office/drawing/2014/main" id="{28DA2712-740E-4F4A-92AA-12796C9BAB7F}"/>
                </a:ext>
              </a:extLst>
            </p:cNvPr>
            <p:cNvSpPr/>
            <p:nvPr/>
          </p:nvSpPr>
          <p:spPr>
            <a:xfrm flipH="1">
              <a:off x="3441045" y="4558852"/>
              <a:ext cx="195909" cy="678324"/>
            </a:xfrm>
            <a:custGeom>
              <a:avLst/>
              <a:gdLst>
                <a:gd name="connsiteX0" fmla="*/ 12700 w 393700"/>
                <a:gd name="connsiteY0" fmla="*/ 1121833 h 1121833"/>
                <a:gd name="connsiteX1" fmla="*/ 241300 w 393700"/>
                <a:gd name="connsiteY1" fmla="*/ 1104900 h 1121833"/>
                <a:gd name="connsiteX2" fmla="*/ 321734 w 393700"/>
                <a:gd name="connsiteY2" fmla="*/ 1083733 h 1121833"/>
                <a:gd name="connsiteX3" fmla="*/ 347134 w 393700"/>
                <a:gd name="connsiteY3" fmla="*/ 1079500 h 1121833"/>
                <a:gd name="connsiteX4" fmla="*/ 393700 w 393700"/>
                <a:gd name="connsiteY4" fmla="*/ 956733 h 1121833"/>
                <a:gd name="connsiteX5" fmla="*/ 393700 w 393700"/>
                <a:gd name="connsiteY5" fmla="*/ 795867 h 1121833"/>
                <a:gd name="connsiteX6" fmla="*/ 393700 w 393700"/>
                <a:gd name="connsiteY6" fmla="*/ 685800 h 1121833"/>
                <a:gd name="connsiteX7" fmla="*/ 389467 w 393700"/>
                <a:gd name="connsiteY7" fmla="*/ 529167 h 1121833"/>
                <a:gd name="connsiteX8" fmla="*/ 372534 w 393700"/>
                <a:gd name="connsiteY8" fmla="*/ 414867 h 1121833"/>
                <a:gd name="connsiteX9" fmla="*/ 317500 w 393700"/>
                <a:gd name="connsiteY9" fmla="*/ 220133 h 1121833"/>
                <a:gd name="connsiteX10" fmla="*/ 296334 w 393700"/>
                <a:gd name="connsiteY10" fmla="*/ 29633 h 1121833"/>
                <a:gd name="connsiteX11" fmla="*/ 292100 w 393700"/>
                <a:gd name="connsiteY11" fmla="*/ 0 h 1121833"/>
                <a:gd name="connsiteX12" fmla="*/ 105834 w 393700"/>
                <a:gd name="connsiteY12" fmla="*/ 0 h 1121833"/>
                <a:gd name="connsiteX13" fmla="*/ 0 w 393700"/>
                <a:gd name="connsiteY13" fmla="*/ 296333 h 1121833"/>
                <a:gd name="connsiteX14" fmla="*/ 12700 w 393700"/>
                <a:gd name="connsiteY14" fmla="*/ 1121833 h 112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700" h="1121833">
                  <a:moveTo>
                    <a:pt x="12700" y="1121833"/>
                  </a:moveTo>
                  <a:lnTo>
                    <a:pt x="241300" y="1104900"/>
                  </a:lnTo>
                  <a:lnTo>
                    <a:pt x="321734" y="1083733"/>
                  </a:lnTo>
                  <a:lnTo>
                    <a:pt x="347134" y="1079500"/>
                  </a:lnTo>
                  <a:lnTo>
                    <a:pt x="393700" y="956733"/>
                  </a:lnTo>
                  <a:lnTo>
                    <a:pt x="393700" y="795867"/>
                  </a:lnTo>
                  <a:lnTo>
                    <a:pt x="393700" y="685800"/>
                  </a:lnTo>
                  <a:lnTo>
                    <a:pt x="389467" y="529167"/>
                  </a:lnTo>
                  <a:lnTo>
                    <a:pt x="372534" y="414867"/>
                  </a:lnTo>
                  <a:lnTo>
                    <a:pt x="317500" y="220133"/>
                  </a:lnTo>
                  <a:lnTo>
                    <a:pt x="296334" y="29633"/>
                  </a:lnTo>
                  <a:lnTo>
                    <a:pt x="292100" y="0"/>
                  </a:lnTo>
                  <a:lnTo>
                    <a:pt x="105834" y="0"/>
                  </a:lnTo>
                  <a:lnTo>
                    <a:pt x="0" y="296333"/>
                  </a:lnTo>
                  <a:lnTo>
                    <a:pt x="12700" y="1121833"/>
                  </a:lnTo>
                  <a:close/>
                </a:path>
              </a:pathLst>
            </a:cu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7" name="Freeform: Shape 176">
              <a:extLst>
                <a:ext uri="{FF2B5EF4-FFF2-40B4-BE49-F238E27FC236}">
                  <a16:creationId xmlns:a16="http://schemas.microsoft.com/office/drawing/2014/main" id="{63240B0A-E8A1-4451-B5FC-D8F4CBF7E5D2}"/>
                </a:ext>
              </a:extLst>
            </p:cNvPr>
            <p:cNvSpPr/>
            <p:nvPr/>
          </p:nvSpPr>
          <p:spPr>
            <a:xfrm>
              <a:off x="3445094" y="4877061"/>
              <a:ext cx="189097" cy="93109"/>
            </a:xfrm>
            <a:custGeom>
              <a:avLst/>
              <a:gdLst>
                <a:gd name="connsiteX0" fmla="*/ 339725 w 339725"/>
                <a:gd name="connsiteY0" fmla="*/ 19050 h 153987"/>
                <a:gd name="connsiteX1" fmla="*/ 339725 w 339725"/>
                <a:gd name="connsiteY1" fmla="*/ 153987 h 153987"/>
                <a:gd name="connsiteX2" fmla="*/ 201613 w 339725"/>
                <a:gd name="connsiteY2" fmla="*/ 149225 h 153987"/>
                <a:gd name="connsiteX3" fmla="*/ 82550 w 339725"/>
                <a:gd name="connsiteY3" fmla="*/ 139700 h 153987"/>
                <a:gd name="connsiteX4" fmla="*/ 0 w 339725"/>
                <a:gd name="connsiteY4" fmla="*/ 134937 h 153987"/>
                <a:gd name="connsiteX5" fmla="*/ 7938 w 339725"/>
                <a:gd name="connsiteY5" fmla="*/ 0 h 153987"/>
                <a:gd name="connsiteX6" fmla="*/ 130175 w 339725"/>
                <a:gd name="connsiteY6" fmla="*/ 7937 h 153987"/>
                <a:gd name="connsiteX7" fmla="*/ 258763 w 339725"/>
                <a:gd name="connsiteY7" fmla="*/ 11112 h 153987"/>
                <a:gd name="connsiteX8" fmla="*/ 339725 w 339725"/>
                <a:gd name="connsiteY8" fmla="*/ 19050 h 15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725" h="153987">
                  <a:moveTo>
                    <a:pt x="339725" y="19050"/>
                  </a:moveTo>
                  <a:lnTo>
                    <a:pt x="339725" y="153987"/>
                  </a:lnTo>
                  <a:lnTo>
                    <a:pt x="201613" y="149225"/>
                  </a:lnTo>
                  <a:lnTo>
                    <a:pt x="82550" y="139700"/>
                  </a:lnTo>
                  <a:lnTo>
                    <a:pt x="0" y="134937"/>
                  </a:lnTo>
                  <a:lnTo>
                    <a:pt x="7938" y="0"/>
                  </a:lnTo>
                  <a:lnTo>
                    <a:pt x="130175" y="7937"/>
                  </a:lnTo>
                  <a:lnTo>
                    <a:pt x="258763" y="11112"/>
                  </a:lnTo>
                  <a:lnTo>
                    <a:pt x="339725" y="190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Freeform: Shape 177">
              <a:extLst>
                <a:ext uri="{FF2B5EF4-FFF2-40B4-BE49-F238E27FC236}">
                  <a16:creationId xmlns:a16="http://schemas.microsoft.com/office/drawing/2014/main" id="{1EC77E89-73F9-4EDF-89BC-B3B570721039}"/>
                </a:ext>
              </a:extLst>
            </p:cNvPr>
            <p:cNvSpPr/>
            <p:nvPr/>
          </p:nvSpPr>
          <p:spPr>
            <a:xfrm>
              <a:off x="3681898" y="4876101"/>
              <a:ext cx="190059" cy="96949"/>
            </a:xfrm>
            <a:custGeom>
              <a:avLst/>
              <a:gdLst>
                <a:gd name="connsiteX0" fmla="*/ 0 w 314325"/>
                <a:gd name="connsiteY0" fmla="*/ 20638 h 160338"/>
                <a:gd name="connsiteX1" fmla="*/ 0 w 314325"/>
                <a:gd name="connsiteY1" fmla="*/ 160338 h 160338"/>
                <a:gd name="connsiteX2" fmla="*/ 147637 w 314325"/>
                <a:gd name="connsiteY2" fmla="*/ 160338 h 160338"/>
                <a:gd name="connsiteX3" fmla="*/ 225425 w 314325"/>
                <a:gd name="connsiteY3" fmla="*/ 147638 h 160338"/>
                <a:gd name="connsiteX4" fmla="*/ 314325 w 314325"/>
                <a:gd name="connsiteY4" fmla="*/ 138113 h 160338"/>
                <a:gd name="connsiteX5" fmla="*/ 309562 w 314325"/>
                <a:gd name="connsiteY5" fmla="*/ 53975 h 160338"/>
                <a:gd name="connsiteX6" fmla="*/ 306387 w 314325"/>
                <a:gd name="connsiteY6" fmla="*/ 0 h 160338"/>
                <a:gd name="connsiteX7" fmla="*/ 176212 w 314325"/>
                <a:gd name="connsiteY7" fmla="*/ 19050 h 160338"/>
                <a:gd name="connsiteX8" fmla="*/ 65087 w 314325"/>
                <a:gd name="connsiteY8" fmla="*/ 20638 h 160338"/>
                <a:gd name="connsiteX9" fmla="*/ 0 w 314325"/>
                <a:gd name="connsiteY9" fmla="*/ 20638 h 1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25" h="160338">
                  <a:moveTo>
                    <a:pt x="0" y="20638"/>
                  </a:moveTo>
                  <a:lnTo>
                    <a:pt x="0" y="160338"/>
                  </a:lnTo>
                  <a:lnTo>
                    <a:pt x="147637" y="160338"/>
                  </a:lnTo>
                  <a:lnTo>
                    <a:pt x="225425" y="147638"/>
                  </a:lnTo>
                  <a:lnTo>
                    <a:pt x="314325" y="138113"/>
                  </a:lnTo>
                  <a:lnTo>
                    <a:pt x="309562" y="53975"/>
                  </a:lnTo>
                  <a:lnTo>
                    <a:pt x="306387" y="0"/>
                  </a:lnTo>
                  <a:lnTo>
                    <a:pt x="176212" y="19050"/>
                  </a:lnTo>
                  <a:lnTo>
                    <a:pt x="65087" y="20638"/>
                  </a:lnTo>
                  <a:lnTo>
                    <a:pt x="0" y="2063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Freeform: Shape 178">
              <a:extLst>
                <a:ext uri="{FF2B5EF4-FFF2-40B4-BE49-F238E27FC236}">
                  <a16:creationId xmlns:a16="http://schemas.microsoft.com/office/drawing/2014/main" id="{26D3FA58-E2C8-4862-B343-8ADE3DB32CB0}"/>
                </a:ext>
              </a:extLst>
            </p:cNvPr>
            <p:cNvSpPr/>
            <p:nvPr/>
          </p:nvSpPr>
          <p:spPr>
            <a:xfrm>
              <a:off x="3684265" y="5009864"/>
              <a:ext cx="190059" cy="96949"/>
            </a:xfrm>
            <a:custGeom>
              <a:avLst/>
              <a:gdLst>
                <a:gd name="connsiteX0" fmla="*/ 0 w 314325"/>
                <a:gd name="connsiteY0" fmla="*/ 20638 h 160338"/>
                <a:gd name="connsiteX1" fmla="*/ 0 w 314325"/>
                <a:gd name="connsiteY1" fmla="*/ 160338 h 160338"/>
                <a:gd name="connsiteX2" fmla="*/ 147637 w 314325"/>
                <a:gd name="connsiteY2" fmla="*/ 160338 h 160338"/>
                <a:gd name="connsiteX3" fmla="*/ 225425 w 314325"/>
                <a:gd name="connsiteY3" fmla="*/ 147638 h 160338"/>
                <a:gd name="connsiteX4" fmla="*/ 314325 w 314325"/>
                <a:gd name="connsiteY4" fmla="*/ 138113 h 160338"/>
                <a:gd name="connsiteX5" fmla="*/ 309562 w 314325"/>
                <a:gd name="connsiteY5" fmla="*/ 53975 h 160338"/>
                <a:gd name="connsiteX6" fmla="*/ 306387 w 314325"/>
                <a:gd name="connsiteY6" fmla="*/ 0 h 160338"/>
                <a:gd name="connsiteX7" fmla="*/ 176212 w 314325"/>
                <a:gd name="connsiteY7" fmla="*/ 19050 h 160338"/>
                <a:gd name="connsiteX8" fmla="*/ 65087 w 314325"/>
                <a:gd name="connsiteY8" fmla="*/ 20638 h 160338"/>
                <a:gd name="connsiteX9" fmla="*/ 0 w 314325"/>
                <a:gd name="connsiteY9" fmla="*/ 20638 h 1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25" h="160338">
                  <a:moveTo>
                    <a:pt x="0" y="20638"/>
                  </a:moveTo>
                  <a:lnTo>
                    <a:pt x="0" y="160338"/>
                  </a:lnTo>
                  <a:lnTo>
                    <a:pt x="147637" y="160338"/>
                  </a:lnTo>
                  <a:lnTo>
                    <a:pt x="225425" y="147638"/>
                  </a:lnTo>
                  <a:lnTo>
                    <a:pt x="314325" y="138113"/>
                  </a:lnTo>
                  <a:lnTo>
                    <a:pt x="309562" y="53975"/>
                  </a:lnTo>
                  <a:lnTo>
                    <a:pt x="306387" y="0"/>
                  </a:lnTo>
                  <a:lnTo>
                    <a:pt x="176212" y="19050"/>
                  </a:lnTo>
                  <a:lnTo>
                    <a:pt x="65087" y="20638"/>
                  </a:lnTo>
                  <a:lnTo>
                    <a:pt x="0" y="2063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0" name="Freeform: Shape 179">
              <a:extLst>
                <a:ext uri="{FF2B5EF4-FFF2-40B4-BE49-F238E27FC236}">
                  <a16:creationId xmlns:a16="http://schemas.microsoft.com/office/drawing/2014/main" id="{C446C94E-ACC8-4171-A5E1-3C11DD91C41F}"/>
                </a:ext>
              </a:extLst>
            </p:cNvPr>
            <p:cNvSpPr/>
            <p:nvPr/>
          </p:nvSpPr>
          <p:spPr>
            <a:xfrm>
              <a:off x="3442812" y="5005732"/>
              <a:ext cx="189097" cy="93109"/>
            </a:xfrm>
            <a:custGeom>
              <a:avLst/>
              <a:gdLst>
                <a:gd name="connsiteX0" fmla="*/ 339725 w 339725"/>
                <a:gd name="connsiteY0" fmla="*/ 19050 h 153987"/>
                <a:gd name="connsiteX1" fmla="*/ 339725 w 339725"/>
                <a:gd name="connsiteY1" fmla="*/ 153987 h 153987"/>
                <a:gd name="connsiteX2" fmla="*/ 201613 w 339725"/>
                <a:gd name="connsiteY2" fmla="*/ 149225 h 153987"/>
                <a:gd name="connsiteX3" fmla="*/ 82550 w 339725"/>
                <a:gd name="connsiteY3" fmla="*/ 139700 h 153987"/>
                <a:gd name="connsiteX4" fmla="*/ 0 w 339725"/>
                <a:gd name="connsiteY4" fmla="*/ 134937 h 153987"/>
                <a:gd name="connsiteX5" fmla="*/ 7938 w 339725"/>
                <a:gd name="connsiteY5" fmla="*/ 0 h 153987"/>
                <a:gd name="connsiteX6" fmla="*/ 130175 w 339725"/>
                <a:gd name="connsiteY6" fmla="*/ 7937 h 153987"/>
                <a:gd name="connsiteX7" fmla="*/ 258763 w 339725"/>
                <a:gd name="connsiteY7" fmla="*/ 11112 h 153987"/>
                <a:gd name="connsiteX8" fmla="*/ 339725 w 339725"/>
                <a:gd name="connsiteY8" fmla="*/ 19050 h 15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725" h="153987">
                  <a:moveTo>
                    <a:pt x="339725" y="19050"/>
                  </a:moveTo>
                  <a:lnTo>
                    <a:pt x="339725" y="153987"/>
                  </a:lnTo>
                  <a:lnTo>
                    <a:pt x="201613" y="149225"/>
                  </a:lnTo>
                  <a:lnTo>
                    <a:pt x="82550" y="139700"/>
                  </a:lnTo>
                  <a:lnTo>
                    <a:pt x="0" y="134937"/>
                  </a:lnTo>
                  <a:lnTo>
                    <a:pt x="7938" y="0"/>
                  </a:lnTo>
                  <a:lnTo>
                    <a:pt x="130175" y="7937"/>
                  </a:lnTo>
                  <a:lnTo>
                    <a:pt x="258763" y="11112"/>
                  </a:lnTo>
                  <a:lnTo>
                    <a:pt x="339725" y="190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6" name="Group 185">
            <a:extLst>
              <a:ext uri="{FF2B5EF4-FFF2-40B4-BE49-F238E27FC236}">
                <a16:creationId xmlns:a16="http://schemas.microsoft.com/office/drawing/2014/main" id="{7A891B24-D901-44E3-A679-58DBF712A2A4}"/>
              </a:ext>
            </a:extLst>
          </p:cNvPr>
          <p:cNvGrpSpPr/>
          <p:nvPr/>
        </p:nvGrpSpPr>
        <p:grpSpPr>
          <a:xfrm>
            <a:off x="8121499" y="3807919"/>
            <a:ext cx="2261965" cy="2312180"/>
            <a:chOff x="8121499" y="3807919"/>
            <a:chExt cx="2261965" cy="2312180"/>
          </a:xfrm>
        </p:grpSpPr>
        <p:sp>
          <p:nvSpPr>
            <p:cNvPr id="187" name="Rectangle: Rounded Corners 186">
              <a:extLst>
                <a:ext uri="{FF2B5EF4-FFF2-40B4-BE49-F238E27FC236}">
                  <a16:creationId xmlns:a16="http://schemas.microsoft.com/office/drawing/2014/main" id="{6DF2D7B7-DA15-4F7D-9EB0-F7A03C5721B5}"/>
                </a:ext>
              </a:extLst>
            </p:cNvPr>
            <p:cNvSpPr/>
            <p:nvPr/>
          </p:nvSpPr>
          <p:spPr>
            <a:xfrm>
              <a:off x="8690293" y="3810081"/>
              <a:ext cx="200106" cy="1328523"/>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Rectangle: Rounded Corners 187">
              <a:extLst>
                <a:ext uri="{FF2B5EF4-FFF2-40B4-BE49-F238E27FC236}">
                  <a16:creationId xmlns:a16="http://schemas.microsoft.com/office/drawing/2014/main" id="{B599BC49-0FDF-4865-A4C1-52ADE59D9F33}"/>
                </a:ext>
              </a:extLst>
            </p:cNvPr>
            <p:cNvSpPr/>
            <p:nvPr/>
          </p:nvSpPr>
          <p:spPr>
            <a:xfrm>
              <a:off x="9164374" y="4256776"/>
              <a:ext cx="534411" cy="1089171"/>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Trapezoid 188">
              <a:extLst>
                <a:ext uri="{FF2B5EF4-FFF2-40B4-BE49-F238E27FC236}">
                  <a16:creationId xmlns:a16="http://schemas.microsoft.com/office/drawing/2014/main" id="{B95814F3-521A-4ACF-B646-3C4BA7EC1BA1}"/>
                </a:ext>
              </a:extLst>
            </p:cNvPr>
            <p:cNvSpPr/>
            <p:nvPr/>
          </p:nvSpPr>
          <p:spPr>
            <a:xfrm>
              <a:off x="9491029" y="5208711"/>
              <a:ext cx="103913" cy="76646"/>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Rectangle 189">
              <a:extLst>
                <a:ext uri="{FF2B5EF4-FFF2-40B4-BE49-F238E27FC236}">
                  <a16:creationId xmlns:a16="http://schemas.microsoft.com/office/drawing/2014/main" id="{9D852FF5-5777-448F-B287-F5760A4B1294}"/>
                </a:ext>
              </a:extLst>
            </p:cNvPr>
            <p:cNvSpPr/>
            <p:nvPr/>
          </p:nvSpPr>
          <p:spPr>
            <a:xfrm rot="16200000">
              <a:off x="9352980" y="5022217"/>
              <a:ext cx="383228" cy="23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Rectangle 190">
              <a:extLst>
                <a:ext uri="{FF2B5EF4-FFF2-40B4-BE49-F238E27FC236}">
                  <a16:creationId xmlns:a16="http://schemas.microsoft.com/office/drawing/2014/main" id="{4ED85DE1-AE98-4606-A7C8-5C6798FE1FF5}"/>
                </a:ext>
              </a:extLst>
            </p:cNvPr>
            <p:cNvSpPr/>
            <p:nvPr/>
          </p:nvSpPr>
          <p:spPr>
            <a:xfrm>
              <a:off x="9059120" y="4743074"/>
              <a:ext cx="385963" cy="51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Block Arc 191">
              <a:extLst>
                <a:ext uri="{FF2B5EF4-FFF2-40B4-BE49-F238E27FC236}">
                  <a16:creationId xmlns:a16="http://schemas.microsoft.com/office/drawing/2014/main" id="{26ACE59F-7D64-4709-AFF9-087989F9CE8C}"/>
                </a:ext>
              </a:extLst>
            </p:cNvPr>
            <p:cNvSpPr/>
            <p:nvPr/>
          </p:nvSpPr>
          <p:spPr>
            <a:xfrm>
              <a:off x="9338259" y="4749194"/>
              <a:ext cx="207826" cy="204388"/>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93" name="Rectangle 192">
              <a:extLst>
                <a:ext uri="{FF2B5EF4-FFF2-40B4-BE49-F238E27FC236}">
                  <a16:creationId xmlns:a16="http://schemas.microsoft.com/office/drawing/2014/main" id="{878E3E1C-840F-462E-83B0-3D541310C18D}"/>
                </a:ext>
              </a:extLst>
            </p:cNvPr>
            <p:cNvSpPr/>
            <p:nvPr/>
          </p:nvSpPr>
          <p:spPr>
            <a:xfrm rot="18988702">
              <a:off x="8539490" y="5667394"/>
              <a:ext cx="29689" cy="38322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Rectangle 193">
              <a:extLst>
                <a:ext uri="{FF2B5EF4-FFF2-40B4-BE49-F238E27FC236}">
                  <a16:creationId xmlns:a16="http://schemas.microsoft.com/office/drawing/2014/main" id="{159E160F-73CF-4089-87ED-7C0CB1282D08}"/>
                </a:ext>
              </a:extLst>
            </p:cNvPr>
            <p:cNvSpPr/>
            <p:nvPr/>
          </p:nvSpPr>
          <p:spPr>
            <a:xfrm>
              <a:off x="9108634" y="4385397"/>
              <a:ext cx="148447" cy="51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Rectangle 194">
              <a:extLst>
                <a:ext uri="{FF2B5EF4-FFF2-40B4-BE49-F238E27FC236}">
                  <a16:creationId xmlns:a16="http://schemas.microsoft.com/office/drawing/2014/main" id="{F184A85C-BAC9-4AD2-B186-A8D594C52078}"/>
                </a:ext>
              </a:extLst>
            </p:cNvPr>
            <p:cNvSpPr/>
            <p:nvPr/>
          </p:nvSpPr>
          <p:spPr>
            <a:xfrm rot="2516092">
              <a:off x="9151564" y="5687387"/>
              <a:ext cx="29689" cy="35767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6" name="Rectangle 195">
              <a:extLst>
                <a:ext uri="{FF2B5EF4-FFF2-40B4-BE49-F238E27FC236}">
                  <a16:creationId xmlns:a16="http://schemas.microsoft.com/office/drawing/2014/main" id="{0AB98908-CA05-4FA5-A4B0-C08D26FD85DC}"/>
                </a:ext>
              </a:extLst>
            </p:cNvPr>
            <p:cNvSpPr/>
            <p:nvPr/>
          </p:nvSpPr>
          <p:spPr>
            <a:xfrm rot="5400000">
              <a:off x="8324745" y="4864170"/>
              <a:ext cx="383228" cy="475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Oval 196">
              <a:extLst>
                <a:ext uri="{FF2B5EF4-FFF2-40B4-BE49-F238E27FC236}">
                  <a16:creationId xmlns:a16="http://schemas.microsoft.com/office/drawing/2014/main" id="{DA156960-EA41-41F2-A66E-561017EDE6D2}"/>
                </a:ext>
              </a:extLst>
            </p:cNvPr>
            <p:cNvSpPr/>
            <p:nvPr/>
          </p:nvSpPr>
          <p:spPr>
            <a:xfrm>
              <a:off x="8338506" y="4946921"/>
              <a:ext cx="1039132" cy="8941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Rectangle 197">
              <a:extLst>
                <a:ext uri="{FF2B5EF4-FFF2-40B4-BE49-F238E27FC236}">
                  <a16:creationId xmlns:a16="http://schemas.microsoft.com/office/drawing/2014/main" id="{178FC3E6-4F22-4E2A-9B35-E6CFB119F806}"/>
                </a:ext>
              </a:extLst>
            </p:cNvPr>
            <p:cNvSpPr/>
            <p:nvPr/>
          </p:nvSpPr>
          <p:spPr>
            <a:xfrm rot="19279173">
              <a:off x="9191453" y="5723221"/>
              <a:ext cx="29689" cy="30658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Rectangle 198">
              <a:extLst>
                <a:ext uri="{FF2B5EF4-FFF2-40B4-BE49-F238E27FC236}">
                  <a16:creationId xmlns:a16="http://schemas.microsoft.com/office/drawing/2014/main" id="{2274C7F6-B329-4782-9DFB-E35C662B65AA}"/>
                </a:ext>
              </a:extLst>
            </p:cNvPr>
            <p:cNvSpPr/>
            <p:nvPr/>
          </p:nvSpPr>
          <p:spPr>
            <a:xfrm rot="2563536">
              <a:off x="8510926" y="5723962"/>
              <a:ext cx="29689" cy="31935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Rectangle 199">
              <a:extLst>
                <a:ext uri="{FF2B5EF4-FFF2-40B4-BE49-F238E27FC236}">
                  <a16:creationId xmlns:a16="http://schemas.microsoft.com/office/drawing/2014/main" id="{F2482425-ED68-4D5D-8C70-7CD045127968}"/>
                </a:ext>
              </a:extLst>
            </p:cNvPr>
            <p:cNvSpPr/>
            <p:nvPr/>
          </p:nvSpPr>
          <p:spPr>
            <a:xfrm>
              <a:off x="8697046" y="5778700"/>
              <a:ext cx="35627" cy="22993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Rectangle 200">
              <a:extLst>
                <a:ext uri="{FF2B5EF4-FFF2-40B4-BE49-F238E27FC236}">
                  <a16:creationId xmlns:a16="http://schemas.microsoft.com/office/drawing/2014/main" id="{ADB779D9-E213-48A1-B057-3CC200C1D17E}"/>
                </a:ext>
              </a:extLst>
            </p:cNvPr>
            <p:cNvSpPr/>
            <p:nvPr/>
          </p:nvSpPr>
          <p:spPr>
            <a:xfrm>
              <a:off x="9300082" y="5411443"/>
              <a:ext cx="35627" cy="59725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Rectangle 201">
              <a:extLst>
                <a:ext uri="{FF2B5EF4-FFF2-40B4-BE49-F238E27FC236}">
                  <a16:creationId xmlns:a16="http://schemas.microsoft.com/office/drawing/2014/main" id="{61D879F2-6732-4B06-B6B6-1CCA648E65D6}"/>
                </a:ext>
              </a:extLst>
            </p:cNvPr>
            <p:cNvSpPr/>
            <p:nvPr/>
          </p:nvSpPr>
          <p:spPr>
            <a:xfrm>
              <a:off x="8999303" y="5778700"/>
              <a:ext cx="35627" cy="22993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Rectangle 202">
              <a:extLst>
                <a:ext uri="{FF2B5EF4-FFF2-40B4-BE49-F238E27FC236}">
                  <a16:creationId xmlns:a16="http://schemas.microsoft.com/office/drawing/2014/main" id="{E3F9DE50-5C7D-4D2D-A5E3-CDA25C3DA3CB}"/>
                </a:ext>
              </a:extLst>
            </p:cNvPr>
            <p:cNvSpPr/>
            <p:nvPr/>
          </p:nvSpPr>
          <p:spPr>
            <a:xfrm>
              <a:off x="8378014" y="5411444"/>
              <a:ext cx="35627" cy="59725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Oval 203">
              <a:extLst>
                <a:ext uri="{FF2B5EF4-FFF2-40B4-BE49-F238E27FC236}">
                  <a16:creationId xmlns:a16="http://schemas.microsoft.com/office/drawing/2014/main" id="{894B0D1E-2730-4A5B-81E6-9BAA766C1B1F}"/>
                </a:ext>
              </a:extLst>
            </p:cNvPr>
            <p:cNvSpPr/>
            <p:nvPr/>
          </p:nvSpPr>
          <p:spPr>
            <a:xfrm>
              <a:off x="8379823" y="4982847"/>
              <a:ext cx="953115" cy="838204"/>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a:extLst>
                <a:ext uri="{FF2B5EF4-FFF2-40B4-BE49-F238E27FC236}">
                  <a16:creationId xmlns:a16="http://schemas.microsoft.com/office/drawing/2014/main" id="{03E41FA5-7505-4FCC-98AD-5EC340696105}"/>
                </a:ext>
              </a:extLst>
            </p:cNvPr>
            <p:cNvSpPr/>
            <p:nvPr/>
          </p:nvSpPr>
          <p:spPr>
            <a:xfrm>
              <a:off x="8704509" y="4982847"/>
              <a:ext cx="314214" cy="3244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Rectangle 205">
              <a:extLst>
                <a:ext uri="{FF2B5EF4-FFF2-40B4-BE49-F238E27FC236}">
                  <a16:creationId xmlns:a16="http://schemas.microsoft.com/office/drawing/2014/main" id="{82467084-2586-44CC-8DD8-16D763332376}"/>
                </a:ext>
              </a:extLst>
            </p:cNvPr>
            <p:cNvSpPr/>
            <p:nvPr/>
          </p:nvSpPr>
          <p:spPr>
            <a:xfrm>
              <a:off x="8680074" y="4952806"/>
              <a:ext cx="356274" cy="324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Rectangle 206">
              <a:extLst>
                <a:ext uri="{FF2B5EF4-FFF2-40B4-BE49-F238E27FC236}">
                  <a16:creationId xmlns:a16="http://schemas.microsoft.com/office/drawing/2014/main" id="{567A806A-6F98-449B-9390-5BB3F45EFD2A}"/>
                </a:ext>
              </a:extLst>
            </p:cNvPr>
            <p:cNvSpPr/>
            <p:nvPr/>
          </p:nvSpPr>
          <p:spPr>
            <a:xfrm>
              <a:off x="8763863" y="4916753"/>
              <a:ext cx="207826" cy="3244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Block Arc 207">
              <a:extLst>
                <a:ext uri="{FF2B5EF4-FFF2-40B4-BE49-F238E27FC236}">
                  <a16:creationId xmlns:a16="http://schemas.microsoft.com/office/drawing/2014/main" id="{14530CE5-33C7-48CD-87D1-E6D8BE8FE642}"/>
                </a:ext>
              </a:extLst>
            </p:cNvPr>
            <p:cNvSpPr/>
            <p:nvPr/>
          </p:nvSpPr>
          <p:spPr>
            <a:xfrm>
              <a:off x="9308991" y="4782243"/>
              <a:ext cx="207826" cy="204388"/>
            </a:xfrm>
            <a:prstGeom prst="blockArc">
              <a:avLst>
                <a:gd name="adj1" fmla="val 16504209"/>
                <a:gd name="adj2" fmla="val 20929478"/>
                <a:gd name="adj3" fmla="val 1860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9" name="Block Arc 208">
              <a:extLst>
                <a:ext uri="{FF2B5EF4-FFF2-40B4-BE49-F238E27FC236}">
                  <a16:creationId xmlns:a16="http://schemas.microsoft.com/office/drawing/2014/main" id="{2959FF2D-72F5-47CE-9184-CE3FBDAD397A}"/>
                </a:ext>
              </a:extLst>
            </p:cNvPr>
            <p:cNvSpPr/>
            <p:nvPr/>
          </p:nvSpPr>
          <p:spPr>
            <a:xfrm rot="16200000">
              <a:off x="8873514" y="4749215"/>
              <a:ext cx="178840" cy="237516"/>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10" name="Rectangle 209">
              <a:extLst>
                <a:ext uri="{FF2B5EF4-FFF2-40B4-BE49-F238E27FC236}">
                  <a16:creationId xmlns:a16="http://schemas.microsoft.com/office/drawing/2014/main" id="{FB40F5C4-915B-4FFE-B8E0-CD0EF20C4550}"/>
                </a:ext>
              </a:extLst>
            </p:cNvPr>
            <p:cNvSpPr/>
            <p:nvPr/>
          </p:nvSpPr>
          <p:spPr>
            <a:xfrm>
              <a:off x="8971735" y="4776517"/>
              <a:ext cx="445342" cy="51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Rectangle 210">
              <a:extLst>
                <a:ext uri="{FF2B5EF4-FFF2-40B4-BE49-F238E27FC236}">
                  <a16:creationId xmlns:a16="http://schemas.microsoft.com/office/drawing/2014/main" id="{B6E7E89B-C1EE-477E-A3F3-55D15C1A4969}"/>
                </a:ext>
              </a:extLst>
            </p:cNvPr>
            <p:cNvSpPr/>
            <p:nvPr/>
          </p:nvSpPr>
          <p:spPr>
            <a:xfrm>
              <a:off x="8838298" y="4859479"/>
              <a:ext cx="59633" cy="51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a:extLst>
                <a:ext uri="{FF2B5EF4-FFF2-40B4-BE49-F238E27FC236}">
                  <a16:creationId xmlns:a16="http://schemas.microsoft.com/office/drawing/2014/main" id="{485CE68C-4781-4AAB-936A-399C47762F73}"/>
                </a:ext>
              </a:extLst>
            </p:cNvPr>
            <p:cNvSpPr/>
            <p:nvPr/>
          </p:nvSpPr>
          <p:spPr>
            <a:xfrm>
              <a:off x="9398550" y="5294485"/>
              <a:ext cx="779626" cy="115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a:extLst>
                <a:ext uri="{FF2B5EF4-FFF2-40B4-BE49-F238E27FC236}">
                  <a16:creationId xmlns:a16="http://schemas.microsoft.com/office/drawing/2014/main" id="{ABDFB481-3044-4521-8282-8D460BC7AD6B}"/>
                </a:ext>
              </a:extLst>
            </p:cNvPr>
            <p:cNvSpPr/>
            <p:nvPr/>
          </p:nvSpPr>
          <p:spPr>
            <a:xfrm>
              <a:off x="9468811" y="4880530"/>
              <a:ext cx="59633" cy="3832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a:extLst>
                <a:ext uri="{FF2B5EF4-FFF2-40B4-BE49-F238E27FC236}">
                  <a16:creationId xmlns:a16="http://schemas.microsoft.com/office/drawing/2014/main" id="{26F6B56A-3AC9-4860-9842-58E3F33A5DA6}"/>
                </a:ext>
              </a:extLst>
            </p:cNvPr>
            <p:cNvSpPr/>
            <p:nvPr/>
          </p:nvSpPr>
          <p:spPr>
            <a:xfrm>
              <a:off x="9398550" y="5442741"/>
              <a:ext cx="831306" cy="115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Trapezoid 214">
              <a:extLst>
                <a:ext uri="{FF2B5EF4-FFF2-40B4-BE49-F238E27FC236}">
                  <a16:creationId xmlns:a16="http://schemas.microsoft.com/office/drawing/2014/main" id="{A6697EA1-FA5A-4C6A-976A-3012FF289FE7}"/>
                </a:ext>
              </a:extLst>
            </p:cNvPr>
            <p:cNvSpPr/>
            <p:nvPr/>
          </p:nvSpPr>
          <p:spPr>
            <a:xfrm>
              <a:off x="9426482" y="5209569"/>
              <a:ext cx="144000" cy="76646"/>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6" name="Rectangle 215">
              <a:extLst>
                <a:ext uri="{FF2B5EF4-FFF2-40B4-BE49-F238E27FC236}">
                  <a16:creationId xmlns:a16="http://schemas.microsoft.com/office/drawing/2014/main" id="{6F1655BE-CA1F-4FFF-979C-745E751A644C}"/>
                </a:ext>
              </a:extLst>
            </p:cNvPr>
            <p:cNvSpPr/>
            <p:nvPr/>
          </p:nvSpPr>
          <p:spPr>
            <a:xfrm>
              <a:off x="9398550" y="5623638"/>
              <a:ext cx="779626" cy="4273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216">
              <a:extLst>
                <a:ext uri="{FF2B5EF4-FFF2-40B4-BE49-F238E27FC236}">
                  <a16:creationId xmlns:a16="http://schemas.microsoft.com/office/drawing/2014/main" id="{A832F7E4-82A6-48AE-BCB7-926C1B358065}"/>
                </a:ext>
              </a:extLst>
            </p:cNvPr>
            <p:cNvSpPr/>
            <p:nvPr/>
          </p:nvSpPr>
          <p:spPr>
            <a:xfrm>
              <a:off x="9396719" y="5543795"/>
              <a:ext cx="59379"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Rectangle 217">
              <a:extLst>
                <a:ext uri="{FF2B5EF4-FFF2-40B4-BE49-F238E27FC236}">
                  <a16:creationId xmlns:a16="http://schemas.microsoft.com/office/drawing/2014/main" id="{E183A6ED-617A-474C-BC19-F0A079073A9B}"/>
                </a:ext>
              </a:extLst>
            </p:cNvPr>
            <p:cNvSpPr/>
            <p:nvPr/>
          </p:nvSpPr>
          <p:spPr>
            <a:xfrm>
              <a:off x="10101556" y="5558142"/>
              <a:ext cx="76620"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Rectangle 218">
              <a:extLst>
                <a:ext uri="{FF2B5EF4-FFF2-40B4-BE49-F238E27FC236}">
                  <a16:creationId xmlns:a16="http://schemas.microsoft.com/office/drawing/2014/main" id="{2AF1CC78-F3D1-4FEE-92F6-7FFDE7A03CE3}"/>
                </a:ext>
              </a:extLst>
            </p:cNvPr>
            <p:cNvSpPr/>
            <p:nvPr/>
          </p:nvSpPr>
          <p:spPr>
            <a:xfrm>
              <a:off x="9639353" y="5545418"/>
              <a:ext cx="59379"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Rectangle 219">
              <a:extLst>
                <a:ext uri="{FF2B5EF4-FFF2-40B4-BE49-F238E27FC236}">
                  <a16:creationId xmlns:a16="http://schemas.microsoft.com/office/drawing/2014/main" id="{1B0FD56E-0611-49B3-BB0D-859A8ED8E0B1}"/>
                </a:ext>
              </a:extLst>
            </p:cNvPr>
            <p:cNvSpPr/>
            <p:nvPr/>
          </p:nvSpPr>
          <p:spPr>
            <a:xfrm>
              <a:off x="9872537" y="5536323"/>
              <a:ext cx="59379"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Rectangle 220">
              <a:extLst>
                <a:ext uri="{FF2B5EF4-FFF2-40B4-BE49-F238E27FC236}">
                  <a16:creationId xmlns:a16="http://schemas.microsoft.com/office/drawing/2014/main" id="{D1899E5D-B442-4C5F-8C56-2F21365BFFF5}"/>
                </a:ext>
              </a:extLst>
            </p:cNvPr>
            <p:cNvSpPr/>
            <p:nvPr/>
          </p:nvSpPr>
          <p:spPr>
            <a:xfrm>
              <a:off x="9872537" y="5208064"/>
              <a:ext cx="269500" cy="51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2" name="Rectangle 221">
              <a:extLst>
                <a:ext uri="{FF2B5EF4-FFF2-40B4-BE49-F238E27FC236}">
                  <a16:creationId xmlns:a16="http://schemas.microsoft.com/office/drawing/2014/main" id="{60FF0506-66C0-45CC-9626-2D402202E4F8}"/>
                </a:ext>
              </a:extLst>
            </p:cNvPr>
            <p:cNvSpPr/>
            <p:nvPr/>
          </p:nvSpPr>
          <p:spPr>
            <a:xfrm>
              <a:off x="9913645" y="4920775"/>
              <a:ext cx="65317" cy="306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Rectangle 222">
              <a:extLst>
                <a:ext uri="{FF2B5EF4-FFF2-40B4-BE49-F238E27FC236}">
                  <a16:creationId xmlns:a16="http://schemas.microsoft.com/office/drawing/2014/main" id="{CDE10CEA-7B17-4A2F-A202-BEBC3ACEEEB4}"/>
                </a:ext>
              </a:extLst>
            </p:cNvPr>
            <p:cNvSpPr/>
            <p:nvPr/>
          </p:nvSpPr>
          <p:spPr>
            <a:xfrm>
              <a:off x="10034094" y="4979359"/>
              <a:ext cx="65317" cy="2554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4" name="Rectangle 223">
              <a:extLst>
                <a:ext uri="{FF2B5EF4-FFF2-40B4-BE49-F238E27FC236}">
                  <a16:creationId xmlns:a16="http://schemas.microsoft.com/office/drawing/2014/main" id="{C3F42711-E188-496F-BA67-75F2CCB4F3E5}"/>
                </a:ext>
              </a:extLst>
            </p:cNvPr>
            <p:cNvSpPr/>
            <p:nvPr/>
          </p:nvSpPr>
          <p:spPr>
            <a:xfrm>
              <a:off x="8595073" y="4621733"/>
              <a:ext cx="356274" cy="408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Block Arc 224">
              <a:extLst>
                <a:ext uri="{FF2B5EF4-FFF2-40B4-BE49-F238E27FC236}">
                  <a16:creationId xmlns:a16="http://schemas.microsoft.com/office/drawing/2014/main" id="{F6EFF6D2-2898-4DED-B32A-4ADD392FF8F6}"/>
                </a:ext>
              </a:extLst>
            </p:cNvPr>
            <p:cNvSpPr/>
            <p:nvPr/>
          </p:nvSpPr>
          <p:spPr>
            <a:xfrm rot="16200000">
              <a:off x="8522370" y="4601045"/>
              <a:ext cx="127743" cy="178137"/>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6" name="Block Arc 225">
              <a:extLst>
                <a:ext uri="{FF2B5EF4-FFF2-40B4-BE49-F238E27FC236}">
                  <a16:creationId xmlns:a16="http://schemas.microsoft.com/office/drawing/2014/main" id="{32F40D07-436C-4F60-961C-D47CFA9BAE3A}"/>
                </a:ext>
              </a:extLst>
            </p:cNvPr>
            <p:cNvSpPr/>
            <p:nvPr/>
          </p:nvSpPr>
          <p:spPr>
            <a:xfrm rot="5400000">
              <a:off x="8885468" y="4504147"/>
              <a:ext cx="127743" cy="178137"/>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7" name="Rectangle 226">
              <a:extLst>
                <a:ext uri="{FF2B5EF4-FFF2-40B4-BE49-F238E27FC236}">
                  <a16:creationId xmlns:a16="http://schemas.microsoft.com/office/drawing/2014/main" id="{96DF2C6C-BCA0-4FEC-801B-D271957CDD86}"/>
                </a:ext>
              </a:extLst>
            </p:cNvPr>
            <p:cNvSpPr/>
            <p:nvPr/>
          </p:nvSpPr>
          <p:spPr>
            <a:xfrm rot="5400000">
              <a:off x="8960090" y="4498810"/>
              <a:ext cx="127743" cy="475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Block Arc 227">
              <a:extLst>
                <a:ext uri="{FF2B5EF4-FFF2-40B4-BE49-F238E27FC236}">
                  <a16:creationId xmlns:a16="http://schemas.microsoft.com/office/drawing/2014/main" id="{A7303D74-34D6-4497-8C22-65C5A35823D9}"/>
                </a:ext>
              </a:extLst>
            </p:cNvPr>
            <p:cNvSpPr/>
            <p:nvPr/>
          </p:nvSpPr>
          <p:spPr>
            <a:xfrm rot="16200000">
              <a:off x="9033903" y="4371528"/>
              <a:ext cx="127743" cy="178137"/>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9" name="Rectangle 228">
              <a:extLst>
                <a:ext uri="{FF2B5EF4-FFF2-40B4-BE49-F238E27FC236}">
                  <a16:creationId xmlns:a16="http://schemas.microsoft.com/office/drawing/2014/main" id="{C4514649-272A-4DEE-9FD6-6B0EFDA460BE}"/>
                </a:ext>
              </a:extLst>
            </p:cNvPr>
            <p:cNvSpPr/>
            <p:nvPr/>
          </p:nvSpPr>
          <p:spPr>
            <a:xfrm>
              <a:off x="9099519" y="4387074"/>
              <a:ext cx="144000" cy="4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Partial Circle 229">
              <a:extLst>
                <a:ext uri="{FF2B5EF4-FFF2-40B4-BE49-F238E27FC236}">
                  <a16:creationId xmlns:a16="http://schemas.microsoft.com/office/drawing/2014/main" id="{6BDE122A-AADF-4E6A-B728-E217A123A239}"/>
                </a:ext>
              </a:extLst>
            </p:cNvPr>
            <p:cNvSpPr/>
            <p:nvPr/>
          </p:nvSpPr>
          <p:spPr>
            <a:xfrm rot="10800000">
              <a:off x="9162589" y="4142820"/>
              <a:ext cx="534411" cy="385994"/>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31" name="Rectangle 230">
              <a:extLst>
                <a:ext uri="{FF2B5EF4-FFF2-40B4-BE49-F238E27FC236}">
                  <a16:creationId xmlns:a16="http://schemas.microsoft.com/office/drawing/2014/main" id="{E79A82BA-1C5E-419D-A6A3-06AF73C5776A}"/>
                </a:ext>
              </a:extLst>
            </p:cNvPr>
            <p:cNvSpPr/>
            <p:nvPr/>
          </p:nvSpPr>
          <p:spPr>
            <a:xfrm>
              <a:off x="9270291" y="4116134"/>
              <a:ext cx="306950" cy="766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Rectangle 231">
              <a:extLst>
                <a:ext uri="{FF2B5EF4-FFF2-40B4-BE49-F238E27FC236}">
                  <a16:creationId xmlns:a16="http://schemas.microsoft.com/office/drawing/2014/main" id="{B9CC2D1A-6632-4EBC-8F4F-B2894EFDB0B1}"/>
                </a:ext>
              </a:extLst>
            </p:cNvPr>
            <p:cNvSpPr/>
            <p:nvPr/>
          </p:nvSpPr>
          <p:spPr>
            <a:xfrm>
              <a:off x="9343363" y="4063314"/>
              <a:ext cx="148447" cy="5109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Block Arc 232">
              <a:extLst>
                <a:ext uri="{FF2B5EF4-FFF2-40B4-BE49-F238E27FC236}">
                  <a16:creationId xmlns:a16="http://schemas.microsoft.com/office/drawing/2014/main" id="{062821B5-D95C-457D-98E6-685B0157CB74}"/>
                </a:ext>
              </a:extLst>
            </p:cNvPr>
            <p:cNvSpPr/>
            <p:nvPr/>
          </p:nvSpPr>
          <p:spPr>
            <a:xfrm rot="16200000">
              <a:off x="9443222" y="3866723"/>
              <a:ext cx="153291" cy="237516"/>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67" name="Rectangle 266">
              <a:extLst>
                <a:ext uri="{FF2B5EF4-FFF2-40B4-BE49-F238E27FC236}">
                  <a16:creationId xmlns:a16="http://schemas.microsoft.com/office/drawing/2014/main" id="{902D7D19-7591-42B6-B6DB-B06160448B51}"/>
                </a:ext>
              </a:extLst>
            </p:cNvPr>
            <p:cNvSpPr/>
            <p:nvPr/>
          </p:nvSpPr>
          <p:spPr>
            <a:xfrm rot="5400000">
              <a:off x="9358410" y="4012101"/>
              <a:ext cx="127743" cy="5047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8" name="Rectangle 267">
              <a:extLst>
                <a:ext uri="{FF2B5EF4-FFF2-40B4-BE49-F238E27FC236}">
                  <a16:creationId xmlns:a16="http://schemas.microsoft.com/office/drawing/2014/main" id="{58370489-D4B8-46EC-B969-809C5E406733}"/>
                </a:ext>
              </a:extLst>
            </p:cNvPr>
            <p:cNvSpPr/>
            <p:nvPr/>
          </p:nvSpPr>
          <p:spPr>
            <a:xfrm rot="10800000">
              <a:off x="9504498" y="3904313"/>
              <a:ext cx="207826" cy="43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9" name="Rectangle 268">
              <a:extLst>
                <a:ext uri="{FF2B5EF4-FFF2-40B4-BE49-F238E27FC236}">
                  <a16:creationId xmlns:a16="http://schemas.microsoft.com/office/drawing/2014/main" id="{E9EDF46E-C45C-4B1B-AAFD-2938E3ADDEB1}"/>
                </a:ext>
              </a:extLst>
            </p:cNvPr>
            <p:cNvSpPr/>
            <p:nvPr/>
          </p:nvSpPr>
          <p:spPr>
            <a:xfrm rot="5400000">
              <a:off x="9157001" y="4602799"/>
              <a:ext cx="1264651" cy="5344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0" name="Block Arc 269">
              <a:extLst>
                <a:ext uri="{FF2B5EF4-FFF2-40B4-BE49-F238E27FC236}">
                  <a16:creationId xmlns:a16="http://schemas.microsoft.com/office/drawing/2014/main" id="{61080ACE-E32C-48D4-A57E-5CC1A6D42549}"/>
                </a:ext>
              </a:extLst>
            </p:cNvPr>
            <p:cNvSpPr/>
            <p:nvPr/>
          </p:nvSpPr>
          <p:spPr>
            <a:xfrm>
              <a:off x="9629852" y="3910652"/>
              <a:ext cx="178137" cy="204388"/>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1" name="Rectangle 270">
              <a:extLst>
                <a:ext uri="{FF2B5EF4-FFF2-40B4-BE49-F238E27FC236}">
                  <a16:creationId xmlns:a16="http://schemas.microsoft.com/office/drawing/2014/main" id="{74D208B4-1AEF-447F-BAF9-6977E8A7EC5E}"/>
                </a:ext>
              </a:extLst>
            </p:cNvPr>
            <p:cNvSpPr/>
            <p:nvPr/>
          </p:nvSpPr>
          <p:spPr>
            <a:xfrm rot="10800000">
              <a:off x="9687604" y="4384116"/>
              <a:ext cx="118758" cy="43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2" name="Rectangle: Rounded Corners 271">
              <a:extLst>
                <a:ext uri="{FF2B5EF4-FFF2-40B4-BE49-F238E27FC236}">
                  <a16:creationId xmlns:a16="http://schemas.microsoft.com/office/drawing/2014/main" id="{E35EAB93-ABDB-40C4-9D87-EF7F31843E74}"/>
                </a:ext>
              </a:extLst>
            </p:cNvPr>
            <p:cNvSpPr/>
            <p:nvPr/>
          </p:nvSpPr>
          <p:spPr>
            <a:xfrm>
              <a:off x="8665155" y="3807919"/>
              <a:ext cx="267205" cy="7664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3" name="Rectangle 272">
              <a:extLst>
                <a:ext uri="{FF2B5EF4-FFF2-40B4-BE49-F238E27FC236}">
                  <a16:creationId xmlns:a16="http://schemas.microsoft.com/office/drawing/2014/main" id="{BA4363F5-DD81-43E5-9DE4-19F7153F90EB}"/>
                </a:ext>
              </a:extLst>
            </p:cNvPr>
            <p:cNvSpPr/>
            <p:nvPr/>
          </p:nvSpPr>
          <p:spPr>
            <a:xfrm>
              <a:off x="8245821" y="6024830"/>
              <a:ext cx="2137643"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4" name="Block Arc 273">
              <a:extLst>
                <a:ext uri="{FF2B5EF4-FFF2-40B4-BE49-F238E27FC236}">
                  <a16:creationId xmlns:a16="http://schemas.microsoft.com/office/drawing/2014/main" id="{8D969D07-90E4-4F6C-9A05-5043C541F33D}"/>
                </a:ext>
              </a:extLst>
            </p:cNvPr>
            <p:cNvSpPr/>
            <p:nvPr/>
          </p:nvSpPr>
          <p:spPr>
            <a:xfrm>
              <a:off x="8121499" y="5915711"/>
              <a:ext cx="207826" cy="204388"/>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75" name="Rectangle 274">
              <a:extLst>
                <a:ext uri="{FF2B5EF4-FFF2-40B4-BE49-F238E27FC236}">
                  <a16:creationId xmlns:a16="http://schemas.microsoft.com/office/drawing/2014/main" id="{7FD83150-2790-4019-9520-C200B112798F}"/>
                </a:ext>
              </a:extLst>
            </p:cNvPr>
            <p:cNvSpPr/>
            <p:nvPr/>
          </p:nvSpPr>
          <p:spPr>
            <a:xfrm>
              <a:off x="10180446" y="5822553"/>
              <a:ext cx="160866"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6" name="Rectangle 275">
              <a:extLst>
                <a:ext uri="{FF2B5EF4-FFF2-40B4-BE49-F238E27FC236}">
                  <a16:creationId xmlns:a16="http://schemas.microsoft.com/office/drawing/2014/main" id="{3DF0517D-78B5-4C08-AF77-AFB2278973D3}"/>
                </a:ext>
              </a:extLst>
            </p:cNvPr>
            <p:cNvSpPr/>
            <p:nvPr/>
          </p:nvSpPr>
          <p:spPr>
            <a:xfrm>
              <a:off x="10249070" y="5772784"/>
              <a:ext cx="29689"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7" name="Rectangle 276">
              <a:extLst>
                <a:ext uri="{FF2B5EF4-FFF2-40B4-BE49-F238E27FC236}">
                  <a16:creationId xmlns:a16="http://schemas.microsoft.com/office/drawing/2014/main" id="{9D9BB6F1-D95E-42A8-ACFE-91B83F70EDED}"/>
                </a:ext>
              </a:extLst>
            </p:cNvPr>
            <p:cNvSpPr/>
            <p:nvPr/>
          </p:nvSpPr>
          <p:spPr>
            <a:xfrm>
              <a:off x="10330031" y="5797332"/>
              <a:ext cx="14845"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8" name="Rectangle 277">
              <a:extLst>
                <a:ext uri="{FF2B5EF4-FFF2-40B4-BE49-F238E27FC236}">
                  <a16:creationId xmlns:a16="http://schemas.microsoft.com/office/drawing/2014/main" id="{CDBB3226-3D1D-44C6-B16E-9EA474CDC016}"/>
                </a:ext>
              </a:extLst>
            </p:cNvPr>
            <p:cNvSpPr/>
            <p:nvPr/>
          </p:nvSpPr>
          <p:spPr>
            <a:xfrm>
              <a:off x="10259090" y="5725668"/>
              <a:ext cx="5938"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9" name="Rectangle 278">
              <a:extLst>
                <a:ext uri="{FF2B5EF4-FFF2-40B4-BE49-F238E27FC236}">
                  <a16:creationId xmlns:a16="http://schemas.microsoft.com/office/drawing/2014/main" id="{5F1F1225-CC49-4816-B9AD-CB24AE16FBFB}"/>
                </a:ext>
              </a:extLst>
            </p:cNvPr>
            <p:cNvSpPr/>
            <p:nvPr/>
          </p:nvSpPr>
          <p:spPr>
            <a:xfrm rot="5400000">
              <a:off x="10256017" y="5752798"/>
              <a:ext cx="15457" cy="890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0" name="Trapezoid 279">
              <a:extLst>
                <a:ext uri="{FF2B5EF4-FFF2-40B4-BE49-F238E27FC236}">
                  <a16:creationId xmlns:a16="http://schemas.microsoft.com/office/drawing/2014/main" id="{525A2F2F-3224-4E7A-A514-A235211511B0}"/>
                </a:ext>
              </a:extLst>
            </p:cNvPr>
            <p:cNvSpPr/>
            <p:nvPr/>
          </p:nvSpPr>
          <p:spPr>
            <a:xfrm rot="10800000">
              <a:off x="10217960" y="5736857"/>
              <a:ext cx="89068" cy="12774"/>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1" name="Rectangle 280">
              <a:extLst>
                <a:ext uri="{FF2B5EF4-FFF2-40B4-BE49-F238E27FC236}">
                  <a16:creationId xmlns:a16="http://schemas.microsoft.com/office/drawing/2014/main" id="{AA3226D1-8573-49F3-B49C-7464AB66816A}"/>
                </a:ext>
              </a:extLst>
            </p:cNvPr>
            <p:cNvSpPr/>
            <p:nvPr/>
          </p:nvSpPr>
          <p:spPr>
            <a:xfrm>
              <a:off x="8198857" y="5888546"/>
              <a:ext cx="14845"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2" name="Rectangle 281">
              <a:extLst>
                <a:ext uri="{FF2B5EF4-FFF2-40B4-BE49-F238E27FC236}">
                  <a16:creationId xmlns:a16="http://schemas.microsoft.com/office/drawing/2014/main" id="{27603D8F-2895-45A8-B583-F6BB6B0C276A}"/>
                </a:ext>
              </a:extLst>
            </p:cNvPr>
            <p:cNvSpPr/>
            <p:nvPr/>
          </p:nvSpPr>
          <p:spPr>
            <a:xfrm>
              <a:off x="8275881" y="5865429"/>
              <a:ext cx="29689" cy="766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3" name="Rectangle 282">
              <a:extLst>
                <a:ext uri="{FF2B5EF4-FFF2-40B4-BE49-F238E27FC236}">
                  <a16:creationId xmlns:a16="http://schemas.microsoft.com/office/drawing/2014/main" id="{28AFE20C-86B4-4AEB-A61C-F3F75B368D4E}"/>
                </a:ext>
              </a:extLst>
            </p:cNvPr>
            <p:cNvSpPr/>
            <p:nvPr/>
          </p:nvSpPr>
          <p:spPr>
            <a:xfrm>
              <a:off x="8289273" y="5809132"/>
              <a:ext cx="5938"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4" name="Rectangle 283">
              <a:extLst>
                <a:ext uri="{FF2B5EF4-FFF2-40B4-BE49-F238E27FC236}">
                  <a16:creationId xmlns:a16="http://schemas.microsoft.com/office/drawing/2014/main" id="{B516159F-490A-45FF-A27D-742DAA750C89}"/>
                </a:ext>
              </a:extLst>
            </p:cNvPr>
            <p:cNvSpPr/>
            <p:nvPr/>
          </p:nvSpPr>
          <p:spPr>
            <a:xfrm rot="5400000">
              <a:off x="8284888" y="5836262"/>
              <a:ext cx="15457" cy="890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5" name="Trapezoid 284">
              <a:extLst>
                <a:ext uri="{FF2B5EF4-FFF2-40B4-BE49-F238E27FC236}">
                  <a16:creationId xmlns:a16="http://schemas.microsoft.com/office/drawing/2014/main" id="{99547EC5-72F6-4B99-984D-6E3877A4A8DB}"/>
                </a:ext>
              </a:extLst>
            </p:cNvPr>
            <p:cNvSpPr/>
            <p:nvPr/>
          </p:nvSpPr>
          <p:spPr>
            <a:xfrm rot="10800000">
              <a:off x="8248146" y="5824829"/>
              <a:ext cx="89068" cy="12774"/>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86" name="Content Placeholder 34" descr="Oil Rig with solid fill">
            <a:extLst>
              <a:ext uri="{FF2B5EF4-FFF2-40B4-BE49-F238E27FC236}">
                <a16:creationId xmlns:a16="http://schemas.microsoft.com/office/drawing/2014/main" id="{74BDA3A6-5D01-4F89-8D55-2EE51D59F695}"/>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2859" y="4867770"/>
            <a:ext cx="978408" cy="1380744"/>
          </a:xfrm>
          <a:prstGeom prst="rect">
            <a:avLst/>
          </a:prstGeom>
        </p:spPr>
      </p:pic>
      <p:grpSp>
        <p:nvGrpSpPr>
          <p:cNvPr id="287" name="Group 286">
            <a:extLst>
              <a:ext uri="{FF2B5EF4-FFF2-40B4-BE49-F238E27FC236}">
                <a16:creationId xmlns:a16="http://schemas.microsoft.com/office/drawing/2014/main" id="{39815AF2-5C6E-4E34-B55E-F7D8D870B09A}"/>
              </a:ext>
            </a:extLst>
          </p:cNvPr>
          <p:cNvGrpSpPr>
            <a:grpSpLocks noChangeAspect="1"/>
          </p:cNvGrpSpPr>
          <p:nvPr/>
        </p:nvGrpSpPr>
        <p:grpSpPr>
          <a:xfrm>
            <a:off x="6693756" y="5683704"/>
            <a:ext cx="1296000" cy="396171"/>
            <a:chOff x="8845572" y="2630683"/>
            <a:chExt cx="1440000" cy="502711"/>
          </a:xfrm>
        </p:grpSpPr>
        <p:sp>
          <p:nvSpPr>
            <p:cNvPr id="288" name="Rectangle 287">
              <a:extLst>
                <a:ext uri="{FF2B5EF4-FFF2-40B4-BE49-F238E27FC236}">
                  <a16:creationId xmlns:a16="http://schemas.microsoft.com/office/drawing/2014/main" id="{2ED17898-793B-4D19-90DC-0D7F6FA6E70D}"/>
                </a:ext>
              </a:extLst>
            </p:cNvPr>
            <p:cNvSpPr/>
            <p:nvPr/>
          </p:nvSpPr>
          <p:spPr>
            <a:xfrm>
              <a:off x="8845572" y="2834417"/>
              <a:ext cx="1440000" cy="1080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9" name="Trapezoid 288">
              <a:extLst>
                <a:ext uri="{FF2B5EF4-FFF2-40B4-BE49-F238E27FC236}">
                  <a16:creationId xmlns:a16="http://schemas.microsoft.com/office/drawing/2014/main" id="{20D41F61-1659-4AAC-B469-931C365388EB}"/>
                </a:ext>
              </a:extLst>
            </p:cNvPr>
            <p:cNvSpPr/>
            <p:nvPr/>
          </p:nvSpPr>
          <p:spPr>
            <a:xfrm>
              <a:off x="8999758" y="2953394"/>
              <a:ext cx="79385" cy="180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0" name="Trapezoid 289">
              <a:extLst>
                <a:ext uri="{FF2B5EF4-FFF2-40B4-BE49-F238E27FC236}">
                  <a16:creationId xmlns:a16="http://schemas.microsoft.com/office/drawing/2014/main" id="{5EC65AE1-DB49-4A30-BCD2-BB7A5537D08F}"/>
                </a:ext>
              </a:extLst>
            </p:cNvPr>
            <p:cNvSpPr/>
            <p:nvPr/>
          </p:nvSpPr>
          <p:spPr>
            <a:xfrm>
              <a:off x="9544257" y="2952504"/>
              <a:ext cx="79385" cy="180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1" name="Trapezoid 290">
              <a:extLst>
                <a:ext uri="{FF2B5EF4-FFF2-40B4-BE49-F238E27FC236}">
                  <a16:creationId xmlns:a16="http://schemas.microsoft.com/office/drawing/2014/main" id="{BF97763B-9C97-4B56-B482-227592A22CBC}"/>
                </a:ext>
              </a:extLst>
            </p:cNvPr>
            <p:cNvSpPr/>
            <p:nvPr/>
          </p:nvSpPr>
          <p:spPr>
            <a:xfrm>
              <a:off x="10153982" y="2953084"/>
              <a:ext cx="59538" cy="180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2" name="Rectangle 291">
              <a:extLst>
                <a:ext uri="{FF2B5EF4-FFF2-40B4-BE49-F238E27FC236}">
                  <a16:creationId xmlns:a16="http://schemas.microsoft.com/office/drawing/2014/main" id="{A2B3DE94-2095-4A87-995F-CEF3E7EA44A1}"/>
                </a:ext>
              </a:extLst>
            </p:cNvPr>
            <p:cNvSpPr/>
            <p:nvPr/>
          </p:nvSpPr>
          <p:spPr>
            <a:xfrm>
              <a:off x="9884384" y="2721326"/>
              <a:ext cx="39692" cy="24906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3" name="Rectangle 292">
              <a:extLst>
                <a:ext uri="{FF2B5EF4-FFF2-40B4-BE49-F238E27FC236}">
                  <a16:creationId xmlns:a16="http://schemas.microsoft.com/office/drawing/2014/main" id="{CB5133EA-4A44-4D20-A96D-EEA6377E6DD2}"/>
                </a:ext>
              </a:extLst>
            </p:cNvPr>
            <p:cNvSpPr/>
            <p:nvPr/>
          </p:nvSpPr>
          <p:spPr>
            <a:xfrm>
              <a:off x="9804314" y="2829345"/>
              <a:ext cx="19846" cy="1280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4" name="Rectangle 293">
              <a:extLst>
                <a:ext uri="{FF2B5EF4-FFF2-40B4-BE49-F238E27FC236}">
                  <a16:creationId xmlns:a16="http://schemas.microsoft.com/office/drawing/2014/main" id="{677575E4-C004-429C-AE6D-BBCF1E18C1C3}"/>
                </a:ext>
              </a:extLst>
            </p:cNvPr>
            <p:cNvSpPr/>
            <p:nvPr/>
          </p:nvSpPr>
          <p:spPr>
            <a:xfrm rot="5400000">
              <a:off x="9792355" y="2806348"/>
              <a:ext cx="226800" cy="11907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5" name="Trapezoid 294">
              <a:extLst>
                <a:ext uri="{FF2B5EF4-FFF2-40B4-BE49-F238E27FC236}">
                  <a16:creationId xmlns:a16="http://schemas.microsoft.com/office/drawing/2014/main" id="{6BCAEBE8-A4F6-46D0-AC8D-DD143C85D41F}"/>
                </a:ext>
              </a:extLst>
            </p:cNvPr>
            <p:cNvSpPr/>
            <p:nvPr/>
          </p:nvSpPr>
          <p:spPr>
            <a:xfrm rot="10800000">
              <a:off x="9846295" y="2630683"/>
              <a:ext cx="119077" cy="35581"/>
            </a:xfrm>
            <a:prstGeom prst="trapezoid">
              <a:avLst>
                <a:gd name="adj" fmla="val 9595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6" name="Rectangle 295">
              <a:extLst>
                <a:ext uri="{FF2B5EF4-FFF2-40B4-BE49-F238E27FC236}">
                  <a16:creationId xmlns:a16="http://schemas.microsoft.com/office/drawing/2014/main" id="{3E438274-4A25-4D61-901A-114762C79E74}"/>
                </a:ext>
              </a:extLst>
            </p:cNvPr>
            <p:cNvSpPr/>
            <p:nvPr/>
          </p:nvSpPr>
          <p:spPr>
            <a:xfrm>
              <a:off x="9983119" y="2828137"/>
              <a:ext cx="19846" cy="1280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017870952"/>
      </p:ext>
    </p:extLst>
  </p:cSld>
  <p:clrMapOvr>
    <a:masterClrMapping/>
  </p:clrMapOvr>
  <mc:AlternateContent xmlns:mc="http://schemas.openxmlformats.org/markup-compatibility/2006" xmlns:p14="http://schemas.microsoft.com/office/powerpoint/2010/main">
    <mc:Choice Requires="p14">
      <p:transition p14:dur="10" advClick="0" advTm="11000">
        <p:fade/>
      </p:transition>
    </mc:Choice>
    <mc:Fallback xmlns="">
      <p:transition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3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250"/>
                                  </p:stCondLst>
                                  <p:childTnLst>
                                    <p:set>
                                      <p:cBhvr>
                                        <p:cTn id="12" dur="1" fill="hold">
                                          <p:stCondLst>
                                            <p:cond delay="0"/>
                                          </p:stCondLst>
                                        </p:cTn>
                                        <p:tgtEl>
                                          <p:spTgt spid="86"/>
                                        </p:tgtEl>
                                        <p:attrNameLst>
                                          <p:attrName>style.visibility</p:attrName>
                                        </p:attrNameLst>
                                      </p:cBhvr>
                                      <p:to>
                                        <p:strVal val="visible"/>
                                      </p:to>
                                    </p:set>
                                  </p:childTnLst>
                                </p:cTn>
                              </p:par>
                            </p:childTnLst>
                          </p:cTn>
                        </p:par>
                        <p:par>
                          <p:cTn id="13" fill="hold">
                            <p:stCondLst>
                              <p:cond delay="3250"/>
                            </p:stCondLst>
                            <p:childTnLst>
                              <p:par>
                                <p:cTn id="14" presetID="1" presetClass="entr" presetSubtype="0" fill="hold" nodeType="afterEffect">
                                  <p:stCondLst>
                                    <p:cond delay="1000"/>
                                  </p:stCondLst>
                                  <p:childTnLst>
                                    <p:set>
                                      <p:cBhvr>
                                        <p:cTn id="15" dur="1" fill="hold">
                                          <p:stCondLst>
                                            <p:cond delay="0"/>
                                          </p:stCondLst>
                                        </p:cTn>
                                        <p:tgtEl>
                                          <p:spTgt spid="287"/>
                                        </p:tgtEl>
                                        <p:attrNameLst>
                                          <p:attrName>style.visibility</p:attrName>
                                        </p:attrNameLst>
                                      </p:cBhvr>
                                      <p:to>
                                        <p:strVal val="visible"/>
                                      </p:to>
                                    </p:set>
                                  </p:childTnLst>
                                </p:cTn>
                              </p:par>
                            </p:childTnLst>
                          </p:cTn>
                        </p:par>
                        <p:par>
                          <p:cTn id="16" fill="hold">
                            <p:stCondLst>
                              <p:cond delay="4250"/>
                            </p:stCondLst>
                            <p:childTnLst>
                              <p:par>
                                <p:cTn id="17" presetID="1" presetClass="entr" presetSubtype="0" fill="hold" grpId="0" nodeType="afterEffect">
                                  <p:stCondLst>
                                    <p:cond delay="1250"/>
                                  </p:stCondLst>
                                  <p:childTnLst>
                                    <p:set>
                                      <p:cBhvr>
                                        <p:cTn id="18" dur="1" fill="hold">
                                          <p:stCondLst>
                                            <p:cond delay="0"/>
                                          </p:stCondLst>
                                        </p:cTn>
                                        <p:tgtEl>
                                          <p:spTgt spid="234"/>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nodeType="afterEffect">
                                  <p:stCondLst>
                                    <p:cond delay="1000"/>
                                  </p:stCondLst>
                                  <p:childTnLst>
                                    <p:set>
                                      <p:cBhvr>
                                        <p:cTn id="21" dur="1" fill="hold">
                                          <p:stCondLst>
                                            <p:cond delay="0"/>
                                          </p:stCondLst>
                                        </p:cTn>
                                        <p:tgtEl>
                                          <p:spTgt spid="186"/>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grpId="0" nodeType="afterEffect">
                                  <p:stCondLst>
                                    <p:cond delay="1250"/>
                                  </p:stCondLst>
                                  <p:childTnLst>
                                    <p:set>
                                      <p:cBhvr>
                                        <p:cTn id="24" dur="1" fill="hold">
                                          <p:stCondLst>
                                            <p:cond delay="0"/>
                                          </p:stCondLst>
                                        </p:cTn>
                                        <p:tgtEl>
                                          <p:spTgt spid="235"/>
                                        </p:tgtEl>
                                        <p:attrNameLst>
                                          <p:attrName>style.visibility</p:attrName>
                                        </p:attrNameLst>
                                      </p:cBhvr>
                                      <p:to>
                                        <p:strVal val="visible"/>
                                      </p:to>
                                    </p:set>
                                  </p:childTnLst>
                                </p:cTn>
                              </p:par>
                            </p:childTnLst>
                          </p:cTn>
                        </p:par>
                        <p:par>
                          <p:cTn id="25" fill="hold">
                            <p:stCondLst>
                              <p:cond delay="7750"/>
                            </p:stCondLst>
                            <p:childTnLst>
                              <p:par>
                                <p:cTn id="26" presetID="1" presetClass="entr" presetSubtype="0" fill="hold" nodeType="afterEffect">
                                  <p:stCondLst>
                                    <p:cond delay="1000"/>
                                  </p:stCondLst>
                                  <p:childTnLst>
                                    <p:set>
                                      <p:cBhvr>
                                        <p:cTn id="27"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234" grpId="0"/>
      <p:bldP spid="2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F4614C-45C5-416F-84EE-151B1B294BB3}"/>
              </a:ext>
            </a:extLst>
          </p:cNvPr>
          <p:cNvSpPr>
            <a:spLocks noGrp="1"/>
          </p:cNvSpPr>
          <p:nvPr>
            <p:ph type="title"/>
          </p:nvPr>
        </p:nvSpPr>
        <p:spPr/>
        <p:txBody>
          <a:bodyPr/>
          <a:lstStyle/>
          <a:p>
            <a:r>
              <a:rPr lang="en-AU" dirty="0"/>
              <a:t>Case study: Yacka Energy     financial security requirement</a:t>
            </a:r>
          </a:p>
        </p:txBody>
      </p:sp>
      <p:grpSp>
        <p:nvGrpSpPr>
          <p:cNvPr id="2" name="Group 1">
            <a:extLst>
              <a:ext uri="{FF2B5EF4-FFF2-40B4-BE49-F238E27FC236}">
                <a16:creationId xmlns:a16="http://schemas.microsoft.com/office/drawing/2014/main" id="{FCDE60A0-32D9-4E6E-A1ED-9AEF5413A9D0}"/>
              </a:ext>
            </a:extLst>
          </p:cNvPr>
          <p:cNvGrpSpPr/>
          <p:nvPr/>
        </p:nvGrpSpPr>
        <p:grpSpPr>
          <a:xfrm>
            <a:off x="8121499" y="3807919"/>
            <a:ext cx="2261965" cy="2312180"/>
            <a:chOff x="8121499" y="3807919"/>
            <a:chExt cx="2261965" cy="2312180"/>
          </a:xfrm>
        </p:grpSpPr>
        <p:sp>
          <p:nvSpPr>
            <p:cNvPr id="37" name="Rectangle: Rounded Corners 36">
              <a:extLst>
                <a:ext uri="{FF2B5EF4-FFF2-40B4-BE49-F238E27FC236}">
                  <a16:creationId xmlns:a16="http://schemas.microsoft.com/office/drawing/2014/main" id="{E878CBED-69A4-41C2-8CC1-82918EE40EE2}"/>
                </a:ext>
              </a:extLst>
            </p:cNvPr>
            <p:cNvSpPr/>
            <p:nvPr/>
          </p:nvSpPr>
          <p:spPr>
            <a:xfrm>
              <a:off x="8690293" y="3810081"/>
              <a:ext cx="200106" cy="1328523"/>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3ACE49AE-2C6A-46CF-AF6D-5A37856BB9EF}"/>
                </a:ext>
              </a:extLst>
            </p:cNvPr>
            <p:cNvSpPr/>
            <p:nvPr/>
          </p:nvSpPr>
          <p:spPr>
            <a:xfrm>
              <a:off x="9164374" y="4256776"/>
              <a:ext cx="534411" cy="1089171"/>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rapezoid 38">
              <a:extLst>
                <a:ext uri="{FF2B5EF4-FFF2-40B4-BE49-F238E27FC236}">
                  <a16:creationId xmlns:a16="http://schemas.microsoft.com/office/drawing/2014/main" id="{787AD093-235D-460B-BE7E-1EE7B2431B2E}"/>
                </a:ext>
              </a:extLst>
            </p:cNvPr>
            <p:cNvSpPr/>
            <p:nvPr/>
          </p:nvSpPr>
          <p:spPr>
            <a:xfrm>
              <a:off x="9491029" y="5208711"/>
              <a:ext cx="103913" cy="76646"/>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274207B7-9008-42A7-975A-44757A129D98}"/>
                </a:ext>
              </a:extLst>
            </p:cNvPr>
            <p:cNvSpPr/>
            <p:nvPr/>
          </p:nvSpPr>
          <p:spPr>
            <a:xfrm rot="16200000">
              <a:off x="9352980" y="5022217"/>
              <a:ext cx="383228" cy="23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E9DE36B1-83D6-48D5-B341-8521731709FA}"/>
                </a:ext>
              </a:extLst>
            </p:cNvPr>
            <p:cNvSpPr/>
            <p:nvPr/>
          </p:nvSpPr>
          <p:spPr>
            <a:xfrm>
              <a:off x="9059120" y="4743074"/>
              <a:ext cx="385963" cy="51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Block Arc 41">
              <a:extLst>
                <a:ext uri="{FF2B5EF4-FFF2-40B4-BE49-F238E27FC236}">
                  <a16:creationId xmlns:a16="http://schemas.microsoft.com/office/drawing/2014/main" id="{4A563666-2621-47FF-B35A-7FEE1A40C434}"/>
                </a:ext>
              </a:extLst>
            </p:cNvPr>
            <p:cNvSpPr/>
            <p:nvPr/>
          </p:nvSpPr>
          <p:spPr>
            <a:xfrm>
              <a:off x="9338259" y="4749194"/>
              <a:ext cx="207826" cy="204388"/>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3" name="Rectangle 42">
              <a:extLst>
                <a:ext uri="{FF2B5EF4-FFF2-40B4-BE49-F238E27FC236}">
                  <a16:creationId xmlns:a16="http://schemas.microsoft.com/office/drawing/2014/main" id="{BD786661-9D78-4B25-904C-3FFDD239FD1C}"/>
                </a:ext>
              </a:extLst>
            </p:cNvPr>
            <p:cNvSpPr/>
            <p:nvPr/>
          </p:nvSpPr>
          <p:spPr>
            <a:xfrm rot="18988702">
              <a:off x="8539490" y="5667394"/>
              <a:ext cx="29689" cy="38322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69B55112-2D1E-4D03-999D-01D75A75B5FE}"/>
                </a:ext>
              </a:extLst>
            </p:cNvPr>
            <p:cNvSpPr/>
            <p:nvPr/>
          </p:nvSpPr>
          <p:spPr>
            <a:xfrm>
              <a:off x="9108634" y="4385397"/>
              <a:ext cx="148447" cy="51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A09B6FDE-9942-48CD-9A39-B5172FA0BC0B}"/>
                </a:ext>
              </a:extLst>
            </p:cNvPr>
            <p:cNvSpPr/>
            <p:nvPr/>
          </p:nvSpPr>
          <p:spPr>
            <a:xfrm rot="2516092">
              <a:off x="9151564" y="5687387"/>
              <a:ext cx="29689" cy="35767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044DBC2B-FB1C-40D3-8442-447B2DEAB59B}"/>
                </a:ext>
              </a:extLst>
            </p:cNvPr>
            <p:cNvSpPr/>
            <p:nvPr/>
          </p:nvSpPr>
          <p:spPr>
            <a:xfrm rot="5400000">
              <a:off x="8324745" y="4864170"/>
              <a:ext cx="383228" cy="475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1159A0FC-37E4-4A51-8192-E5759D5FE728}"/>
                </a:ext>
              </a:extLst>
            </p:cNvPr>
            <p:cNvSpPr/>
            <p:nvPr/>
          </p:nvSpPr>
          <p:spPr>
            <a:xfrm>
              <a:off x="8338506" y="4946921"/>
              <a:ext cx="1039132" cy="8941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FD544616-9C3E-4CE5-AC69-9F08E57A2500}"/>
                </a:ext>
              </a:extLst>
            </p:cNvPr>
            <p:cNvSpPr/>
            <p:nvPr/>
          </p:nvSpPr>
          <p:spPr>
            <a:xfrm rot="19279173">
              <a:off x="9191453" y="5723221"/>
              <a:ext cx="29689" cy="30658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F7F5D6F7-A05F-4454-A43D-79D6CA36E5ED}"/>
                </a:ext>
              </a:extLst>
            </p:cNvPr>
            <p:cNvSpPr/>
            <p:nvPr/>
          </p:nvSpPr>
          <p:spPr>
            <a:xfrm rot="2563536">
              <a:off x="8510926" y="5723962"/>
              <a:ext cx="29689" cy="31935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C772FAEF-F0F5-4CD9-ACDE-0EC8C6A595B1}"/>
                </a:ext>
              </a:extLst>
            </p:cNvPr>
            <p:cNvSpPr/>
            <p:nvPr/>
          </p:nvSpPr>
          <p:spPr>
            <a:xfrm>
              <a:off x="8697046" y="5778700"/>
              <a:ext cx="35627" cy="22993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774D9B37-EFD2-4746-8B22-56855D95B0B1}"/>
                </a:ext>
              </a:extLst>
            </p:cNvPr>
            <p:cNvSpPr/>
            <p:nvPr/>
          </p:nvSpPr>
          <p:spPr>
            <a:xfrm>
              <a:off x="9300082" y="5411443"/>
              <a:ext cx="35627" cy="59725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171FAC34-7896-425D-B461-4F8BE61C4AE1}"/>
                </a:ext>
              </a:extLst>
            </p:cNvPr>
            <p:cNvSpPr/>
            <p:nvPr/>
          </p:nvSpPr>
          <p:spPr>
            <a:xfrm>
              <a:off x="8999303" y="5778700"/>
              <a:ext cx="35627" cy="22993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34031625-63CE-4913-9235-EC5C6F047A7D}"/>
                </a:ext>
              </a:extLst>
            </p:cNvPr>
            <p:cNvSpPr/>
            <p:nvPr/>
          </p:nvSpPr>
          <p:spPr>
            <a:xfrm>
              <a:off x="8378014" y="5411444"/>
              <a:ext cx="35627" cy="59725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1C760851-7313-4A9C-92D4-E8F1655A9E6D}"/>
                </a:ext>
              </a:extLst>
            </p:cNvPr>
            <p:cNvSpPr/>
            <p:nvPr/>
          </p:nvSpPr>
          <p:spPr>
            <a:xfrm>
              <a:off x="8379823" y="4982847"/>
              <a:ext cx="953115" cy="838204"/>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30136602-37B6-41AF-8E7E-93CEE96B1FB7}"/>
                </a:ext>
              </a:extLst>
            </p:cNvPr>
            <p:cNvSpPr/>
            <p:nvPr/>
          </p:nvSpPr>
          <p:spPr>
            <a:xfrm>
              <a:off x="8704509" y="4982847"/>
              <a:ext cx="314214" cy="3244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4C28559D-3752-4F8E-882E-359196BDA6E0}"/>
                </a:ext>
              </a:extLst>
            </p:cNvPr>
            <p:cNvSpPr/>
            <p:nvPr/>
          </p:nvSpPr>
          <p:spPr>
            <a:xfrm>
              <a:off x="8680074" y="4952806"/>
              <a:ext cx="356274" cy="3244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05716F4E-7DCA-4321-B78F-3CC6DFEA7F63}"/>
                </a:ext>
              </a:extLst>
            </p:cNvPr>
            <p:cNvSpPr/>
            <p:nvPr/>
          </p:nvSpPr>
          <p:spPr>
            <a:xfrm>
              <a:off x="8763863" y="4916753"/>
              <a:ext cx="207826" cy="32446"/>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Block Arc 57">
              <a:extLst>
                <a:ext uri="{FF2B5EF4-FFF2-40B4-BE49-F238E27FC236}">
                  <a16:creationId xmlns:a16="http://schemas.microsoft.com/office/drawing/2014/main" id="{63CE5297-E622-4D32-AB59-66658F995A82}"/>
                </a:ext>
              </a:extLst>
            </p:cNvPr>
            <p:cNvSpPr/>
            <p:nvPr/>
          </p:nvSpPr>
          <p:spPr>
            <a:xfrm>
              <a:off x="9308991" y="4782243"/>
              <a:ext cx="207826" cy="204388"/>
            </a:xfrm>
            <a:prstGeom prst="blockArc">
              <a:avLst>
                <a:gd name="adj1" fmla="val 16504209"/>
                <a:gd name="adj2" fmla="val 20929478"/>
                <a:gd name="adj3" fmla="val 1860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9" name="Block Arc 58">
              <a:extLst>
                <a:ext uri="{FF2B5EF4-FFF2-40B4-BE49-F238E27FC236}">
                  <a16:creationId xmlns:a16="http://schemas.microsoft.com/office/drawing/2014/main" id="{C7BD33CB-7899-4455-A136-40AD0323F0B9}"/>
                </a:ext>
              </a:extLst>
            </p:cNvPr>
            <p:cNvSpPr/>
            <p:nvPr/>
          </p:nvSpPr>
          <p:spPr>
            <a:xfrm rot="16200000">
              <a:off x="8873514" y="4749215"/>
              <a:ext cx="178840" cy="237516"/>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0" name="Rectangle 59">
              <a:extLst>
                <a:ext uri="{FF2B5EF4-FFF2-40B4-BE49-F238E27FC236}">
                  <a16:creationId xmlns:a16="http://schemas.microsoft.com/office/drawing/2014/main" id="{C2EAF941-F5C6-4315-BC36-7E2C94123603}"/>
                </a:ext>
              </a:extLst>
            </p:cNvPr>
            <p:cNvSpPr/>
            <p:nvPr/>
          </p:nvSpPr>
          <p:spPr>
            <a:xfrm>
              <a:off x="8971735" y="4776517"/>
              <a:ext cx="445342" cy="51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DED2220A-4A01-4D7E-BF67-E6E7AF553E39}"/>
                </a:ext>
              </a:extLst>
            </p:cNvPr>
            <p:cNvSpPr/>
            <p:nvPr/>
          </p:nvSpPr>
          <p:spPr>
            <a:xfrm>
              <a:off x="8838298" y="4859479"/>
              <a:ext cx="59633" cy="51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E43CC357-2FA7-4D4D-AC9C-8F6DB89B1037}"/>
                </a:ext>
              </a:extLst>
            </p:cNvPr>
            <p:cNvSpPr/>
            <p:nvPr/>
          </p:nvSpPr>
          <p:spPr>
            <a:xfrm>
              <a:off x="9398550" y="5294485"/>
              <a:ext cx="779626" cy="115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Rectangle 62">
              <a:extLst>
                <a:ext uri="{FF2B5EF4-FFF2-40B4-BE49-F238E27FC236}">
                  <a16:creationId xmlns:a16="http://schemas.microsoft.com/office/drawing/2014/main" id="{36BC384A-23E6-498D-982C-2DB8C78C2BE8}"/>
                </a:ext>
              </a:extLst>
            </p:cNvPr>
            <p:cNvSpPr/>
            <p:nvPr/>
          </p:nvSpPr>
          <p:spPr>
            <a:xfrm>
              <a:off x="9468811" y="4880530"/>
              <a:ext cx="59633" cy="3832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DA06AC40-C24D-453F-89B8-DF2517AF7A71}"/>
                </a:ext>
              </a:extLst>
            </p:cNvPr>
            <p:cNvSpPr/>
            <p:nvPr/>
          </p:nvSpPr>
          <p:spPr>
            <a:xfrm>
              <a:off x="9398550" y="5442741"/>
              <a:ext cx="831306" cy="115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rapezoid 64">
              <a:extLst>
                <a:ext uri="{FF2B5EF4-FFF2-40B4-BE49-F238E27FC236}">
                  <a16:creationId xmlns:a16="http://schemas.microsoft.com/office/drawing/2014/main" id="{F8C3C57E-F4E2-4162-A6D6-2F6BCB0FCB4B}"/>
                </a:ext>
              </a:extLst>
            </p:cNvPr>
            <p:cNvSpPr/>
            <p:nvPr/>
          </p:nvSpPr>
          <p:spPr>
            <a:xfrm>
              <a:off x="9426482" y="5209569"/>
              <a:ext cx="144000" cy="76646"/>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AA5F3FB6-9B33-4C1F-8AF5-51B7D2AC7E6F}"/>
                </a:ext>
              </a:extLst>
            </p:cNvPr>
            <p:cNvSpPr/>
            <p:nvPr/>
          </p:nvSpPr>
          <p:spPr>
            <a:xfrm>
              <a:off x="9398550" y="5623638"/>
              <a:ext cx="779626" cy="4273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E4D215E6-4227-495B-BC72-D740CB90F4BD}"/>
                </a:ext>
              </a:extLst>
            </p:cNvPr>
            <p:cNvSpPr/>
            <p:nvPr/>
          </p:nvSpPr>
          <p:spPr>
            <a:xfrm>
              <a:off x="9396719" y="5543795"/>
              <a:ext cx="59379"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564987BC-9187-4C91-BF9B-EFE22B4AC90A}"/>
                </a:ext>
              </a:extLst>
            </p:cNvPr>
            <p:cNvSpPr/>
            <p:nvPr/>
          </p:nvSpPr>
          <p:spPr>
            <a:xfrm>
              <a:off x="10101556" y="5558142"/>
              <a:ext cx="76620"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F59216E4-DC45-4255-B50C-A49EB91E1BF1}"/>
                </a:ext>
              </a:extLst>
            </p:cNvPr>
            <p:cNvSpPr/>
            <p:nvPr/>
          </p:nvSpPr>
          <p:spPr>
            <a:xfrm>
              <a:off x="9639353" y="5545418"/>
              <a:ext cx="59379"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1374BDAB-4EB8-4EC6-827C-57AEEDDEEAC6}"/>
                </a:ext>
              </a:extLst>
            </p:cNvPr>
            <p:cNvSpPr/>
            <p:nvPr/>
          </p:nvSpPr>
          <p:spPr>
            <a:xfrm>
              <a:off x="9872537" y="5536323"/>
              <a:ext cx="59379"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a:extLst>
                <a:ext uri="{FF2B5EF4-FFF2-40B4-BE49-F238E27FC236}">
                  <a16:creationId xmlns:a16="http://schemas.microsoft.com/office/drawing/2014/main" id="{FFFB8071-7086-4E50-B265-1C9C443246FA}"/>
                </a:ext>
              </a:extLst>
            </p:cNvPr>
            <p:cNvSpPr/>
            <p:nvPr/>
          </p:nvSpPr>
          <p:spPr>
            <a:xfrm>
              <a:off x="9872537" y="5208064"/>
              <a:ext cx="269500" cy="510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67650254-4F13-47EF-951B-A8282955F03F}"/>
                </a:ext>
              </a:extLst>
            </p:cNvPr>
            <p:cNvSpPr/>
            <p:nvPr/>
          </p:nvSpPr>
          <p:spPr>
            <a:xfrm>
              <a:off x="9913645" y="4920775"/>
              <a:ext cx="65317" cy="3065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AE4D3580-0F81-49C6-B032-A94919517629}"/>
                </a:ext>
              </a:extLst>
            </p:cNvPr>
            <p:cNvSpPr/>
            <p:nvPr/>
          </p:nvSpPr>
          <p:spPr>
            <a:xfrm>
              <a:off x="10034094" y="4979359"/>
              <a:ext cx="65317" cy="2554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DCFB8D24-830B-4A3C-AF48-E4D6379DC6ED}"/>
                </a:ext>
              </a:extLst>
            </p:cNvPr>
            <p:cNvSpPr/>
            <p:nvPr/>
          </p:nvSpPr>
          <p:spPr>
            <a:xfrm>
              <a:off x="8595073" y="4621733"/>
              <a:ext cx="356274" cy="408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Block Arc 74">
              <a:extLst>
                <a:ext uri="{FF2B5EF4-FFF2-40B4-BE49-F238E27FC236}">
                  <a16:creationId xmlns:a16="http://schemas.microsoft.com/office/drawing/2014/main" id="{533C36D7-E340-48F2-94FB-43D8E7AC2E1A}"/>
                </a:ext>
              </a:extLst>
            </p:cNvPr>
            <p:cNvSpPr/>
            <p:nvPr/>
          </p:nvSpPr>
          <p:spPr>
            <a:xfrm rot="16200000">
              <a:off x="8522370" y="4601045"/>
              <a:ext cx="127743" cy="178137"/>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76" name="Block Arc 75">
              <a:extLst>
                <a:ext uri="{FF2B5EF4-FFF2-40B4-BE49-F238E27FC236}">
                  <a16:creationId xmlns:a16="http://schemas.microsoft.com/office/drawing/2014/main" id="{130403BE-A162-4598-8758-044BE2696455}"/>
                </a:ext>
              </a:extLst>
            </p:cNvPr>
            <p:cNvSpPr/>
            <p:nvPr/>
          </p:nvSpPr>
          <p:spPr>
            <a:xfrm rot="5400000">
              <a:off x="8885468" y="4504147"/>
              <a:ext cx="127743" cy="178137"/>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77" name="Rectangle 76">
              <a:extLst>
                <a:ext uri="{FF2B5EF4-FFF2-40B4-BE49-F238E27FC236}">
                  <a16:creationId xmlns:a16="http://schemas.microsoft.com/office/drawing/2014/main" id="{4A8383E7-A286-4DDF-A8B6-E242C3B05047}"/>
                </a:ext>
              </a:extLst>
            </p:cNvPr>
            <p:cNvSpPr/>
            <p:nvPr/>
          </p:nvSpPr>
          <p:spPr>
            <a:xfrm rot="5400000">
              <a:off x="8960090" y="4498810"/>
              <a:ext cx="127743" cy="475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Block Arc 77">
              <a:extLst>
                <a:ext uri="{FF2B5EF4-FFF2-40B4-BE49-F238E27FC236}">
                  <a16:creationId xmlns:a16="http://schemas.microsoft.com/office/drawing/2014/main" id="{E91FFDC2-2B38-4DCE-A7F5-B242081645A3}"/>
                </a:ext>
              </a:extLst>
            </p:cNvPr>
            <p:cNvSpPr/>
            <p:nvPr/>
          </p:nvSpPr>
          <p:spPr>
            <a:xfrm rot="16200000">
              <a:off x="9033903" y="4371528"/>
              <a:ext cx="127743" cy="178137"/>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79" name="Rectangle 78">
              <a:extLst>
                <a:ext uri="{FF2B5EF4-FFF2-40B4-BE49-F238E27FC236}">
                  <a16:creationId xmlns:a16="http://schemas.microsoft.com/office/drawing/2014/main" id="{9B50D64E-AA87-44BD-BC73-EB6E65FA8034}"/>
                </a:ext>
              </a:extLst>
            </p:cNvPr>
            <p:cNvSpPr/>
            <p:nvPr/>
          </p:nvSpPr>
          <p:spPr>
            <a:xfrm>
              <a:off x="9099519" y="4387074"/>
              <a:ext cx="144000" cy="4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Partial Circle 79">
              <a:extLst>
                <a:ext uri="{FF2B5EF4-FFF2-40B4-BE49-F238E27FC236}">
                  <a16:creationId xmlns:a16="http://schemas.microsoft.com/office/drawing/2014/main" id="{71C4BDF4-7177-4AEB-9BE5-6D7D486E34D8}"/>
                </a:ext>
              </a:extLst>
            </p:cNvPr>
            <p:cNvSpPr/>
            <p:nvPr/>
          </p:nvSpPr>
          <p:spPr>
            <a:xfrm rot="10800000">
              <a:off x="9162589" y="4142820"/>
              <a:ext cx="534411" cy="385994"/>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1" name="Rectangle 80">
              <a:extLst>
                <a:ext uri="{FF2B5EF4-FFF2-40B4-BE49-F238E27FC236}">
                  <a16:creationId xmlns:a16="http://schemas.microsoft.com/office/drawing/2014/main" id="{B789805A-0D63-4A4A-9552-EF65745B4154}"/>
                </a:ext>
              </a:extLst>
            </p:cNvPr>
            <p:cNvSpPr/>
            <p:nvPr/>
          </p:nvSpPr>
          <p:spPr>
            <a:xfrm>
              <a:off x="9270291" y="4116134"/>
              <a:ext cx="306950" cy="7664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B8516CD1-149A-4CE8-AD34-176B57B5DFA4}"/>
                </a:ext>
              </a:extLst>
            </p:cNvPr>
            <p:cNvSpPr/>
            <p:nvPr/>
          </p:nvSpPr>
          <p:spPr>
            <a:xfrm>
              <a:off x="9343363" y="4063314"/>
              <a:ext cx="148447" cy="5109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Block Arc 82">
              <a:extLst>
                <a:ext uri="{FF2B5EF4-FFF2-40B4-BE49-F238E27FC236}">
                  <a16:creationId xmlns:a16="http://schemas.microsoft.com/office/drawing/2014/main" id="{FDDD310C-7E9D-481F-9622-6D0AF3F6B15A}"/>
                </a:ext>
              </a:extLst>
            </p:cNvPr>
            <p:cNvSpPr/>
            <p:nvPr/>
          </p:nvSpPr>
          <p:spPr>
            <a:xfrm rot="16200000">
              <a:off x="9443222" y="3866723"/>
              <a:ext cx="153291" cy="237516"/>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4" name="Rectangle 83">
              <a:extLst>
                <a:ext uri="{FF2B5EF4-FFF2-40B4-BE49-F238E27FC236}">
                  <a16:creationId xmlns:a16="http://schemas.microsoft.com/office/drawing/2014/main" id="{0DEF1081-BA5B-43A6-AD99-C5DF5CC7B232}"/>
                </a:ext>
              </a:extLst>
            </p:cNvPr>
            <p:cNvSpPr/>
            <p:nvPr/>
          </p:nvSpPr>
          <p:spPr>
            <a:xfrm rot="5400000">
              <a:off x="9358410" y="4012101"/>
              <a:ext cx="127743" cy="5047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74EFF37B-7C5C-426D-B752-A67C54C2DA92}"/>
                </a:ext>
              </a:extLst>
            </p:cNvPr>
            <p:cNvSpPr/>
            <p:nvPr/>
          </p:nvSpPr>
          <p:spPr>
            <a:xfrm rot="10800000">
              <a:off x="9504498" y="3904313"/>
              <a:ext cx="207826" cy="43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11402CFF-446C-44FB-86BE-8FA80B7EA900}"/>
                </a:ext>
              </a:extLst>
            </p:cNvPr>
            <p:cNvSpPr/>
            <p:nvPr/>
          </p:nvSpPr>
          <p:spPr>
            <a:xfrm rot="5400000">
              <a:off x="9157001" y="4602799"/>
              <a:ext cx="1264651" cy="5344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Block Arc 86">
              <a:extLst>
                <a:ext uri="{FF2B5EF4-FFF2-40B4-BE49-F238E27FC236}">
                  <a16:creationId xmlns:a16="http://schemas.microsoft.com/office/drawing/2014/main" id="{07053898-6205-431F-8611-52A73F9D9A68}"/>
                </a:ext>
              </a:extLst>
            </p:cNvPr>
            <p:cNvSpPr/>
            <p:nvPr/>
          </p:nvSpPr>
          <p:spPr>
            <a:xfrm>
              <a:off x="9629852" y="3910652"/>
              <a:ext cx="178137" cy="204388"/>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8" name="Rectangle 87">
              <a:extLst>
                <a:ext uri="{FF2B5EF4-FFF2-40B4-BE49-F238E27FC236}">
                  <a16:creationId xmlns:a16="http://schemas.microsoft.com/office/drawing/2014/main" id="{E42573F9-37D9-4503-9735-7C6E4812B6FD}"/>
                </a:ext>
              </a:extLst>
            </p:cNvPr>
            <p:cNvSpPr/>
            <p:nvPr/>
          </p:nvSpPr>
          <p:spPr>
            <a:xfrm rot="10800000">
              <a:off x="9687604" y="4384116"/>
              <a:ext cx="118758" cy="43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Rounded Corners 88">
              <a:extLst>
                <a:ext uri="{FF2B5EF4-FFF2-40B4-BE49-F238E27FC236}">
                  <a16:creationId xmlns:a16="http://schemas.microsoft.com/office/drawing/2014/main" id="{098279B6-C596-4AB6-B229-F05BD60028AE}"/>
                </a:ext>
              </a:extLst>
            </p:cNvPr>
            <p:cNvSpPr/>
            <p:nvPr/>
          </p:nvSpPr>
          <p:spPr>
            <a:xfrm>
              <a:off x="8665155" y="3807919"/>
              <a:ext cx="267205" cy="76646"/>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BE1AC842-1ADD-435F-8638-096B5A1AA20A}"/>
                </a:ext>
              </a:extLst>
            </p:cNvPr>
            <p:cNvSpPr/>
            <p:nvPr/>
          </p:nvSpPr>
          <p:spPr>
            <a:xfrm>
              <a:off x="8245821" y="6024830"/>
              <a:ext cx="2137643"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Block Arc 90">
              <a:extLst>
                <a:ext uri="{FF2B5EF4-FFF2-40B4-BE49-F238E27FC236}">
                  <a16:creationId xmlns:a16="http://schemas.microsoft.com/office/drawing/2014/main" id="{23CE7222-D3B3-40A0-BFC2-CEBF19F69BFB}"/>
                </a:ext>
              </a:extLst>
            </p:cNvPr>
            <p:cNvSpPr/>
            <p:nvPr/>
          </p:nvSpPr>
          <p:spPr>
            <a:xfrm>
              <a:off x="8121499" y="5915711"/>
              <a:ext cx="207826" cy="204388"/>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2" name="Rectangle 91">
              <a:extLst>
                <a:ext uri="{FF2B5EF4-FFF2-40B4-BE49-F238E27FC236}">
                  <a16:creationId xmlns:a16="http://schemas.microsoft.com/office/drawing/2014/main" id="{AE85D401-642F-4912-AABD-84F4AC0DC5A9}"/>
                </a:ext>
              </a:extLst>
            </p:cNvPr>
            <p:cNvSpPr/>
            <p:nvPr/>
          </p:nvSpPr>
          <p:spPr>
            <a:xfrm>
              <a:off x="10180446" y="5822553"/>
              <a:ext cx="160866"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72F6A6A6-ABC5-41A7-9C4D-07A8E415DE38}"/>
                </a:ext>
              </a:extLst>
            </p:cNvPr>
            <p:cNvSpPr/>
            <p:nvPr/>
          </p:nvSpPr>
          <p:spPr>
            <a:xfrm>
              <a:off x="10249070" y="5772784"/>
              <a:ext cx="29689"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a:extLst>
                <a:ext uri="{FF2B5EF4-FFF2-40B4-BE49-F238E27FC236}">
                  <a16:creationId xmlns:a16="http://schemas.microsoft.com/office/drawing/2014/main" id="{718370C4-DE56-4585-9DB9-F898017B61B0}"/>
                </a:ext>
              </a:extLst>
            </p:cNvPr>
            <p:cNvSpPr/>
            <p:nvPr/>
          </p:nvSpPr>
          <p:spPr>
            <a:xfrm>
              <a:off x="10330031" y="5797332"/>
              <a:ext cx="14845"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BAA383E4-23E6-4A41-838A-E68177B3E5C7}"/>
                </a:ext>
              </a:extLst>
            </p:cNvPr>
            <p:cNvSpPr/>
            <p:nvPr/>
          </p:nvSpPr>
          <p:spPr>
            <a:xfrm>
              <a:off x="10259090" y="5725668"/>
              <a:ext cx="5938"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815BDC86-923F-4A6E-B6DB-2F68A1B27CFD}"/>
                </a:ext>
              </a:extLst>
            </p:cNvPr>
            <p:cNvSpPr/>
            <p:nvPr/>
          </p:nvSpPr>
          <p:spPr>
            <a:xfrm rot="5400000">
              <a:off x="10256017" y="5752798"/>
              <a:ext cx="15457" cy="890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Trapezoid 96">
              <a:extLst>
                <a:ext uri="{FF2B5EF4-FFF2-40B4-BE49-F238E27FC236}">
                  <a16:creationId xmlns:a16="http://schemas.microsoft.com/office/drawing/2014/main" id="{A543E96E-175E-4168-8700-BFC0BD3C0BBB}"/>
                </a:ext>
              </a:extLst>
            </p:cNvPr>
            <p:cNvSpPr/>
            <p:nvPr/>
          </p:nvSpPr>
          <p:spPr>
            <a:xfrm rot="10800000">
              <a:off x="10217960" y="5736857"/>
              <a:ext cx="89068" cy="12774"/>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1C2A0907-FF60-43F5-884A-F9F334548FD4}"/>
                </a:ext>
              </a:extLst>
            </p:cNvPr>
            <p:cNvSpPr/>
            <p:nvPr/>
          </p:nvSpPr>
          <p:spPr>
            <a:xfrm>
              <a:off x="8198857" y="5888546"/>
              <a:ext cx="14845" cy="1021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0E783DE2-8640-4F7A-ABC0-18B06DBC06BC}"/>
                </a:ext>
              </a:extLst>
            </p:cNvPr>
            <p:cNvSpPr/>
            <p:nvPr/>
          </p:nvSpPr>
          <p:spPr>
            <a:xfrm>
              <a:off x="8275881" y="5865429"/>
              <a:ext cx="29689" cy="766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615DDA9E-7A36-4658-8B6F-807959AA2411}"/>
                </a:ext>
              </a:extLst>
            </p:cNvPr>
            <p:cNvSpPr/>
            <p:nvPr/>
          </p:nvSpPr>
          <p:spPr>
            <a:xfrm>
              <a:off x="8289273" y="5809132"/>
              <a:ext cx="5938" cy="56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6F55569B-89F9-4539-94CA-531467E36230}"/>
                </a:ext>
              </a:extLst>
            </p:cNvPr>
            <p:cNvSpPr/>
            <p:nvPr/>
          </p:nvSpPr>
          <p:spPr>
            <a:xfrm rot="5400000">
              <a:off x="8284888" y="5836262"/>
              <a:ext cx="15457" cy="890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Trapezoid 101">
              <a:extLst>
                <a:ext uri="{FF2B5EF4-FFF2-40B4-BE49-F238E27FC236}">
                  <a16:creationId xmlns:a16="http://schemas.microsoft.com/office/drawing/2014/main" id="{B4B179AE-9C0C-4DC8-9C16-2001C0EA6319}"/>
                </a:ext>
              </a:extLst>
            </p:cNvPr>
            <p:cNvSpPr/>
            <p:nvPr/>
          </p:nvSpPr>
          <p:spPr>
            <a:xfrm rot="10800000">
              <a:off x="8248146" y="5824829"/>
              <a:ext cx="89068" cy="12774"/>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6" name="Group 135">
            <a:extLst>
              <a:ext uri="{FF2B5EF4-FFF2-40B4-BE49-F238E27FC236}">
                <a16:creationId xmlns:a16="http://schemas.microsoft.com/office/drawing/2014/main" id="{5F98D4CF-D260-425E-B40C-02D7E497BAC5}"/>
              </a:ext>
            </a:extLst>
          </p:cNvPr>
          <p:cNvGrpSpPr>
            <a:grpSpLocks noChangeAspect="1"/>
          </p:cNvGrpSpPr>
          <p:nvPr/>
        </p:nvGrpSpPr>
        <p:grpSpPr>
          <a:xfrm>
            <a:off x="4489335" y="701288"/>
            <a:ext cx="252000" cy="280541"/>
            <a:chOff x="5645420" y="3289451"/>
            <a:chExt cx="671159" cy="747169"/>
          </a:xfrm>
        </p:grpSpPr>
        <p:sp>
          <p:nvSpPr>
            <p:cNvPr id="137" name="Teardrop 136">
              <a:extLst>
                <a:ext uri="{FF2B5EF4-FFF2-40B4-BE49-F238E27FC236}">
                  <a16:creationId xmlns:a16="http://schemas.microsoft.com/office/drawing/2014/main" id="{01147CDC-1006-4429-8C5C-99B927FBF7E4}"/>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Teardrop 137">
              <a:extLst>
                <a:ext uri="{FF2B5EF4-FFF2-40B4-BE49-F238E27FC236}">
                  <a16:creationId xmlns:a16="http://schemas.microsoft.com/office/drawing/2014/main" id="{67C3674B-0EBD-41D9-9B66-13D26C139553}"/>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Teardrop 138">
              <a:extLst>
                <a:ext uri="{FF2B5EF4-FFF2-40B4-BE49-F238E27FC236}">
                  <a16:creationId xmlns:a16="http://schemas.microsoft.com/office/drawing/2014/main" id="{1A444947-4407-4175-BCE6-5DAC01E9ABB9}"/>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ardrop 139">
              <a:extLst>
                <a:ext uri="{FF2B5EF4-FFF2-40B4-BE49-F238E27FC236}">
                  <a16:creationId xmlns:a16="http://schemas.microsoft.com/office/drawing/2014/main" id="{9CAC64BF-E9A1-4577-9C48-02B405B4ADF5}"/>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Teardrop 140">
              <a:extLst>
                <a:ext uri="{FF2B5EF4-FFF2-40B4-BE49-F238E27FC236}">
                  <a16:creationId xmlns:a16="http://schemas.microsoft.com/office/drawing/2014/main" id="{A77D1F8B-E6B4-4DAC-83AB-7DFB55FC316E}"/>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Oval 141">
              <a:extLst>
                <a:ext uri="{FF2B5EF4-FFF2-40B4-BE49-F238E27FC236}">
                  <a16:creationId xmlns:a16="http://schemas.microsoft.com/office/drawing/2014/main" id="{66133FCE-2695-4A04-9A1C-1189F0C4EF72}"/>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4" name="TextBox 143">
            <a:extLst>
              <a:ext uri="{FF2B5EF4-FFF2-40B4-BE49-F238E27FC236}">
                <a16:creationId xmlns:a16="http://schemas.microsoft.com/office/drawing/2014/main" id="{7142E18C-A93C-472C-A99C-5550B55DED26}"/>
              </a:ext>
            </a:extLst>
          </p:cNvPr>
          <p:cNvSpPr txBox="1">
            <a:spLocks noChangeAspect="1"/>
          </p:cNvSpPr>
          <p:nvPr/>
        </p:nvSpPr>
        <p:spPr>
          <a:xfrm>
            <a:off x="6708372" y="1767817"/>
            <a:ext cx="5187324" cy="1794721"/>
          </a:xfrm>
          <a:prstGeom prst="rect">
            <a:avLst/>
          </a:prstGeom>
        </p:spPr>
        <p:txBody>
          <a:bodyPr vert="horz" wrap="square" lIns="91440" tIns="45720" rIns="91440" bIns="45720" rtlCol="0" anchor="ctr">
            <a:noAutofit/>
          </a:bodyPr>
          <a:lstStyle/>
          <a:p>
            <a:pPr marL="0" indent="0" algn="ctr">
              <a:buNone/>
            </a:pPr>
            <a:r>
              <a:rPr lang="en-AU" sz="6000" b="1" dirty="0">
                <a:solidFill>
                  <a:schemeClr val="accent2">
                    <a:lumMod val="75000"/>
                  </a:schemeClr>
                </a:solidFill>
                <a:latin typeface="Segoe UI" panose="020B0502040204020203" pitchFamily="34" charset="0"/>
                <a:cs typeface="Segoe UI" panose="020B0502040204020203" pitchFamily="34" charset="0"/>
              </a:rPr>
              <a:t>$85 million</a:t>
            </a:r>
          </a:p>
          <a:p>
            <a:pPr marL="0" indent="0" algn="ctr">
              <a:buNone/>
            </a:pPr>
            <a:r>
              <a:rPr lang="en-AU" sz="2400" b="1" dirty="0">
                <a:latin typeface="Segoe UI" panose="020B0502040204020203" pitchFamily="34" charset="0"/>
                <a:cs typeface="Segoe UI" panose="020B0502040204020203" pitchFamily="34" charset="0"/>
              </a:rPr>
              <a:t>Rehabilitation Liability</a:t>
            </a:r>
            <a:endParaRPr lang="en-AU" sz="1050" b="1" dirty="0">
              <a:latin typeface="Segoe UI" panose="020B0502040204020203" pitchFamily="34" charset="0"/>
              <a:cs typeface="Segoe UI" panose="020B0502040204020203" pitchFamily="34" charset="0"/>
            </a:endParaRPr>
          </a:p>
        </p:txBody>
      </p:sp>
      <p:pic>
        <p:nvPicPr>
          <p:cNvPr id="196" name="Content Placeholder 34" descr="Oil Rig with solid fill">
            <a:extLst>
              <a:ext uri="{FF2B5EF4-FFF2-40B4-BE49-F238E27FC236}">
                <a16:creationId xmlns:a16="http://schemas.microsoft.com/office/drawing/2014/main" id="{8BA41D85-DF31-48FF-8D17-28300D95D164}"/>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12859" y="4867770"/>
            <a:ext cx="978408" cy="1380744"/>
          </a:xfrm>
          <a:prstGeom prst="rect">
            <a:avLst/>
          </a:prstGeom>
        </p:spPr>
      </p:pic>
      <p:grpSp>
        <p:nvGrpSpPr>
          <p:cNvPr id="202" name="Group 201">
            <a:extLst>
              <a:ext uri="{FF2B5EF4-FFF2-40B4-BE49-F238E27FC236}">
                <a16:creationId xmlns:a16="http://schemas.microsoft.com/office/drawing/2014/main" id="{EC7EDC37-B2A3-4BA5-AB1B-F8E583B72E60}"/>
              </a:ext>
            </a:extLst>
          </p:cNvPr>
          <p:cNvGrpSpPr>
            <a:grpSpLocks noChangeAspect="1"/>
          </p:cNvGrpSpPr>
          <p:nvPr/>
        </p:nvGrpSpPr>
        <p:grpSpPr>
          <a:xfrm>
            <a:off x="1610436" y="2453776"/>
            <a:ext cx="550800" cy="1684800"/>
            <a:chOff x="5780184" y="3984492"/>
            <a:chExt cx="612000" cy="1872000"/>
          </a:xfrm>
        </p:grpSpPr>
        <p:sp>
          <p:nvSpPr>
            <p:cNvPr id="203" name="Rectangle: Rounded Corners 202">
              <a:extLst>
                <a:ext uri="{FF2B5EF4-FFF2-40B4-BE49-F238E27FC236}">
                  <a16:creationId xmlns:a16="http://schemas.microsoft.com/office/drawing/2014/main" id="{AF597E35-6C9F-4678-A03E-96537459B502}"/>
                </a:ext>
              </a:extLst>
            </p:cNvPr>
            <p:cNvSpPr/>
            <p:nvPr/>
          </p:nvSpPr>
          <p:spPr>
            <a:xfrm>
              <a:off x="5837399" y="4242721"/>
              <a:ext cx="502714" cy="1560405"/>
            </a:xfrm>
            <a:prstGeom prst="roundRect">
              <a:avLst>
                <a:gd name="adj" fmla="val 32830"/>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pPr algn="ctr"/>
              <a:endParaRPr lang="en-AU"/>
            </a:p>
          </p:txBody>
        </p:sp>
        <p:sp>
          <p:nvSpPr>
            <p:cNvPr id="204" name="Rectangle: Rounded Corners 203">
              <a:extLst>
                <a:ext uri="{FF2B5EF4-FFF2-40B4-BE49-F238E27FC236}">
                  <a16:creationId xmlns:a16="http://schemas.microsoft.com/office/drawing/2014/main" id="{F7455E4A-111D-4A35-9BC5-CA6E7C38777F}"/>
                </a:ext>
              </a:extLst>
            </p:cNvPr>
            <p:cNvSpPr/>
            <p:nvPr/>
          </p:nvSpPr>
          <p:spPr>
            <a:xfrm>
              <a:off x="5967459" y="3984492"/>
              <a:ext cx="262286" cy="317370"/>
            </a:xfrm>
            <a:prstGeom prst="roundRect">
              <a:avLst>
                <a:gd name="adj" fmla="val 17591"/>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70000" lnSpcReduction="20000"/>
            </a:bodyPr>
            <a:lstStyle/>
            <a:p>
              <a:pPr algn="ctr"/>
              <a:endParaRPr lang="en-AU"/>
            </a:p>
          </p:txBody>
        </p:sp>
        <p:sp>
          <p:nvSpPr>
            <p:cNvPr id="205" name="Rectangle: Rounded Corners 204">
              <a:extLst>
                <a:ext uri="{FF2B5EF4-FFF2-40B4-BE49-F238E27FC236}">
                  <a16:creationId xmlns:a16="http://schemas.microsoft.com/office/drawing/2014/main" id="{0A838754-A0EB-41B1-9CC3-F7565A369BA1}"/>
                </a:ext>
              </a:extLst>
            </p:cNvPr>
            <p:cNvSpPr/>
            <p:nvPr/>
          </p:nvSpPr>
          <p:spPr>
            <a:xfrm>
              <a:off x="6012349" y="4025458"/>
              <a:ext cx="174857" cy="211580"/>
            </a:xfrm>
            <a:prstGeom prst="roundRect">
              <a:avLst>
                <a:gd name="adj" fmla="val 17591"/>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normAutofit fontScale="32500" lnSpcReduction="20000"/>
            </a:bodyPr>
            <a:lstStyle/>
            <a:p>
              <a:pPr algn="ctr"/>
              <a:endParaRPr lang="en-AU"/>
            </a:p>
          </p:txBody>
        </p:sp>
        <p:sp>
          <p:nvSpPr>
            <p:cNvPr id="206" name="Rectangle: Top Corners Rounded 205">
              <a:extLst>
                <a:ext uri="{FF2B5EF4-FFF2-40B4-BE49-F238E27FC236}">
                  <a16:creationId xmlns:a16="http://schemas.microsoft.com/office/drawing/2014/main" id="{7EF577E2-827A-4795-B7D5-026A4B2D7B8E}"/>
                </a:ext>
              </a:extLst>
            </p:cNvPr>
            <p:cNvSpPr/>
            <p:nvPr/>
          </p:nvSpPr>
          <p:spPr>
            <a:xfrm>
              <a:off x="6063938" y="4194969"/>
              <a:ext cx="65571" cy="79343"/>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207" name="Rectangle: Top Corners Rounded 206">
              <a:extLst>
                <a:ext uri="{FF2B5EF4-FFF2-40B4-BE49-F238E27FC236}">
                  <a16:creationId xmlns:a16="http://schemas.microsoft.com/office/drawing/2014/main" id="{1C638066-398D-46F6-A6B0-1EF9C336E65A}"/>
                </a:ext>
              </a:extLst>
            </p:cNvPr>
            <p:cNvSpPr/>
            <p:nvPr/>
          </p:nvSpPr>
          <p:spPr>
            <a:xfrm>
              <a:off x="6085911" y="4067839"/>
              <a:ext cx="21857" cy="132238"/>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208" name="Rectangle: Top Corners Rounded 207">
              <a:extLst>
                <a:ext uri="{FF2B5EF4-FFF2-40B4-BE49-F238E27FC236}">
                  <a16:creationId xmlns:a16="http://schemas.microsoft.com/office/drawing/2014/main" id="{737AEF48-5E3E-4666-B456-965BF8521971}"/>
                </a:ext>
              </a:extLst>
            </p:cNvPr>
            <p:cNvSpPr/>
            <p:nvPr/>
          </p:nvSpPr>
          <p:spPr>
            <a:xfrm rot="16200000">
              <a:off x="6085766" y="4019198"/>
              <a:ext cx="26448" cy="87429"/>
            </a:xfrm>
            <a:prstGeom prst="round2SameRect">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209" name="Trapezoid 208">
              <a:extLst>
                <a:ext uri="{FF2B5EF4-FFF2-40B4-BE49-F238E27FC236}">
                  <a16:creationId xmlns:a16="http://schemas.microsoft.com/office/drawing/2014/main" id="{10D327A6-0687-4986-A8CA-10AB4C5EE8B9}"/>
                </a:ext>
              </a:extLst>
            </p:cNvPr>
            <p:cNvSpPr/>
            <p:nvPr/>
          </p:nvSpPr>
          <p:spPr>
            <a:xfrm rot="16200000">
              <a:off x="6097860" y="4095078"/>
              <a:ext cx="52895" cy="65571"/>
            </a:xfrm>
            <a:prstGeom prst="trapezoid">
              <a:avLst>
                <a:gd name="adj" fmla="val 12522"/>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210" name="Teardrop 209">
              <a:extLst>
                <a:ext uri="{FF2B5EF4-FFF2-40B4-BE49-F238E27FC236}">
                  <a16:creationId xmlns:a16="http://schemas.microsoft.com/office/drawing/2014/main" id="{2A4EABC5-E624-4BC0-8B32-5A45A1363959}"/>
                </a:ext>
              </a:extLst>
            </p:cNvPr>
            <p:cNvSpPr>
              <a:spLocks noChangeAspect="1"/>
            </p:cNvSpPr>
            <p:nvPr/>
          </p:nvSpPr>
          <p:spPr>
            <a:xfrm rot="19078531">
              <a:off x="5959058" y="4884656"/>
              <a:ext cx="226371" cy="288000"/>
            </a:xfrm>
            <a:prstGeom prst="teardrop">
              <a:avLst>
                <a:gd name="adj" fmla="val 130367"/>
              </a:avLst>
            </a:prstGeom>
            <a:ln w="666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40000" lnSpcReduction="20000"/>
            </a:bodyPr>
            <a:lstStyle/>
            <a:p>
              <a:pPr algn="ctr"/>
              <a:endParaRPr lang="en-AU" dirty="0"/>
            </a:p>
          </p:txBody>
        </p:sp>
        <p:sp>
          <p:nvSpPr>
            <p:cNvPr id="211" name="TextBox 210">
              <a:extLst>
                <a:ext uri="{FF2B5EF4-FFF2-40B4-BE49-F238E27FC236}">
                  <a16:creationId xmlns:a16="http://schemas.microsoft.com/office/drawing/2014/main" id="{1FE05636-8F25-4BB1-B136-92E60514C603}"/>
                </a:ext>
              </a:extLst>
            </p:cNvPr>
            <p:cNvSpPr txBox="1"/>
            <p:nvPr/>
          </p:nvSpPr>
          <p:spPr>
            <a:xfrm>
              <a:off x="5786850" y="5271698"/>
              <a:ext cx="576000" cy="244374"/>
            </a:xfrm>
            <a:prstGeom prst="rect">
              <a:avLst/>
            </a:prstGeom>
          </p:spPr>
          <p:txBody>
            <a:bodyPr vert="horz" wrap="square" lIns="36000" tIns="45720" rIns="36000" bIns="45720" rtlCol="0" anchor="ctr" anchorCtr="0">
              <a:noAutofit/>
            </a:bodyPr>
            <a:lstStyle/>
            <a:p>
              <a:pPr marL="0" indent="0" algn="ctr">
                <a:lnSpc>
                  <a:spcPts val="1800"/>
                </a:lnSpc>
                <a:spcAft>
                  <a:spcPts val="600"/>
                </a:spcAft>
                <a:buNone/>
              </a:pPr>
              <a:r>
                <a:rPr lang="en-AU" sz="1400" b="1" dirty="0">
                  <a:solidFill>
                    <a:schemeClr val="bg1"/>
                  </a:solidFill>
                  <a:latin typeface="Arial" panose="020B0604020202020204" pitchFamily="34" charset="0"/>
                  <a:cs typeface="Arial" panose="020B0604020202020204" pitchFamily="34" charset="0"/>
                </a:rPr>
                <a:t>GAS</a:t>
              </a:r>
              <a:endParaRPr lang="en-AU" sz="500" b="1" dirty="0">
                <a:solidFill>
                  <a:schemeClr val="bg1"/>
                </a:solidFill>
                <a:latin typeface="Arial" panose="020B0604020202020204" pitchFamily="34" charset="0"/>
                <a:cs typeface="Arial" panose="020B0604020202020204" pitchFamily="34" charset="0"/>
              </a:endParaRPr>
            </a:p>
          </p:txBody>
        </p:sp>
        <p:sp>
          <p:nvSpPr>
            <p:cNvPr id="212" name="Rectangle: Rounded Corners 211">
              <a:extLst>
                <a:ext uri="{FF2B5EF4-FFF2-40B4-BE49-F238E27FC236}">
                  <a16:creationId xmlns:a16="http://schemas.microsoft.com/office/drawing/2014/main" id="{60E8B128-AD85-40B4-871A-071AC727AF99}"/>
                </a:ext>
              </a:extLst>
            </p:cNvPr>
            <p:cNvSpPr/>
            <p:nvPr/>
          </p:nvSpPr>
          <p:spPr>
            <a:xfrm>
              <a:off x="5780184" y="5725307"/>
              <a:ext cx="612000" cy="131185"/>
            </a:xfrm>
            <a:prstGeom prst="roundRect">
              <a:avLst>
                <a:gd name="adj" fmla="val 50000"/>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grpSp>
      <p:grpSp>
        <p:nvGrpSpPr>
          <p:cNvPr id="213" name="Group 212">
            <a:extLst>
              <a:ext uri="{FF2B5EF4-FFF2-40B4-BE49-F238E27FC236}">
                <a16:creationId xmlns:a16="http://schemas.microsoft.com/office/drawing/2014/main" id="{E6B6E690-1745-4131-8320-F3C4FEC4D8DC}"/>
              </a:ext>
            </a:extLst>
          </p:cNvPr>
          <p:cNvGrpSpPr>
            <a:grpSpLocks noChangeAspect="1"/>
          </p:cNvGrpSpPr>
          <p:nvPr/>
        </p:nvGrpSpPr>
        <p:grpSpPr>
          <a:xfrm>
            <a:off x="959830" y="3041735"/>
            <a:ext cx="648000" cy="1101600"/>
            <a:chOff x="6475778" y="4470851"/>
            <a:chExt cx="720000" cy="1224000"/>
          </a:xfrm>
        </p:grpSpPr>
        <p:sp>
          <p:nvSpPr>
            <p:cNvPr id="214" name="Rectangle: Rounded Corners 213">
              <a:extLst>
                <a:ext uri="{FF2B5EF4-FFF2-40B4-BE49-F238E27FC236}">
                  <a16:creationId xmlns:a16="http://schemas.microsoft.com/office/drawing/2014/main" id="{BC7FDD4A-8983-4040-8115-3716BE9F3F81}"/>
                </a:ext>
              </a:extLst>
            </p:cNvPr>
            <p:cNvSpPr/>
            <p:nvPr/>
          </p:nvSpPr>
          <p:spPr>
            <a:xfrm>
              <a:off x="6528788" y="4471457"/>
              <a:ext cx="626626" cy="1216793"/>
            </a:xfrm>
            <a:prstGeom prst="round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5" name="Rectangle: Rounded Corners 214">
              <a:extLst>
                <a:ext uri="{FF2B5EF4-FFF2-40B4-BE49-F238E27FC236}">
                  <a16:creationId xmlns:a16="http://schemas.microsoft.com/office/drawing/2014/main" id="{ECE17593-E9D4-4E41-ACB7-4F581A6484F9}"/>
                </a:ext>
              </a:extLst>
            </p:cNvPr>
            <p:cNvSpPr/>
            <p:nvPr/>
          </p:nvSpPr>
          <p:spPr>
            <a:xfrm>
              <a:off x="6480525" y="5600338"/>
              <a:ext cx="715253" cy="94513"/>
            </a:xfrm>
            <a:prstGeom prst="roundRect">
              <a:avLst>
                <a:gd name="adj" fmla="val 50000"/>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6" name="Rectangle 215">
              <a:extLst>
                <a:ext uri="{FF2B5EF4-FFF2-40B4-BE49-F238E27FC236}">
                  <a16:creationId xmlns:a16="http://schemas.microsoft.com/office/drawing/2014/main" id="{BD6B495E-4AAB-452A-9ACA-19E406678EFF}"/>
                </a:ext>
              </a:extLst>
            </p:cNvPr>
            <p:cNvSpPr/>
            <p:nvPr/>
          </p:nvSpPr>
          <p:spPr>
            <a:xfrm>
              <a:off x="7069901" y="4603327"/>
              <a:ext cx="36000" cy="94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Rounded Corners 216">
              <a:extLst>
                <a:ext uri="{FF2B5EF4-FFF2-40B4-BE49-F238E27FC236}">
                  <a16:creationId xmlns:a16="http://schemas.microsoft.com/office/drawing/2014/main" id="{D411EADA-1D8F-456D-8943-BA30175C26B7}"/>
                </a:ext>
              </a:extLst>
            </p:cNvPr>
            <p:cNvSpPr/>
            <p:nvPr/>
          </p:nvSpPr>
          <p:spPr>
            <a:xfrm>
              <a:off x="6475778" y="4470851"/>
              <a:ext cx="715253" cy="94513"/>
            </a:xfrm>
            <a:prstGeom prst="roundRect">
              <a:avLst>
                <a:gd name="adj" fmla="val 50000"/>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8" name="Rectangle: Rounded Corners 217">
              <a:extLst>
                <a:ext uri="{FF2B5EF4-FFF2-40B4-BE49-F238E27FC236}">
                  <a16:creationId xmlns:a16="http://schemas.microsoft.com/office/drawing/2014/main" id="{F5117A14-36AF-42AD-AEA0-9F50A915B1F1}"/>
                </a:ext>
              </a:extLst>
            </p:cNvPr>
            <p:cNvSpPr/>
            <p:nvPr/>
          </p:nvSpPr>
          <p:spPr>
            <a:xfrm>
              <a:off x="6480130" y="4994831"/>
              <a:ext cx="715253" cy="94513"/>
            </a:xfrm>
            <a:prstGeom prst="roundRect">
              <a:avLst>
                <a:gd name="adj" fmla="val 50000"/>
              </a:avLst>
            </a:prstGeom>
            <a:ln w="190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9" name="Oval 218">
              <a:extLst>
                <a:ext uri="{FF2B5EF4-FFF2-40B4-BE49-F238E27FC236}">
                  <a16:creationId xmlns:a16="http://schemas.microsoft.com/office/drawing/2014/main" id="{17F6B2AA-8773-45B0-965C-DE1B810C5551}"/>
                </a:ext>
              </a:extLst>
            </p:cNvPr>
            <p:cNvSpPr/>
            <p:nvPr/>
          </p:nvSpPr>
          <p:spPr>
            <a:xfrm>
              <a:off x="6604264" y="4774254"/>
              <a:ext cx="415845" cy="5250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Teardrop 219">
              <a:extLst>
                <a:ext uri="{FF2B5EF4-FFF2-40B4-BE49-F238E27FC236}">
                  <a16:creationId xmlns:a16="http://schemas.microsoft.com/office/drawing/2014/main" id="{ADA7554C-EC32-4B95-AAD4-0566AD5A3532}"/>
                </a:ext>
              </a:extLst>
            </p:cNvPr>
            <p:cNvSpPr>
              <a:spLocks noChangeAspect="1"/>
            </p:cNvSpPr>
            <p:nvPr/>
          </p:nvSpPr>
          <p:spPr>
            <a:xfrm rot="19078531">
              <a:off x="6722072" y="4953202"/>
              <a:ext cx="182972" cy="242913"/>
            </a:xfrm>
            <a:prstGeom prst="teardrop">
              <a:avLst>
                <a:gd name="adj" fmla="val 13036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221" name="Content Placeholder 3">
            <a:extLst>
              <a:ext uri="{FF2B5EF4-FFF2-40B4-BE49-F238E27FC236}">
                <a16:creationId xmlns:a16="http://schemas.microsoft.com/office/drawing/2014/main" id="{0E1674EA-3FE0-4EFB-8BAE-96CE97C0B7F6}"/>
              </a:ext>
            </a:extLst>
          </p:cNvPr>
          <p:cNvSpPr txBox="1">
            <a:spLocks/>
          </p:cNvSpPr>
          <p:nvPr/>
        </p:nvSpPr>
        <p:spPr>
          <a:xfrm>
            <a:off x="2175771" y="2849711"/>
            <a:ext cx="2117380" cy="1394309"/>
          </a:xfrm>
          <a:prstGeom prst="rect">
            <a:avLst/>
          </a:prstGeom>
        </p:spPr>
        <p:txBody>
          <a:bodyPr vert="horz" lIns="91440" tIns="45720" rIns="91440" bIns="45720" rtlCol="0" anchor="t" anchorCtr="0">
            <a:normAutofit fontScale="475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10000" b="1" dirty="0">
                <a:solidFill>
                  <a:schemeClr val="accent2">
                    <a:lumMod val="75000"/>
                  </a:schemeClr>
                </a:solidFill>
              </a:rPr>
              <a:t>260</a:t>
            </a:r>
            <a:endParaRPr lang="en-AU" sz="4000" b="1" dirty="0">
              <a:solidFill>
                <a:schemeClr val="accent2">
                  <a:lumMod val="75000"/>
                </a:schemeClr>
              </a:solidFill>
            </a:endParaRPr>
          </a:p>
          <a:p>
            <a:pPr algn="ctr">
              <a:lnSpc>
                <a:spcPct val="120000"/>
              </a:lnSpc>
              <a:spcBef>
                <a:spcPts val="0"/>
              </a:spcBef>
              <a:spcAft>
                <a:spcPts val="0"/>
              </a:spcAft>
              <a:buSzPct val="80000"/>
              <a:buFont typeface="Segoe UI" panose="020B0502040204020203" pitchFamily="34" charset="0"/>
              <a:buNone/>
            </a:pPr>
            <a:r>
              <a:rPr lang="en-AU" sz="4000" b="1" dirty="0" err="1">
                <a:solidFill>
                  <a:schemeClr val="accent2">
                    <a:lumMod val="75000"/>
                  </a:schemeClr>
                </a:solidFill>
              </a:rPr>
              <a:t>mmboe</a:t>
            </a:r>
            <a:r>
              <a:rPr lang="en-AU" sz="40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3200" b="1" dirty="0"/>
              <a:t>reserves</a:t>
            </a:r>
          </a:p>
          <a:p>
            <a:pPr algn="ctr">
              <a:lnSpc>
                <a:spcPct val="120000"/>
              </a:lnSpc>
              <a:spcBef>
                <a:spcPts val="0"/>
              </a:spcBef>
              <a:spcAft>
                <a:spcPts val="0"/>
              </a:spcAft>
              <a:buSzPct val="80000"/>
              <a:buFont typeface="Segoe UI" panose="020B0502040204020203" pitchFamily="34" charset="0"/>
              <a:buNone/>
            </a:pPr>
            <a:endParaRPr lang="en-AU" sz="1600" b="1" dirty="0">
              <a:solidFill>
                <a:schemeClr val="accent2">
                  <a:lumMod val="75000"/>
                </a:schemeClr>
              </a:solidFill>
            </a:endParaRPr>
          </a:p>
        </p:txBody>
      </p:sp>
      <p:grpSp>
        <p:nvGrpSpPr>
          <p:cNvPr id="222" name="Group 221">
            <a:extLst>
              <a:ext uri="{FF2B5EF4-FFF2-40B4-BE49-F238E27FC236}">
                <a16:creationId xmlns:a16="http://schemas.microsoft.com/office/drawing/2014/main" id="{8F4FF6E5-A85A-464E-BECF-95461AA8412B}"/>
              </a:ext>
            </a:extLst>
          </p:cNvPr>
          <p:cNvGrpSpPr>
            <a:grpSpLocks noChangeAspect="1"/>
          </p:cNvGrpSpPr>
          <p:nvPr/>
        </p:nvGrpSpPr>
        <p:grpSpPr>
          <a:xfrm>
            <a:off x="890398" y="4763749"/>
            <a:ext cx="1231200" cy="1566652"/>
            <a:chOff x="6619175" y="3939262"/>
            <a:chExt cx="1368000" cy="1740722"/>
          </a:xfrm>
        </p:grpSpPr>
        <p:sp>
          <p:nvSpPr>
            <p:cNvPr id="223" name="Oval 222">
              <a:extLst>
                <a:ext uri="{FF2B5EF4-FFF2-40B4-BE49-F238E27FC236}">
                  <a16:creationId xmlns:a16="http://schemas.microsoft.com/office/drawing/2014/main" id="{A0D5378A-0AEF-4225-9386-FF62D1861ABB}"/>
                </a:ext>
              </a:extLst>
            </p:cNvPr>
            <p:cNvSpPr/>
            <p:nvPr/>
          </p:nvSpPr>
          <p:spPr>
            <a:xfrm>
              <a:off x="6619175" y="3939262"/>
              <a:ext cx="1368000" cy="139430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4" name="TextBox 223">
              <a:extLst>
                <a:ext uri="{FF2B5EF4-FFF2-40B4-BE49-F238E27FC236}">
                  <a16:creationId xmlns:a16="http://schemas.microsoft.com/office/drawing/2014/main" id="{AA0F1C76-9B20-4D08-A5CC-355E8757FCF0}"/>
                </a:ext>
              </a:extLst>
            </p:cNvPr>
            <p:cNvSpPr txBox="1"/>
            <p:nvPr/>
          </p:nvSpPr>
          <p:spPr>
            <a:xfrm>
              <a:off x="7024637" y="4784653"/>
              <a:ext cx="496804" cy="895331"/>
            </a:xfrm>
            <a:prstGeom prst="rect">
              <a:avLst/>
            </a:prstGeom>
          </p:spPr>
          <p:txBody>
            <a:bodyPr vert="horz" wrap="square" lIns="91440" tIns="45720" rIns="91440" bIns="45720" rtlCol="0">
              <a:noAutofit/>
            </a:bodyPr>
            <a:lstStyle/>
            <a:p>
              <a:pPr marL="0" indent="0" algn="ctr">
                <a:buNone/>
              </a:pPr>
              <a:r>
                <a:rPr lang="en-AU" sz="2800" b="1" dirty="0">
                  <a:solidFill>
                    <a:schemeClr val="accent2">
                      <a:lumMod val="75000"/>
                    </a:schemeClr>
                  </a:solidFill>
                  <a:latin typeface="Segoe UI" panose="020B0502040204020203" pitchFamily="34" charset="0"/>
                  <a:cs typeface="Segoe UI" panose="020B0502040204020203" pitchFamily="34" charset="0"/>
                </a:rPr>
                <a:t>$</a:t>
              </a:r>
            </a:p>
          </p:txBody>
        </p:sp>
        <p:sp>
          <p:nvSpPr>
            <p:cNvPr id="225" name="Arc 224">
              <a:extLst>
                <a:ext uri="{FF2B5EF4-FFF2-40B4-BE49-F238E27FC236}">
                  <a16:creationId xmlns:a16="http://schemas.microsoft.com/office/drawing/2014/main" id="{0AABBA46-E3C9-43CE-B563-0D57E1CA7457}"/>
                </a:ext>
              </a:extLst>
            </p:cNvPr>
            <p:cNvSpPr/>
            <p:nvPr/>
          </p:nvSpPr>
          <p:spPr>
            <a:xfrm>
              <a:off x="6766192" y="4079509"/>
              <a:ext cx="1078039" cy="1078028"/>
            </a:xfrm>
            <a:prstGeom prst="arc">
              <a:avLst>
                <a:gd name="adj1" fmla="val 7415272"/>
                <a:gd name="adj2" fmla="val 3461507"/>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6" name="Arc 225">
              <a:extLst>
                <a:ext uri="{FF2B5EF4-FFF2-40B4-BE49-F238E27FC236}">
                  <a16:creationId xmlns:a16="http://schemas.microsoft.com/office/drawing/2014/main" id="{293931AA-54A6-48AD-B42A-68464C24F1F1}"/>
                </a:ext>
              </a:extLst>
            </p:cNvPr>
            <p:cNvSpPr/>
            <p:nvPr/>
          </p:nvSpPr>
          <p:spPr>
            <a:xfrm>
              <a:off x="6763417" y="4074814"/>
              <a:ext cx="1078039" cy="1078028"/>
            </a:xfrm>
            <a:prstGeom prst="arc">
              <a:avLst>
                <a:gd name="adj1" fmla="val 11720607"/>
                <a:gd name="adj2" fmla="val 3461507"/>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7" name="Arc 226">
              <a:extLst>
                <a:ext uri="{FF2B5EF4-FFF2-40B4-BE49-F238E27FC236}">
                  <a16:creationId xmlns:a16="http://schemas.microsoft.com/office/drawing/2014/main" id="{7BC8FA36-6F9E-4DE9-80E1-EAD31B72D481}"/>
                </a:ext>
              </a:extLst>
            </p:cNvPr>
            <p:cNvSpPr/>
            <p:nvPr/>
          </p:nvSpPr>
          <p:spPr>
            <a:xfrm>
              <a:off x="6763430" y="4086504"/>
              <a:ext cx="1078039" cy="1078028"/>
            </a:xfrm>
            <a:prstGeom prst="arc">
              <a:avLst>
                <a:gd name="adj1" fmla="val 16134847"/>
                <a:gd name="adj2" fmla="val 3461507"/>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8" name="Arc 227">
              <a:extLst>
                <a:ext uri="{FF2B5EF4-FFF2-40B4-BE49-F238E27FC236}">
                  <a16:creationId xmlns:a16="http://schemas.microsoft.com/office/drawing/2014/main" id="{5525AF64-72D0-478D-851D-D67179B0E8C8}"/>
                </a:ext>
              </a:extLst>
            </p:cNvPr>
            <p:cNvSpPr/>
            <p:nvPr/>
          </p:nvSpPr>
          <p:spPr>
            <a:xfrm>
              <a:off x="6755136" y="4079625"/>
              <a:ext cx="1078039" cy="1078028"/>
            </a:xfrm>
            <a:prstGeom prst="arc">
              <a:avLst>
                <a:gd name="adj1" fmla="val 20634292"/>
                <a:gd name="adj2" fmla="val 346150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29" name="Isosceles Triangle 228">
              <a:extLst>
                <a:ext uri="{FF2B5EF4-FFF2-40B4-BE49-F238E27FC236}">
                  <a16:creationId xmlns:a16="http://schemas.microsoft.com/office/drawing/2014/main" id="{0DC86609-FB8F-434E-8885-74B532AB1DE0}"/>
                </a:ext>
              </a:extLst>
            </p:cNvPr>
            <p:cNvSpPr/>
            <p:nvPr/>
          </p:nvSpPr>
          <p:spPr>
            <a:xfrm rot="2174183">
              <a:off x="7383860" y="4256179"/>
              <a:ext cx="72000" cy="468000"/>
            </a:xfrm>
            <a:prstGeom prst="triangle">
              <a:avLst>
                <a:gd name="adj" fmla="val 557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0" name="Content Placeholder 3">
            <a:extLst>
              <a:ext uri="{FF2B5EF4-FFF2-40B4-BE49-F238E27FC236}">
                <a16:creationId xmlns:a16="http://schemas.microsoft.com/office/drawing/2014/main" id="{CDD04CC3-4316-43FD-8558-324D0B8F0862}"/>
              </a:ext>
            </a:extLst>
          </p:cNvPr>
          <p:cNvSpPr txBox="1">
            <a:spLocks/>
          </p:cNvSpPr>
          <p:nvPr/>
        </p:nvSpPr>
        <p:spPr>
          <a:xfrm>
            <a:off x="2571473" y="4930513"/>
            <a:ext cx="3552677" cy="1111010"/>
          </a:xfrm>
          <a:prstGeom prst="rect">
            <a:avLst/>
          </a:prstGeom>
        </p:spPr>
        <p:txBody>
          <a:bodyPr vert="horz" lIns="91440" tIns="45720" rIns="91440" bIns="45720" rtlCol="0" anchor="t" anchorCtr="0">
            <a:normAutofit fontScale="475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0"/>
              </a:spcAft>
              <a:buSzPct val="80000"/>
              <a:buFont typeface="Segoe UI" panose="020B0502040204020203" pitchFamily="34" charset="0"/>
              <a:buNone/>
            </a:pPr>
            <a:r>
              <a:rPr lang="en-AU" sz="7600" b="1" dirty="0">
                <a:solidFill>
                  <a:schemeClr val="accent2">
                    <a:lumMod val="75000"/>
                  </a:schemeClr>
                </a:solidFill>
              </a:rPr>
              <a:t>Above average</a:t>
            </a:r>
          </a:p>
          <a:p>
            <a:pPr>
              <a:lnSpc>
                <a:spcPct val="120000"/>
              </a:lnSpc>
              <a:spcBef>
                <a:spcPts val="0"/>
              </a:spcBef>
              <a:spcAft>
                <a:spcPts val="0"/>
              </a:spcAft>
              <a:buSzPct val="80000"/>
              <a:buFont typeface="Segoe UI" panose="020B0502040204020203" pitchFamily="34" charset="0"/>
              <a:buNone/>
            </a:pPr>
            <a:endParaRPr lang="en-AU" sz="1300" b="1" dirty="0"/>
          </a:p>
          <a:p>
            <a:pPr>
              <a:lnSpc>
                <a:spcPct val="120000"/>
              </a:lnSpc>
              <a:spcBef>
                <a:spcPts val="0"/>
              </a:spcBef>
              <a:spcAft>
                <a:spcPts val="0"/>
              </a:spcAft>
              <a:buSzPct val="80000"/>
              <a:buFont typeface="Segoe UI" panose="020B0502040204020203" pitchFamily="34" charset="0"/>
              <a:buNone/>
            </a:pPr>
            <a:r>
              <a:rPr lang="en-AU" sz="4000" b="1" dirty="0"/>
              <a:t>credit health</a:t>
            </a:r>
            <a:endParaRPr lang="en-AU" sz="1600" b="1" dirty="0">
              <a:solidFill>
                <a:schemeClr val="accent2">
                  <a:lumMod val="75000"/>
                </a:schemeClr>
              </a:solidFill>
            </a:endParaRPr>
          </a:p>
        </p:txBody>
      </p:sp>
      <p:sp>
        <p:nvSpPr>
          <p:cNvPr id="231" name="TextBox 230">
            <a:extLst>
              <a:ext uri="{FF2B5EF4-FFF2-40B4-BE49-F238E27FC236}">
                <a16:creationId xmlns:a16="http://schemas.microsoft.com/office/drawing/2014/main" id="{30D15517-9C4D-4849-B697-885A029001B3}"/>
              </a:ext>
            </a:extLst>
          </p:cNvPr>
          <p:cNvSpPr txBox="1"/>
          <p:nvPr/>
        </p:nvSpPr>
        <p:spPr>
          <a:xfrm>
            <a:off x="542541" y="1560131"/>
            <a:ext cx="3780000" cy="873320"/>
          </a:xfrm>
          <a:prstGeom prst="rect">
            <a:avLst/>
          </a:prstGeom>
        </p:spPr>
        <p:txBody>
          <a:bodyPr vert="horz" wrap="square" lIns="91440" tIns="45720" rIns="91440" bIns="45720" rtlCol="0" anchor="ctr">
            <a:noAutofit/>
          </a:bodyPr>
          <a:lstStyle/>
          <a:p>
            <a:pPr marL="0" indent="0">
              <a:buNone/>
            </a:pPr>
            <a:r>
              <a:rPr lang="en-AU" sz="4000" dirty="0">
                <a:latin typeface="Segoe UI" panose="020B0502040204020203" pitchFamily="34" charset="0"/>
                <a:cs typeface="Segoe UI" panose="020B0502040204020203" pitchFamily="34" charset="0"/>
              </a:rPr>
              <a:t>Risk offsets:</a:t>
            </a:r>
            <a:endParaRPr lang="en-AU" sz="1600" dirty="0">
              <a:latin typeface="Segoe UI" panose="020B0502040204020203" pitchFamily="34" charset="0"/>
              <a:cs typeface="Segoe UI" panose="020B0502040204020203" pitchFamily="34" charset="0"/>
            </a:endParaRPr>
          </a:p>
        </p:txBody>
      </p:sp>
      <p:grpSp>
        <p:nvGrpSpPr>
          <p:cNvPr id="232" name="Group 231">
            <a:extLst>
              <a:ext uri="{FF2B5EF4-FFF2-40B4-BE49-F238E27FC236}">
                <a16:creationId xmlns:a16="http://schemas.microsoft.com/office/drawing/2014/main" id="{1183B42D-60D7-4FE5-9E98-A03C8EA60D5C}"/>
              </a:ext>
            </a:extLst>
          </p:cNvPr>
          <p:cNvGrpSpPr>
            <a:grpSpLocks noChangeAspect="1"/>
          </p:cNvGrpSpPr>
          <p:nvPr/>
        </p:nvGrpSpPr>
        <p:grpSpPr>
          <a:xfrm>
            <a:off x="6693756" y="5683704"/>
            <a:ext cx="1296000" cy="396171"/>
            <a:chOff x="8845572" y="2630683"/>
            <a:chExt cx="1440000" cy="502711"/>
          </a:xfrm>
        </p:grpSpPr>
        <p:sp>
          <p:nvSpPr>
            <p:cNvPr id="233" name="Rectangle 232">
              <a:extLst>
                <a:ext uri="{FF2B5EF4-FFF2-40B4-BE49-F238E27FC236}">
                  <a16:creationId xmlns:a16="http://schemas.microsoft.com/office/drawing/2014/main" id="{47DB7037-70C2-44A0-A5AF-CA89010444C2}"/>
                </a:ext>
              </a:extLst>
            </p:cNvPr>
            <p:cNvSpPr/>
            <p:nvPr/>
          </p:nvSpPr>
          <p:spPr>
            <a:xfrm>
              <a:off x="8845572" y="2834417"/>
              <a:ext cx="1440000" cy="108000"/>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Trapezoid 233">
              <a:extLst>
                <a:ext uri="{FF2B5EF4-FFF2-40B4-BE49-F238E27FC236}">
                  <a16:creationId xmlns:a16="http://schemas.microsoft.com/office/drawing/2014/main" id="{B10DF9E6-5711-47AC-9D96-28D63DEC5668}"/>
                </a:ext>
              </a:extLst>
            </p:cNvPr>
            <p:cNvSpPr/>
            <p:nvPr/>
          </p:nvSpPr>
          <p:spPr>
            <a:xfrm>
              <a:off x="8999758" y="2953394"/>
              <a:ext cx="79385" cy="180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5" name="Trapezoid 234">
              <a:extLst>
                <a:ext uri="{FF2B5EF4-FFF2-40B4-BE49-F238E27FC236}">
                  <a16:creationId xmlns:a16="http://schemas.microsoft.com/office/drawing/2014/main" id="{DA8B023E-CB50-45B3-B13F-E2F0A83A9410}"/>
                </a:ext>
              </a:extLst>
            </p:cNvPr>
            <p:cNvSpPr/>
            <p:nvPr/>
          </p:nvSpPr>
          <p:spPr>
            <a:xfrm>
              <a:off x="9544257" y="2952504"/>
              <a:ext cx="79385" cy="180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6" name="Trapezoid 235">
              <a:extLst>
                <a:ext uri="{FF2B5EF4-FFF2-40B4-BE49-F238E27FC236}">
                  <a16:creationId xmlns:a16="http://schemas.microsoft.com/office/drawing/2014/main" id="{6C90AF6F-F87F-40CD-AF62-2410C123CD49}"/>
                </a:ext>
              </a:extLst>
            </p:cNvPr>
            <p:cNvSpPr/>
            <p:nvPr/>
          </p:nvSpPr>
          <p:spPr>
            <a:xfrm>
              <a:off x="10153982" y="2953084"/>
              <a:ext cx="59538" cy="180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7" name="Rectangle 236">
              <a:extLst>
                <a:ext uri="{FF2B5EF4-FFF2-40B4-BE49-F238E27FC236}">
                  <a16:creationId xmlns:a16="http://schemas.microsoft.com/office/drawing/2014/main" id="{5682EEBF-07C3-4B3F-8041-0FA0CD9E01DD}"/>
                </a:ext>
              </a:extLst>
            </p:cNvPr>
            <p:cNvSpPr/>
            <p:nvPr/>
          </p:nvSpPr>
          <p:spPr>
            <a:xfrm>
              <a:off x="9884384" y="2721326"/>
              <a:ext cx="39692" cy="24906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8" name="Rectangle 237">
              <a:extLst>
                <a:ext uri="{FF2B5EF4-FFF2-40B4-BE49-F238E27FC236}">
                  <a16:creationId xmlns:a16="http://schemas.microsoft.com/office/drawing/2014/main" id="{6CAAAB9D-552B-415B-83E7-78E100DB86C1}"/>
                </a:ext>
              </a:extLst>
            </p:cNvPr>
            <p:cNvSpPr/>
            <p:nvPr/>
          </p:nvSpPr>
          <p:spPr>
            <a:xfrm>
              <a:off x="9804314" y="2829345"/>
              <a:ext cx="19846" cy="1280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Rectangle 238">
              <a:extLst>
                <a:ext uri="{FF2B5EF4-FFF2-40B4-BE49-F238E27FC236}">
                  <a16:creationId xmlns:a16="http://schemas.microsoft.com/office/drawing/2014/main" id="{8DD3071B-6A35-4357-A59D-0DC077761A36}"/>
                </a:ext>
              </a:extLst>
            </p:cNvPr>
            <p:cNvSpPr/>
            <p:nvPr/>
          </p:nvSpPr>
          <p:spPr>
            <a:xfrm rot="5400000">
              <a:off x="9792355" y="2806348"/>
              <a:ext cx="226800" cy="11907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Trapezoid 239">
              <a:extLst>
                <a:ext uri="{FF2B5EF4-FFF2-40B4-BE49-F238E27FC236}">
                  <a16:creationId xmlns:a16="http://schemas.microsoft.com/office/drawing/2014/main" id="{3D967E48-1C55-4A5F-B40A-300A2EFF7FAC}"/>
                </a:ext>
              </a:extLst>
            </p:cNvPr>
            <p:cNvSpPr/>
            <p:nvPr/>
          </p:nvSpPr>
          <p:spPr>
            <a:xfrm rot="10800000">
              <a:off x="9846295" y="2630683"/>
              <a:ext cx="119077" cy="35581"/>
            </a:xfrm>
            <a:prstGeom prst="trapezoid">
              <a:avLst>
                <a:gd name="adj" fmla="val 9595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Rectangle 240">
              <a:extLst>
                <a:ext uri="{FF2B5EF4-FFF2-40B4-BE49-F238E27FC236}">
                  <a16:creationId xmlns:a16="http://schemas.microsoft.com/office/drawing/2014/main" id="{3C720FDA-C4C2-4FB3-9B72-91CFDB8718D5}"/>
                </a:ext>
              </a:extLst>
            </p:cNvPr>
            <p:cNvSpPr/>
            <p:nvPr/>
          </p:nvSpPr>
          <p:spPr>
            <a:xfrm>
              <a:off x="9983119" y="2828137"/>
              <a:ext cx="19846" cy="1280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0" name="Picture 119" descr="Qr code&#10;&#10;Description automatically generated">
            <a:extLst>
              <a:ext uri="{FF2B5EF4-FFF2-40B4-BE49-F238E27FC236}">
                <a16:creationId xmlns:a16="http://schemas.microsoft.com/office/drawing/2014/main" id="{F696D796-8019-4293-A7FF-B99BBCFF5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4152704746"/>
      </p:ext>
    </p:extLst>
  </p:cSld>
  <p:clrMapOvr>
    <a:masterClrMapping/>
  </p:clrMapOvr>
  <mc:AlternateContent xmlns:mc="http://schemas.openxmlformats.org/markup-compatibility/2006" xmlns:p14="http://schemas.microsoft.com/office/powerpoint/2010/main">
    <mc:Choice Requires="p14">
      <p:transition p14:dur="10" advClick="0" advTm="9000">
        <p:fade/>
      </p:transition>
    </mc:Choice>
    <mc:Fallback xmlns="">
      <p:transition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
                                        <p:tgtEl>
                                          <p:spTgt spid="144"/>
                                        </p:tgtEl>
                                      </p:cBhvr>
                                    </p:animEffect>
                                  </p:childTnLst>
                                </p:cTn>
                              </p:par>
                            </p:childTnLst>
                          </p:cTn>
                        </p:par>
                        <p:par>
                          <p:cTn id="8" fill="hold">
                            <p:stCondLst>
                              <p:cond delay="1010"/>
                            </p:stCondLst>
                            <p:childTnLst>
                              <p:par>
                                <p:cTn id="9" presetID="10" presetClass="entr" presetSubtype="0" fill="hold" grpId="0" nodeType="afterEffect">
                                  <p:stCondLst>
                                    <p:cond delay="1250"/>
                                  </p:stCondLst>
                                  <p:childTnLst>
                                    <p:set>
                                      <p:cBhvr>
                                        <p:cTn id="10" dur="1" fill="hold">
                                          <p:stCondLst>
                                            <p:cond delay="0"/>
                                          </p:stCondLst>
                                        </p:cTn>
                                        <p:tgtEl>
                                          <p:spTgt spid="231"/>
                                        </p:tgtEl>
                                        <p:attrNameLst>
                                          <p:attrName>style.visibility</p:attrName>
                                        </p:attrNameLst>
                                      </p:cBhvr>
                                      <p:to>
                                        <p:strVal val="visible"/>
                                      </p:to>
                                    </p:set>
                                    <p:animEffect transition="in" filter="fade">
                                      <p:cBhvr>
                                        <p:cTn id="11" dur="10"/>
                                        <p:tgtEl>
                                          <p:spTgt spid="231"/>
                                        </p:tgtEl>
                                      </p:cBhvr>
                                    </p:animEffect>
                                  </p:childTnLst>
                                </p:cTn>
                              </p:par>
                            </p:childTnLst>
                          </p:cTn>
                        </p:par>
                        <p:par>
                          <p:cTn id="12" fill="hold">
                            <p:stCondLst>
                              <p:cond delay="2270"/>
                            </p:stCondLst>
                            <p:childTnLst>
                              <p:par>
                                <p:cTn id="13" presetID="1" presetClass="entr" presetSubtype="0" fill="hold" nodeType="afterEffect">
                                  <p:stCondLst>
                                    <p:cond delay="1000"/>
                                  </p:stCondLst>
                                  <p:childTnLst>
                                    <p:set>
                                      <p:cBhvr>
                                        <p:cTn id="14" dur="1" fill="hold">
                                          <p:stCondLst>
                                            <p:cond delay="0"/>
                                          </p:stCondLst>
                                        </p:cTn>
                                        <p:tgtEl>
                                          <p:spTgt spid="202"/>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213"/>
                                        </p:tgtEl>
                                        <p:attrNameLst>
                                          <p:attrName>style.visibility</p:attrName>
                                        </p:attrNameLst>
                                      </p:cBhvr>
                                      <p:to>
                                        <p:strVal val="visible"/>
                                      </p:to>
                                    </p:set>
                                  </p:childTnLst>
                                </p:cTn>
                              </p:par>
                            </p:childTnLst>
                          </p:cTn>
                        </p:par>
                        <p:par>
                          <p:cTn id="17" fill="hold">
                            <p:stCondLst>
                              <p:cond delay="3270"/>
                            </p:stCondLst>
                            <p:childTnLst>
                              <p:par>
                                <p:cTn id="18" presetID="1" presetClass="entr" presetSubtype="0" fill="hold" grpId="0" nodeType="afterEffect">
                                  <p:stCondLst>
                                    <p:cond delay="1000"/>
                                  </p:stCondLst>
                                  <p:childTnLst>
                                    <p:set>
                                      <p:cBhvr>
                                        <p:cTn id="19" dur="1" fill="hold">
                                          <p:stCondLst>
                                            <p:cond delay="0"/>
                                          </p:stCondLst>
                                        </p:cTn>
                                        <p:tgtEl>
                                          <p:spTgt spid="221"/>
                                        </p:tgtEl>
                                        <p:attrNameLst>
                                          <p:attrName>style.visibility</p:attrName>
                                        </p:attrNameLst>
                                      </p:cBhvr>
                                      <p:to>
                                        <p:strVal val="visible"/>
                                      </p:to>
                                    </p:set>
                                  </p:childTnLst>
                                </p:cTn>
                              </p:par>
                            </p:childTnLst>
                          </p:cTn>
                        </p:par>
                        <p:par>
                          <p:cTn id="20" fill="hold">
                            <p:stCondLst>
                              <p:cond delay="4270"/>
                            </p:stCondLst>
                            <p:childTnLst>
                              <p:par>
                                <p:cTn id="21" presetID="1" presetClass="entr" presetSubtype="0" fill="hold" nodeType="afterEffect">
                                  <p:stCondLst>
                                    <p:cond delay="1000"/>
                                  </p:stCondLst>
                                  <p:childTnLst>
                                    <p:set>
                                      <p:cBhvr>
                                        <p:cTn id="22" dur="1" fill="hold">
                                          <p:stCondLst>
                                            <p:cond delay="0"/>
                                          </p:stCondLst>
                                        </p:cTn>
                                        <p:tgtEl>
                                          <p:spTgt spid="222"/>
                                        </p:tgtEl>
                                        <p:attrNameLst>
                                          <p:attrName>style.visibility</p:attrName>
                                        </p:attrNameLst>
                                      </p:cBhvr>
                                      <p:to>
                                        <p:strVal val="visible"/>
                                      </p:to>
                                    </p:set>
                                  </p:childTnLst>
                                </p:cTn>
                              </p:par>
                            </p:childTnLst>
                          </p:cTn>
                        </p:par>
                        <p:par>
                          <p:cTn id="23" fill="hold">
                            <p:stCondLst>
                              <p:cond delay="5270"/>
                            </p:stCondLst>
                            <p:childTnLst>
                              <p:par>
                                <p:cTn id="24" presetID="1" presetClass="entr" presetSubtype="0" fill="hold" grpId="0" nodeType="afterEffect">
                                  <p:stCondLst>
                                    <p:cond delay="1000"/>
                                  </p:stCondLst>
                                  <p:childTnLst>
                                    <p:set>
                                      <p:cBhvr>
                                        <p:cTn id="25"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21" grpId="0"/>
      <p:bldP spid="230" grpId="0"/>
      <p:bldP spid="2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D9139-B337-4D4D-A2C5-5F92B246C8CC}"/>
              </a:ext>
            </a:extLst>
          </p:cNvPr>
          <p:cNvGrpSpPr/>
          <p:nvPr/>
        </p:nvGrpSpPr>
        <p:grpSpPr>
          <a:xfrm>
            <a:off x="6564744" y="1938235"/>
            <a:ext cx="5007860" cy="4683392"/>
            <a:chOff x="6564744" y="1938235"/>
            <a:chExt cx="5007860" cy="4683392"/>
          </a:xfrm>
        </p:grpSpPr>
        <p:grpSp>
          <p:nvGrpSpPr>
            <p:cNvPr id="2" name="Group 1">
              <a:extLst>
                <a:ext uri="{FF2B5EF4-FFF2-40B4-BE49-F238E27FC236}">
                  <a16:creationId xmlns:a16="http://schemas.microsoft.com/office/drawing/2014/main" id="{D59B9B7F-3E55-4652-BA88-34F08DAEB172}"/>
                </a:ext>
              </a:extLst>
            </p:cNvPr>
            <p:cNvGrpSpPr/>
            <p:nvPr/>
          </p:nvGrpSpPr>
          <p:grpSpPr>
            <a:xfrm>
              <a:off x="7975288" y="4576094"/>
              <a:ext cx="1368000" cy="1740722"/>
              <a:chOff x="6619175" y="3939262"/>
              <a:chExt cx="1368000" cy="1740722"/>
            </a:xfrm>
          </p:grpSpPr>
          <p:sp>
            <p:nvSpPr>
              <p:cNvPr id="185" name="Oval 184">
                <a:extLst>
                  <a:ext uri="{FF2B5EF4-FFF2-40B4-BE49-F238E27FC236}">
                    <a16:creationId xmlns:a16="http://schemas.microsoft.com/office/drawing/2014/main" id="{BCE40487-9266-400A-AFB2-5134F6445D2E}"/>
                  </a:ext>
                </a:extLst>
              </p:cNvPr>
              <p:cNvSpPr/>
              <p:nvPr/>
            </p:nvSpPr>
            <p:spPr>
              <a:xfrm>
                <a:off x="6619175" y="3939262"/>
                <a:ext cx="1368000" cy="1394309"/>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TextBox 185">
                <a:extLst>
                  <a:ext uri="{FF2B5EF4-FFF2-40B4-BE49-F238E27FC236}">
                    <a16:creationId xmlns:a16="http://schemas.microsoft.com/office/drawing/2014/main" id="{659D4784-061B-4729-AB92-F339F2DCFA3A}"/>
                  </a:ext>
                </a:extLst>
              </p:cNvPr>
              <p:cNvSpPr txBox="1"/>
              <p:nvPr/>
            </p:nvSpPr>
            <p:spPr>
              <a:xfrm>
                <a:off x="7024637" y="4784653"/>
                <a:ext cx="496804" cy="895331"/>
              </a:xfrm>
              <a:prstGeom prst="rect">
                <a:avLst/>
              </a:prstGeom>
            </p:spPr>
            <p:txBody>
              <a:bodyPr vert="horz" wrap="square" lIns="91440" tIns="45720" rIns="91440" bIns="45720" rtlCol="0">
                <a:noAutofit/>
              </a:bodyPr>
              <a:lstStyle/>
              <a:p>
                <a:pPr marL="0" indent="0" algn="ctr">
                  <a:buNone/>
                </a:pPr>
                <a:r>
                  <a:rPr lang="en-AU" sz="2800" b="1" dirty="0">
                    <a:solidFill>
                      <a:schemeClr val="accent2">
                        <a:lumMod val="75000"/>
                      </a:schemeClr>
                    </a:solidFill>
                    <a:latin typeface="Segoe UI" panose="020B0502040204020203" pitchFamily="34" charset="0"/>
                    <a:cs typeface="Segoe UI" panose="020B0502040204020203" pitchFamily="34" charset="0"/>
                  </a:rPr>
                  <a:t>$</a:t>
                </a:r>
              </a:p>
            </p:txBody>
          </p:sp>
          <p:sp>
            <p:nvSpPr>
              <p:cNvPr id="187" name="Arc 186">
                <a:extLst>
                  <a:ext uri="{FF2B5EF4-FFF2-40B4-BE49-F238E27FC236}">
                    <a16:creationId xmlns:a16="http://schemas.microsoft.com/office/drawing/2014/main" id="{E0D1CBD9-AF84-4914-9684-DA668112F004}"/>
                  </a:ext>
                </a:extLst>
              </p:cNvPr>
              <p:cNvSpPr/>
              <p:nvPr/>
            </p:nvSpPr>
            <p:spPr>
              <a:xfrm>
                <a:off x="6766192" y="4079509"/>
                <a:ext cx="1078039" cy="1078028"/>
              </a:xfrm>
              <a:prstGeom prst="arc">
                <a:avLst>
                  <a:gd name="adj1" fmla="val 7415272"/>
                  <a:gd name="adj2" fmla="val 3461507"/>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8" name="Arc 187">
                <a:extLst>
                  <a:ext uri="{FF2B5EF4-FFF2-40B4-BE49-F238E27FC236}">
                    <a16:creationId xmlns:a16="http://schemas.microsoft.com/office/drawing/2014/main" id="{F4851595-2D81-4058-9E5F-1C31FDBB2304}"/>
                  </a:ext>
                </a:extLst>
              </p:cNvPr>
              <p:cNvSpPr/>
              <p:nvPr/>
            </p:nvSpPr>
            <p:spPr>
              <a:xfrm>
                <a:off x="6763417" y="4074814"/>
                <a:ext cx="1078039" cy="1078028"/>
              </a:xfrm>
              <a:prstGeom prst="arc">
                <a:avLst>
                  <a:gd name="adj1" fmla="val 11720607"/>
                  <a:gd name="adj2" fmla="val 3461507"/>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9" name="Arc 188">
                <a:extLst>
                  <a:ext uri="{FF2B5EF4-FFF2-40B4-BE49-F238E27FC236}">
                    <a16:creationId xmlns:a16="http://schemas.microsoft.com/office/drawing/2014/main" id="{DD193254-C876-4140-A2DE-DD7A93A6C3D8}"/>
                  </a:ext>
                </a:extLst>
              </p:cNvPr>
              <p:cNvSpPr/>
              <p:nvPr/>
            </p:nvSpPr>
            <p:spPr>
              <a:xfrm>
                <a:off x="6763430" y="4086504"/>
                <a:ext cx="1078039" cy="1078028"/>
              </a:xfrm>
              <a:prstGeom prst="arc">
                <a:avLst>
                  <a:gd name="adj1" fmla="val 16134847"/>
                  <a:gd name="adj2" fmla="val 3461507"/>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0" name="Arc 189">
                <a:extLst>
                  <a:ext uri="{FF2B5EF4-FFF2-40B4-BE49-F238E27FC236}">
                    <a16:creationId xmlns:a16="http://schemas.microsoft.com/office/drawing/2014/main" id="{59073E59-BD6F-4320-AF53-1E0A7C645842}"/>
                  </a:ext>
                </a:extLst>
              </p:cNvPr>
              <p:cNvSpPr/>
              <p:nvPr/>
            </p:nvSpPr>
            <p:spPr>
              <a:xfrm>
                <a:off x="6755136" y="4079625"/>
                <a:ext cx="1078039" cy="1078028"/>
              </a:xfrm>
              <a:prstGeom prst="arc">
                <a:avLst>
                  <a:gd name="adj1" fmla="val 20634292"/>
                  <a:gd name="adj2" fmla="val 346150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1" name="Isosceles Triangle 190">
                <a:extLst>
                  <a:ext uri="{FF2B5EF4-FFF2-40B4-BE49-F238E27FC236}">
                    <a16:creationId xmlns:a16="http://schemas.microsoft.com/office/drawing/2014/main" id="{73FDE13C-DA5D-428E-912B-6C4BFE4F00DD}"/>
                  </a:ext>
                </a:extLst>
              </p:cNvPr>
              <p:cNvSpPr/>
              <p:nvPr/>
            </p:nvSpPr>
            <p:spPr>
              <a:xfrm rot="2174183">
                <a:off x="7383860" y="4256179"/>
                <a:ext cx="72000" cy="468000"/>
              </a:xfrm>
              <a:prstGeom prst="triangle">
                <a:avLst>
                  <a:gd name="adj" fmla="val 557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2" name="Content Placeholder 3">
              <a:extLst>
                <a:ext uri="{FF2B5EF4-FFF2-40B4-BE49-F238E27FC236}">
                  <a16:creationId xmlns:a16="http://schemas.microsoft.com/office/drawing/2014/main" id="{549E24B4-810F-467E-AF28-51BFCDFD2B04}"/>
                </a:ext>
              </a:extLst>
            </p:cNvPr>
            <p:cNvSpPr txBox="1">
              <a:spLocks/>
            </p:cNvSpPr>
            <p:nvPr/>
          </p:nvSpPr>
          <p:spPr>
            <a:xfrm>
              <a:off x="9250322" y="4541339"/>
              <a:ext cx="2117380" cy="1948428"/>
            </a:xfrm>
            <a:prstGeom prst="rect">
              <a:avLst/>
            </a:prstGeom>
          </p:spPr>
          <p:txBody>
            <a:bodyPr vert="horz" lIns="91440" tIns="45720" rIns="91440" bIns="45720" rtlCol="0" anchor="t" anchorCtr="0">
              <a:normAutofit fontScale="400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9000" b="1" dirty="0">
                  <a:solidFill>
                    <a:schemeClr val="accent2">
                      <a:lumMod val="75000"/>
                    </a:schemeClr>
                  </a:solidFill>
                </a:rPr>
                <a:t>Above average</a:t>
              </a:r>
            </a:p>
            <a:p>
              <a:pPr algn="ctr">
                <a:lnSpc>
                  <a:spcPct val="120000"/>
                </a:lnSpc>
                <a:spcBef>
                  <a:spcPts val="0"/>
                </a:spcBef>
                <a:spcAft>
                  <a:spcPts val="0"/>
                </a:spcAft>
                <a:buSzPct val="80000"/>
                <a:buFont typeface="Segoe UI" panose="020B0502040204020203" pitchFamily="34" charset="0"/>
                <a:buNone/>
              </a:pPr>
              <a:endParaRPr lang="en-AU" sz="1300" b="1" dirty="0"/>
            </a:p>
            <a:p>
              <a:pPr algn="ctr">
                <a:lnSpc>
                  <a:spcPct val="120000"/>
                </a:lnSpc>
                <a:spcBef>
                  <a:spcPts val="0"/>
                </a:spcBef>
                <a:spcAft>
                  <a:spcPts val="0"/>
                </a:spcAft>
                <a:buSzPct val="80000"/>
                <a:buFont typeface="Segoe UI" panose="020B0502040204020203" pitchFamily="34" charset="0"/>
                <a:buNone/>
              </a:pPr>
              <a:r>
                <a:rPr lang="en-AU" sz="4000" b="1" dirty="0"/>
                <a:t>credit health</a:t>
              </a:r>
              <a:endParaRPr lang="en-AU" sz="1600" b="1" dirty="0">
                <a:solidFill>
                  <a:schemeClr val="accent2">
                    <a:lumMod val="75000"/>
                  </a:schemeClr>
                </a:solidFill>
              </a:endParaRPr>
            </a:p>
          </p:txBody>
        </p:sp>
        <p:cxnSp>
          <p:nvCxnSpPr>
            <p:cNvPr id="263" name="Straight Arrow Connector 262">
              <a:extLst>
                <a:ext uri="{FF2B5EF4-FFF2-40B4-BE49-F238E27FC236}">
                  <a16:creationId xmlns:a16="http://schemas.microsoft.com/office/drawing/2014/main" id="{AD67A3AF-E3FF-47AD-BFB3-B5F98699F78A}"/>
                </a:ext>
              </a:extLst>
            </p:cNvPr>
            <p:cNvCxnSpPr>
              <a:cxnSpLocks/>
            </p:cNvCxnSpPr>
            <p:nvPr/>
          </p:nvCxnSpPr>
          <p:spPr>
            <a:xfrm flipV="1">
              <a:off x="7206515" y="1938235"/>
              <a:ext cx="0" cy="3944683"/>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507E9567-49E1-48CB-9439-FFB98C99D7E7}"/>
                </a:ext>
              </a:extLst>
            </p:cNvPr>
            <p:cNvCxnSpPr>
              <a:cxnSpLocks/>
            </p:cNvCxnSpPr>
            <p:nvPr/>
          </p:nvCxnSpPr>
          <p:spPr>
            <a:xfrm rot="5400000" flipV="1">
              <a:off x="9372382" y="3706826"/>
              <a:ext cx="0" cy="43560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id="{2B17B517-A6A9-4545-B567-BA8596108B4C}"/>
                </a:ext>
              </a:extLst>
            </p:cNvPr>
            <p:cNvGrpSpPr/>
            <p:nvPr/>
          </p:nvGrpSpPr>
          <p:grpSpPr>
            <a:xfrm>
              <a:off x="7225710" y="5905908"/>
              <a:ext cx="4332580" cy="194108"/>
              <a:chOff x="7174910" y="5613808"/>
              <a:chExt cx="4332580" cy="194108"/>
            </a:xfrm>
          </p:grpSpPr>
          <p:sp>
            <p:nvSpPr>
              <p:cNvPr id="266" name="Rectangle 265">
                <a:extLst>
                  <a:ext uri="{FF2B5EF4-FFF2-40B4-BE49-F238E27FC236}">
                    <a16:creationId xmlns:a16="http://schemas.microsoft.com/office/drawing/2014/main" id="{39300F16-B81B-4BDB-BD93-AC1BD24B5B8C}"/>
                  </a:ext>
                </a:extLst>
              </p:cNvPr>
              <p:cNvSpPr/>
              <p:nvPr/>
            </p:nvSpPr>
            <p:spPr>
              <a:xfrm>
                <a:off x="7174910" y="5616046"/>
                <a:ext cx="1078992" cy="186282"/>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Bottom</a:t>
                </a:r>
                <a:endParaRPr lang="en-AU" sz="1600" dirty="0"/>
              </a:p>
            </p:txBody>
          </p:sp>
          <p:sp>
            <p:nvSpPr>
              <p:cNvPr id="267" name="Rectangle 266">
                <a:extLst>
                  <a:ext uri="{FF2B5EF4-FFF2-40B4-BE49-F238E27FC236}">
                    <a16:creationId xmlns:a16="http://schemas.microsoft.com/office/drawing/2014/main" id="{C9420383-F291-4A6E-9E9D-0342D044F136}"/>
                  </a:ext>
                </a:extLst>
              </p:cNvPr>
              <p:cNvSpPr/>
              <p:nvPr/>
            </p:nvSpPr>
            <p:spPr>
              <a:xfrm>
                <a:off x="8259216" y="5621634"/>
                <a:ext cx="1078992" cy="18628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t>Below average</a:t>
                </a:r>
                <a:endParaRPr lang="en-AU" sz="1600" dirty="0"/>
              </a:p>
            </p:txBody>
          </p:sp>
          <p:sp>
            <p:nvSpPr>
              <p:cNvPr id="268" name="Rectangle 267">
                <a:extLst>
                  <a:ext uri="{FF2B5EF4-FFF2-40B4-BE49-F238E27FC236}">
                    <a16:creationId xmlns:a16="http://schemas.microsoft.com/office/drawing/2014/main" id="{48CBAE0A-67C9-4178-8926-3AF2CBEFD8F0}"/>
                  </a:ext>
                </a:extLst>
              </p:cNvPr>
              <p:cNvSpPr/>
              <p:nvPr/>
            </p:nvSpPr>
            <p:spPr>
              <a:xfrm>
                <a:off x="9343156" y="5617315"/>
                <a:ext cx="1078992" cy="186282"/>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t>Above average</a:t>
                </a:r>
                <a:endParaRPr lang="en-AU" sz="1600" dirty="0"/>
              </a:p>
            </p:txBody>
          </p:sp>
          <p:sp>
            <p:nvSpPr>
              <p:cNvPr id="269" name="Rectangle 268">
                <a:extLst>
                  <a:ext uri="{FF2B5EF4-FFF2-40B4-BE49-F238E27FC236}">
                    <a16:creationId xmlns:a16="http://schemas.microsoft.com/office/drawing/2014/main" id="{812FF2FB-4D23-408C-8D66-35664160A024}"/>
                  </a:ext>
                </a:extLst>
              </p:cNvPr>
              <p:cNvSpPr/>
              <p:nvPr/>
            </p:nvSpPr>
            <p:spPr>
              <a:xfrm>
                <a:off x="10428498" y="5613808"/>
                <a:ext cx="1078992" cy="186282"/>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t>Top</a:t>
                </a:r>
                <a:endParaRPr lang="en-AU" sz="1600" dirty="0"/>
              </a:p>
            </p:txBody>
          </p:sp>
        </p:grpSp>
        <p:grpSp>
          <p:nvGrpSpPr>
            <p:cNvPr id="290" name="Group 289">
              <a:extLst>
                <a:ext uri="{FF2B5EF4-FFF2-40B4-BE49-F238E27FC236}">
                  <a16:creationId xmlns:a16="http://schemas.microsoft.com/office/drawing/2014/main" id="{29203560-0045-4E48-81A9-C4E965E87C9E}"/>
                </a:ext>
              </a:extLst>
            </p:cNvPr>
            <p:cNvGrpSpPr>
              <a:grpSpLocks noChangeAspect="1"/>
            </p:cNvGrpSpPr>
            <p:nvPr/>
          </p:nvGrpSpPr>
          <p:grpSpPr>
            <a:xfrm>
              <a:off x="11234420" y="6138965"/>
              <a:ext cx="279663" cy="482662"/>
              <a:chOff x="8940496" y="5387774"/>
              <a:chExt cx="367977" cy="635081"/>
            </a:xfrm>
          </p:grpSpPr>
          <p:grpSp>
            <p:nvGrpSpPr>
              <p:cNvPr id="291" name="Group 290">
                <a:extLst>
                  <a:ext uri="{FF2B5EF4-FFF2-40B4-BE49-F238E27FC236}">
                    <a16:creationId xmlns:a16="http://schemas.microsoft.com/office/drawing/2014/main" id="{9C1D912B-88DC-4430-AA9B-DDCAA6ECD733}"/>
                  </a:ext>
                </a:extLst>
              </p:cNvPr>
              <p:cNvGrpSpPr/>
              <p:nvPr/>
            </p:nvGrpSpPr>
            <p:grpSpPr>
              <a:xfrm>
                <a:off x="8940496" y="5387774"/>
                <a:ext cx="367977" cy="635081"/>
                <a:chOff x="6331739" y="2118429"/>
                <a:chExt cx="367977" cy="635081"/>
              </a:xfrm>
            </p:grpSpPr>
            <p:sp>
              <p:nvSpPr>
                <p:cNvPr id="300" name="Rectangle: Rounded Corners 299">
                  <a:extLst>
                    <a:ext uri="{FF2B5EF4-FFF2-40B4-BE49-F238E27FC236}">
                      <a16:creationId xmlns:a16="http://schemas.microsoft.com/office/drawing/2014/main" id="{D816A6E0-5C74-4FE1-BA90-16AAF7206346}"/>
                    </a:ext>
                  </a:extLst>
                </p:cNvPr>
                <p:cNvSpPr/>
                <p:nvPr/>
              </p:nvSpPr>
              <p:spPr>
                <a:xfrm rot="1392591">
                  <a:off x="6667682" y="2245890"/>
                  <a:ext cx="32034" cy="12330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1" name="Rectangle: Rounded Corners 300">
                  <a:extLst>
                    <a:ext uri="{FF2B5EF4-FFF2-40B4-BE49-F238E27FC236}">
                      <a16:creationId xmlns:a16="http://schemas.microsoft.com/office/drawing/2014/main" id="{566A09CF-B80E-4994-821E-BF7436A5B5E7}"/>
                    </a:ext>
                  </a:extLst>
                </p:cNvPr>
                <p:cNvSpPr/>
                <p:nvPr/>
              </p:nvSpPr>
              <p:spPr>
                <a:xfrm rot="17847405">
                  <a:off x="6598528" y="2255533"/>
                  <a:ext cx="36038" cy="13214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2" name="Rectangle: Rounded Corners 301">
                  <a:extLst>
                    <a:ext uri="{FF2B5EF4-FFF2-40B4-BE49-F238E27FC236}">
                      <a16:creationId xmlns:a16="http://schemas.microsoft.com/office/drawing/2014/main" id="{552D6333-192C-4016-8E1C-8A4469D86E18}"/>
                    </a:ext>
                  </a:extLst>
                </p:cNvPr>
                <p:cNvSpPr/>
                <p:nvPr/>
              </p:nvSpPr>
              <p:spPr>
                <a:xfrm rot="14340000">
                  <a:off x="6399747" y="2263244"/>
                  <a:ext cx="36038" cy="13214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3" name="Rectangle: Rounded Corners 302">
                  <a:extLst>
                    <a:ext uri="{FF2B5EF4-FFF2-40B4-BE49-F238E27FC236}">
                      <a16:creationId xmlns:a16="http://schemas.microsoft.com/office/drawing/2014/main" id="{65DB49F6-584A-4E10-B240-9DA443DE5380}"/>
                    </a:ext>
                  </a:extLst>
                </p:cNvPr>
                <p:cNvSpPr/>
                <p:nvPr/>
              </p:nvSpPr>
              <p:spPr>
                <a:xfrm rot="9015978">
                  <a:off x="6331739" y="2247447"/>
                  <a:ext cx="32034" cy="12194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4" name="Rectangle: Rounded Corners 303">
                  <a:extLst>
                    <a:ext uri="{FF2B5EF4-FFF2-40B4-BE49-F238E27FC236}">
                      <a16:creationId xmlns:a16="http://schemas.microsoft.com/office/drawing/2014/main" id="{A032B57C-E06F-4C3C-A16D-A15349584B7B}"/>
                    </a:ext>
                  </a:extLst>
                </p:cNvPr>
                <p:cNvSpPr/>
                <p:nvPr/>
              </p:nvSpPr>
              <p:spPr>
                <a:xfrm>
                  <a:off x="6454581" y="2277041"/>
                  <a:ext cx="128764" cy="2487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5" name="Rectangle: Rounded Corners 304">
                  <a:extLst>
                    <a:ext uri="{FF2B5EF4-FFF2-40B4-BE49-F238E27FC236}">
                      <a16:creationId xmlns:a16="http://schemas.microsoft.com/office/drawing/2014/main" id="{5B8D6B0F-1828-48A4-AB2B-746BD9FBF6FB}"/>
                    </a:ext>
                  </a:extLst>
                </p:cNvPr>
                <p:cNvSpPr/>
                <p:nvPr/>
              </p:nvSpPr>
              <p:spPr>
                <a:xfrm>
                  <a:off x="6454056" y="2477219"/>
                  <a:ext cx="50400" cy="27629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6" name="Rectangle: Rounded Corners 305">
                  <a:extLst>
                    <a:ext uri="{FF2B5EF4-FFF2-40B4-BE49-F238E27FC236}">
                      <a16:creationId xmlns:a16="http://schemas.microsoft.com/office/drawing/2014/main" id="{1CF354AD-3EDE-4C72-82DF-FCAE4AB9ECE1}"/>
                    </a:ext>
                  </a:extLst>
                </p:cNvPr>
                <p:cNvSpPr/>
                <p:nvPr/>
              </p:nvSpPr>
              <p:spPr>
                <a:xfrm>
                  <a:off x="6533175" y="2475597"/>
                  <a:ext cx="50400" cy="27629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7" name="Oval 306">
                  <a:extLst>
                    <a:ext uri="{FF2B5EF4-FFF2-40B4-BE49-F238E27FC236}">
                      <a16:creationId xmlns:a16="http://schemas.microsoft.com/office/drawing/2014/main" id="{5F68FCEB-7AF0-4934-8D9D-58750F5600EB}"/>
                    </a:ext>
                  </a:extLst>
                </p:cNvPr>
                <p:cNvSpPr/>
                <p:nvPr/>
              </p:nvSpPr>
              <p:spPr>
                <a:xfrm>
                  <a:off x="6463399" y="2159267"/>
                  <a:ext cx="108114" cy="1081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8" name="Partial Circle 307">
                  <a:extLst>
                    <a:ext uri="{FF2B5EF4-FFF2-40B4-BE49-F238E27FC236}">
                      <a16:creationId xmlns:a16="http://schemas.microsoft.com/office/drawing/2014/main" id="{5D529465-E39F-4B39-B660-F784CBD3CA02}"/>
                    </a:ext>
                  </a:extLst>
                </p:cNvPr>
                <p:cNvSpPr/>
                <p:nvPr/>
              </p:nvSpPr>
              <p:spPr>
                <a:xfrm flipV="1">
                  <a:off x="6457990" y="2125856"/>
                  <a:ext cx="121944" cy="133030"/>
                </a:xfrm>
                <a:prstGeom prst="pie">
                  <a:avLst>
                    <a:gd name="adj1" fmla="val 0"/>
                    <a:gd name="adj2" fmla="val 1076701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309" name="Straight Connector 308">
                  <a:extLst>
                    <a:ext uri="{FF2B5EF4-FFF2-40B4-BE49-F238E27FC236}">
                      <a16:creationId xmlns:a16="http://schemas.microsoft.com/office/drawing/2014/main" id="{0E71E4E0-6D52-4BC9-A854-D5A415E573F9}"/>
                    </a:ext>
                  </a:extLst>
                </p:cNvPr>
                <p:cNvCxnSpPr>
                  <a:cxnSpLocks/>
                </p:cNvCxnSpPr>
                <p:nvPr/>
              </p:nvCxnSpPr>
              <p:spPr>
                <a:xfrm flipV="1">
                  <a:off x="6450461" y="2179319"/>
                  <a:ext cx="13303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10" name="Flowchart: Manual Operation 309">
                  <a:extLst>
                    <a:ext uri="{FF2B5EF4-FFF2-40B4-BE49-F238E27FC236}">
                      <a16:creationId xmlns:a16="http://schemas.microsoft.com/office/drawing/2014/main" id="{8A44EAB2-A3F9-46AC-98EE-C48F0FE3C613}"/>
                    </a:ext>
                  </a:extLst>
                </p:cNvPr>
                <p:cNvSpPr/>
                <p:nvPr/>
              </p:nvSpPr>
              <p:spPr>
                <a:xfrm>
                  <a:off x="6506378" y="2118429"/>
                  <a:ext cx="27121" cy="33984"/>
                </a:xfrm>
                <a:prstGeom prst="flowChartManualOperation">
                  <a:avLst/>
                </a:prstGeom>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1" name="Diagonal Stripe 310">
                  <a:extLst>
                    <a:ext uri="{FF2B5EF4-FFF2-40B4-BE49-F238E27FC236}">
                      <a16:creationId xmlns:a16="http://schemas.microsoft.com/office/drawing/2014/main" id="{E9F9B04A-9259-4D2F-B9BB-0BDD1CCDBE3A}"/>
                    </a:ext>
                  </a:extLst>
                </p:cNvPr>
                <p:cNvSpPr/>
                <p:nvPr/>
              </p:nvSpPr>
              <p:spPr>
                <a:xfrm>
                  <a:off x="6522530" y="2274608"/>
                  <a:ext cx="44343" cy="47192"/>
                </a:xfrm>
                <a:prstGeom prst="diagStripe">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312" name="Diagonal Stripe 311">
                  <a:extLst>
                    <a:ext uri="{FF2B5EF4-FFF2-40B4-BE49-F238E27FC236}">
                      <a16:creationId xmlns:a16="http://schemas.microsoft.com/office/drawing/2014/main" id="{E7F958BE-8882-4CAF-B4BF-ABAFDAD6B845}"/>
                    </a:ext>
                  </a:extLst>
                </p:cNvPr>
                <p:cNvSpPr/>
                <p:nvPr/>
              </p:nvSpPr>
              <p:spPr>
                <a:xfrm flipH="1">
                  <a:off x="6474568" y="2275126"/>
                  <a:ext cx="44343" cy="47192"/>
                </a:xfrm>
                <a:prstGeom prst="diagStripe">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313" name="Straight Connector 312">
                  <a:extLst>
                    <a:ext uri="{FF2B5EF4-FFF2-40B4-BE49-F238E27FC236}">
                      <a16:creationId xmlns:a16="http://schemas.microsoft.com/office/drawing/2014/main" id="{C2F6A41E-5A90-4BEE-833D-3ADFB5F14282}"/>
                    </a:ext>
                  </a:extLst>
                </p:cNvPr>
                <p:cNvCxnSpPr/>
                <p:nvPr/>
              </p:nvCxnSpPr>
              <p:spPr>
                <a:xfrm>
                  <a:off x="6521306" y="2298618"/>
                  <a:ext cx="0" cy="166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4" name="Rectangle 313">
                  <a:extLst>
                    <a:ext uri="{FF2B5EF4-FFF2-40B4-BE49-F238E27FC236}">
                      <a16:creationId xmlns:a16="http://schemas.microsoft.com/office/drawing/2014/main" id="{A3C71B90-0C07-47B5-8962-F9117633F3DD}"/>
                    </a:ext>
                  </a:extLst>
                </p:cNvPr>
                <p:cNvSpPr/>
                <p:nvPr/>
              </p:nvSpPr>
              <p:spPr>
                <a:xfrm>
                  <a:off x="6453071" y="2388767"/>
                  <a:ext cx="67623"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5" name="Rectangle 314">
                  <a:extLst>
                    <a:ext uri="{FF2B5EF4-FFF2-40B4-BE49-F238E27FC236}">
                      <a16:creationId xmlns:a16="http://schemas.microsoft.com/office/drawing/2014/main" id="{F3E8B5C9-F218-4CD7-9A39-5AE5C501EEB3}"/>
                    </a:ext>
                  </a:extLst>
                </p:cNvPr>
                <p:cNvSpPr/>
                <p:nvPr/>
              </p:nvSpPr>
              <p:spPr>
                <a:xfrm>
                  <a:off x="6522038" y="2388562"/>
                  <a:ext cx="64298"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6" name="Rectangle 315">
                  <a:extLst>
                    <a:ext uri="{FF2B5EF4-FFF2-40B4-BE49-F238E27FC236}">
                      <a16:creationId xmlns:a16="http://schemas.microsoft.com/office/drawing/2014/main" id="{9817F47B-BBC0-4064-92DA-09E5091E0335}"/>
                    </a:ext>
                  </a:extLst>
                </p:cNvPr>
                <p:cNvSpPr/>
                <p:nvPr/>
              </p:nvSpPr>
              <p:spPr>
                <a:xfrm>
                  <a:off x="6453071" y="2414121"/>
                  <a:ext cx="67623"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7" name="Rectangle 316">
                  <a:extLst>
                    <a:ext uri="{FF2B5EF4-FFF2-40B4-BE49-F238E27FC236}">
                      <a16:creationId xmlns:a16="http://schemas.microsoft.com/office/drawing/2014/main" id="{EE8F0432-4709-4638-9A1E-078FC066E948}"/>
                    </a:ext>
                  </a:extLst>
                </p:cNvPr>
                <p:cNvSpPr/>
                <p:nvPr/>
              </p:nvSpPr>
              <p:spPr>
                <a:xfrm>
                  <a:off x="6522038" y="2413916"/>
                  <a:ext cx="64298"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8" name="Straight Connector 317">
                  <a:extLst>
                    <a:ext uri="{FF2B5EF4-FFF2-40B4-BE49-F238E27FC236}">
                      <a16:creationId xmlns:a16="http://schemas.microsoft.com/office/drawing/2014/main" id="{59594AB8-6C7F-4EA8-9D81-C60EE232F47C}"/>
                    </a:ext>
                  </a:extLst>
                </p:cNvPr>
                <p:cNvCxnSpPr/>
                <p:nvPr/>
              </p:nvCxnSpPr>
              <p:spPr>
                <a:xfrm>
                  <a:off x="6446809" y="2461982"/>
                  <a:ext cx="139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8398EA45-F5D8-4BFC-8AC2-181A0991D46C}"/>
                  </a:ext>
                </a:extLst>
              </p:cNvPr>
              <p:cNvGrpSpPr/>
              <p:nvPr/>
            </p:nvGrpSpPr>
            <p:grpSpPr>
              <a:xfrm>
                <a:off x="8953781" y="5561642"/>
                <a:ext cx="342622" cy="349215"/>
                <a:chOff x="8855212" y="3739156"/>
                <a:chExt cx="342622" cy="349215"/>
              </a:xfrm>
            </p:grpSpPr>
            <p:sp>
              <p:nvSpPr>
                <p:cNvPr id="293" name="Oval 292">
                  <a:extLst>
                    <a:ext uri="{FF2B5EF4-FFF2-40B4-BE49-F238E27FC236}">
                      <a16:creationId xmlns:a16="http://schemas.microsoft.com/office/drawing/2014/main" id="{0295BAA5-FA1B-4D71-99E1-4C3C155BDA7F}"/>
                    </a:ext>
                  </a:extLst>
                </p:cNvPr>
                <p:cNvSpPr/>
                <p:nvPr/>
              </p:nvSpPr>
              <p:spPr>
                <a:xfrm>
                  <a:off x="8855212" y="3739156"/>
                  <a:ext cx="342622" cy="34921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4" name="TextBox 293">
                  <a:extLst>
                    <a:ext uri="{FF2B5EF4-FFF2-40B4-BE49-F238E27FC236}">
                      <a16:creationId xmlns:a16="http://schemas.microsoft.com/office/drawing/2014/main" id="{BEA9A049-4BD3-496C-B0B8-3CD9BA73D299}"/>
                    </a:ext>
                  </a:extLst>
                </p:cNvPr>
                <p:cNvSpPr txBox="1"/>
                <p:nvPr/>
              </p:nvSpPr>
              <p:spPr>
                <a:xfrm>
                  <a:off x="8961431" y="3748240"/>
                  <a:ext cx="124427" cy="281052"/>
                </a:xfrm>
                <a:prstGeom prst="rect">
                  <a:avLst/>
                </a:prstGeom>
              </p:spPr>
              <p:txBody>
                <a:bodyPr vert="horz" wrap="square" lIns="91440" tIns="45720" rIns="91440" bIns="45720" rtlCol="0">
                  <a:noAutofit/>
                </a:bodyPr>
                <a:lstStyle/>
                <a:p>
                  <a:pPr marL="0" indent="0" algn="ctr">
                    <a:buNone/>
                  </a:pPr>
                  <a:r>
                    <a:rPr lang="en-AU" sz="1200" b="1" dirty="0">
                      <a:solidFill>
                        <a:schemeClr val="accent2">
                          <a:lumMod val="75000"/>
                        </a:schemeClr>
                      </a:solidFill>
                      <a:latin typeface="Segoe UI" panose="020B0502040204020203" pitchFamily="34" charset="0"/>
                      <a:cs typeface="Segoe UI" panose="020B0502040204020203" pitchFamily="34" charset="0"/>
                    </a:rPr>
                    <a:t>$</a:t>
                  </a:r>
                </a:p>
              </p:txBody>
            </p:sp>
            <p:sp>
              <p:nvSpPr>
                <p:cNvPr id="295" name="Arc 294">
                  <a:extLst>
                    <a:ext uri="{FF2B5EF4-FFF2-40B4-BE49-F238E27FC236}">
                      <a16:creationId xmlns:a16="http://schemas.microsoft.com/office/drawing/2014/main" id="{C307C182-D45C-4877-B351-6E971C512758}"/>
                    </a:ext>
                  </a:extLst>
                </p:cNvPr>
                <p:cNvSpPr/>
                <p:nvPr/>
              </p:nvSpPr>
              <p:spPr>
                <a:xfrm>
                  <a:off x="8890353" y="3778968"/>
                  <a:ext cx="270000" cy="270000"/>
                </a:xfrm>
                <a:prstGeom prst="arc">
                  <a:avLst>
                    <a:gd name="adj1" fmla="val 7415272"/>
                    <a:gd name="adj2" fmla="val 346150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6" name="Arc 295">
                  <a:extLst>
                    <a:ext uri="{FF2B5EF4-FFF2-40B4-BE49-F238E27FC236}">
                      <a16:creationId xmlns:a16="http://schemas.microsoft.com/office/drawing/2014/main" id="{3AF5E167-369D-49F4-A061-FCEFED0948F6}"/>
                    </a:ext>
                  </a:extLst>
                </p:cNvPr>
                <p:cNvSpPr/>
                <p:nvPr/>
              </p:nvSpPr>
              <p:spPr>
                <a:xfrm>
                  <a:off x="8891492" y="3779686"/>
                  <a:ext cx="270000" cy="270000"/>
                </a:xfrm>
                <a:prstGeom prst="arc">
                  <a:avLst>
                    <a:gd name="adj1" fmla="val 11720607"/>
                    <a:gd name="adj2" fmla="val 3461507"/>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7" name="Arc 296">
                  <a:extLst>
                    <a:ext uri="{FF2B5EF4-FFF2-40B4-BE49-F238E27FC236}">
                      <a16:creationId xmlns:a16="http://schemas.microsoft.com/office/drawing/2014/main" id="{EC21B7A5-4193-4198-930F-CF979D6EBB6D}"/>
                    </a:ext>
                  </a:extLst>
                </p:cNvPr>
                <p:cNvSpPr/>
                <p:nvPr/>
              </p:nvSpPr>
              <p:spPr>
                <a:xfrm>
                  <a:off x="8893122" y="3780446"/>
                  <a:ext cx="270000" cy="270000"/>
                </a:xfrm>
                <a:prstGeom prst="arc">
                  <a:avLst>
                    <a:gd name="adj1" fmla="val 16134847"/>
                    <a:gd name="adj2" fmla="val 3461507"/>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8" name="Arc 297">
                  <a:extLst>
                    <a:ext uri="{FF2B5EF4-FFF2-40B4-BE49-F238E27FC236}">
                      <a16:creationId xmlns:a16="http://schemas.microsoft.com/office/drawing/2014/main" id="{F472A7C5-D0FC-4877-A932-33D3A27ACF98}"/>
                    </a:ext>
                  </a:extLst>
                </p:cNvPr>
                <p:cNvSpPr/>
                <p:nvPr/>
              </p:nvSpPr>
              <p:spPr>
                <a:xfrm>
                  <a:off x="8896024" y="3779101"/>
                  <a:ext cx="270000" cy="270000"/>
                </a:xfrm>
                <a:prstGeom prst="arc">
                  <a:avLst>
                    <a:gd name="adj1" fmla="val 20634292"/>
                    <a:gd name="adj2" fmla="val 346150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9" name="Isosceles Triangle 298">
                  <a:extLst>
                    <a:ext uri="{FF2B5EF4-FFF2-40B4-BE49-F238E27FC236}">
                      <a16:creationId xmlns:a16="http://schemas.microsoft.com/office/drawing/2014/main" id="{169FB31B-5E69-4F4D-96AB-4D92FE0DDBC5}"/>
                    </a:ext>
                  </a:extLst>
                </p:cNvPr>
                <p:cNvSpPr/>
                <p:nvPr/>
              </p:nvSpPr>
              <p:spPr>
                <a:xfrm rot="2791763">
                  <a:off x="8911024" y="4000676"/>
                  <a:ext cx="36000" cy="46800"/>
                </a:xfrm>
                <a:prstGeom prst="triangle">
                  <a:avLst>
                    <a:gd name="adj" fmla="val 557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319" name="TextBox 318">
              <a:extLst>
                <a:ext uri="{FF2B5EF4-FFF2-40B4-BE49-F238E27FC236}">
                  <a16:creationId xmlns:a16="http://schemas.microsoft.com/office/drawing/2014/main" id="{329151A0-6904-473C-B7BC-0DAF47B56704}"/>
                </a:ext>
              </a:extLst>
            </p:cNvPr>
            <p:cNvSpPr txBox="1"/>
            <p:nvPr/>
          </p:nvSpPr>
          <p:spPr>
            <a:xfrm rot="16200000">
              <a:off x="5792030" y="2713749"/>
              <a:ext cx="1783347" cy="237919"/>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Proved (1P) reserves</a:t>
              </a:r>
            </a:p>
          </p:txBody>
        </p:sp>
        <p:sp>
          <p:nvSpPr>
            <p:cNvPr id="320" name="TextBox 319">
              <a:extLst>
                <a:ext uri="{FF2B5EF4-FFF2-40B4-BE49-F238E27FC236}">
                  <a16:creationId xmlns:a16="http://schemas.microsoft.com/office/drawing/2014/main" id="{A42087BB-5D31-4FCF-A2DB-F975C6FD9F5C}"/>
                </a:ext>
              </a:extLst>
            </p:cNvPr>
            <p:cNvSpPr txBox="1"/>
            <p:nvPr/>
          </p:nvSpPr>
          <p:spPr>
            <a:xfrm>
              <a:off x="7236802" y="6198384"/>
              <a:ext cx="4294761" cy="312427"/>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Credit health assessment</a:t>
              </a:r>
            </a:p>
          </p:txBody>
        </p:sp>
        <p:cxnSp>
          <p:nvCxnSpPr>
            <p:cNvPr id="323" name="Straight Connector 322">
              <a:extLst>
                <a:ext uri="{FF2B5EF4-FFF2-40B4-BE49-F238E27FC236}">
                  <a16:creationId xmlns:a16="http://schemas.microsoft.com/office/drawing/2014/main" id="{A45A1482-E13E-4EEF-B14C-1FFE71307B1E}"/>
                </a:ext>
              </a:extLst>
            </p:cNvPr>
            <p:cNvCxnSpPr/>
            <p:nvPr/>
          </p:nvCxnSpPr>
          <p:spPr>
            <a:xfrm>
              <a:off x="7067023" y="1948671"/>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4" name="Group 323">
              <a:extLst>
                <a:ext uri="{FF2B5EF4-FFF2-40B4-BE49-F238E27FC236}">
                  <a16:creationId xmlns:a16="http://schemas.microsoft.com/office/drawing/2014/main" id="{4FFC4918-8785-482F-A5DA-7563E9E87C21}"/>
                </a:ext>
              </a:extLst>
            </p:cNvPr>
            <p:cNvGrpSpPr/>
            <p:nvPr/>
          </p:nvGrpSpPr>
          <p:grpSpPr>
            <a:xfrm>
              <a:off x="7236802" y="1944835"/>
              <a:ext cx="4335802" cy="3940382"/>
              <a:chOff x="7186002" y="1640035"/>
              <a:chExt cx="4335802" cy="3940382"/>
            </a:xfrm>
          </p:grpSpPr>
          <p:sp>
            <p:nvSpPr>
              <p:cNvPr id="325" name="Rectangle 324">
                <a:extLst>
                  <a:ext uri="{FF2B5EF4-FFF2-40B4-BE49-F238E27FC236}">
                    <a16:creationId xmlns:a16="http://schemas.microsoft.com/office/drawing/2014/main" id="{5832BF73-5BCA-44FF-940B-888170F0364C}"/>
                  </a:ext>
                </a:extLst>
              </p:cNvPr>
              <p:cNvSpPr/>
              <p:nvPr/>
            </p:nvSpPr>
            <p:spPr>
              <a:xfrm>
                <a:off x="7201804" y="1640035"/>
                <a:ext cx="4320000" cy="39172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6" name="Rectangle 325">
                <a:extLst>
                  <a:ext uri="{FF2B5EF4-FFF2-40B4-BE49-F238E27FC236}">
                    <a16:creationId xmlns:a16="http://schemas.microsoft.com/office/drawing/2014/main" id="{2B451E6B-0F13-4B80-B0CC-A72EE461F738}"/>
                  </a:ext>
                </a:extLst>
              </p:cNvPr>
              <p:cNvSpPr/>
              <p:nvPr/>
            </p:nvSpPr>
            <p:spPr>
              <a:xfrm>
                <a:off x="10422148" y="3572541"/>
                <a:ext cx="1080000" cy="198474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7" name="Rectangle 326">
                <a:extLst>
                  <a:ext uri="{FF2B5EF4-FFF2-40B4-BE49-F238E27FC236}">
                    <a16:creationId xmlns:a16="http://schemas.microsoft.com/office/drawing/2014/main" id="{7F03CAA9-331D-48D6-AE13-6F6A901BABAB}"/>
                  </a:ext>
                </a:extLst>
              </p:cNvPr>
              <p:cNvSpPr/>
              <p:nvPr/>
            </p:nvSpPr>
            <p:spPr>
              <a:xfrm>
                <a:off x="10419980" y="4524292"/>
                <a:ext cx="1080000" cy="10445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8" name="Rectangle 327">
                <a:extLst>
                  <a:ext uri="{FF2B5EF4-FFF2-40B4-BE49-F238E27FC236}">
                    <a16:creationId xmlns:a16="http://schemas.microsoft.com/office/drawing/2014/main" id="{D9AB10C1-9DFD-441B-978F-A3A74D82BBBC}"/>
                  </a:ext>
                </a:extLst>
              </p:cNvPr>
              <p:cNvSpPr/>
              <p:nvPr/>
            </p:nvSpPr>
            <p:spPr>
              <a:xfrm>
                <a:off x="9342648" y="2962941"/>
                <a:ext cx="1080000" cy="198474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9" name="Rectangle 328">
                <a:extLst>
                  <a:ext uri="{FF2B5EF4-FFF2-40B4-BE49-F238E27FC236}">
                    <a16:creationId xmlns:a16="http://schemas.microsoft.com/office/drawing/2014/main" id="{35106693-A139-4880-B864-13E74ECC83DC}"/>
                  </a:ext>
                </a:extLst>
              </p:cNvPr>
              <p:cNvSpPr/>
              <p:nvPr/>
            </p:nvSpPr>
            <p:spPr>
              <a:xfrm>
                <a:off x="9344395" y="3784230"/>
                <a:ext cx="1080000" cy="1340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0" name="Rectangle 329">
                <a:extLst>
                  <a:ext uri="{FF2B5EF4-FFF2-40B4-BE49-F238E27FC236}">
                    <a16:creationId xmlns:a16="http://schemas.microsoft.com/office/drawing/2014/main" id="{ED832F7A-6D77-4430-9B5B-E082BBE487C1}"/>
                  </a:ext>
                </a:extLst>
              </p:cNvPr>
              <p:cNvSpPr/>
              <p:nvPr/>
            </p:nvSpPr>
            <p:spPr>
              <a:xfrm>
                <a:off x="10419850" y="5167529"/>
                <a:ext cx="1080000" cy="324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1" name="Rectangle 330">
                <a:extLst>
                  <a:ext uri="{FF2B5EF4-FFF2-40B4-BE49-F238E27FC236}">
                    <a16:creationId xmlns:a16="http://schemas.microsoft.com/office/drawing/2014/main" id="{4F7793C8-243E-4547-B373-706416F187B4}"/>
                  </a:ext>
                </a:extLst>
              </p:cNvPr>
              <p:cNvSpPr/>
              <p:nvPr/>
            </p:nvSpPr>
            <p:spPr>
              <a:xfrm>
                <a:off x="9346954" y="4843528"/>
                <a:ext cx="1080000" cy="57886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2" name="Rectangle 331">
                <a:extLst>
                  <a:ext uri="{FF2B5EF4-FFF2-40B4-BE49-F238E27FC236}">
                    <a16:creationId xmlns:a16="http://schemas.microsoft.com/office/drawing/2014/main" id="{F20434AE-56DA-459B-9E19-1EBBB7A6F92F}"/>
                  </a:ext>
                </a:extLst>
              </p:cNvPr>
              <p:cNvSpPr/>
              <p:nvPr/>
            </p:nvSpPr>
            <p:spPr>
              <a:xfrm>
                <a:off x="9342028" y="5419529"/>
                <a:ext cx="1080000" cy="1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3" name="Rectangle 332">
                <a:extLst>
                  <a:ext uri="{FF2B5EF4-FFF2-40B4-BE49-F238E27FC236}">
                    <a16:creationId xmlns:a16="http://schemas.microsoft.com/office/drawing/2014/main" id="{E54670D5-F10B-4AA2-AF45-4E9DF30B5606}"/>
                  </a:ext>
                </a:extLst>
              </p:cNvPr>
              <p:cNvSpPr/>
              <p:nvPr/>
            </p:nvSpPr>
            <p:spPr>
              <a:xfrm>
                <a:off x="8261692" y="2353681"/>
                <a:ext cx="1080000" cy="198474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4" name="Rectangle 333">
                <a:extLst>
                  <a:ext uri="{FF2B5EF4-FFF2-40B4-BE49-F238E27FC236}">
                    <a16:creationId xmlns:a16="http://schemas.microsoft.com/office/drawing/2014/main" id="{A7833D63-454B-4BEA-B576-AC8ECB15B3BC}"/>
                  </a:ext>
                </a:extLst>
              </p:cNvPr>
              <p:cNvSpPr/>
              <p:nvPr/>
            </p:nvSpPr>
            <p:spPr>
              <a:xfrm>
                <a:off x="7192546" y="1646647"/>
                <a:ext cx="1080000" cy="198474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5" name="Rectangle 334">
                <a:extLst>
                  <a:ext uri="{FF2B5EF4-FFF2-40B4-BE49-F238E27FC236}">
                    <a16:creationId xmlns:a16="http://schemas.microsoft.com/office/drawing/2014/main" id="{10EC821F-E548-40D1-A970-86697BC8129E}"/>
                  </a:ext>
                </a:extLst>
              </p:cNvPr>
              <p:cNvSpPr/>
              <p:nvPr/>
            </p:nvSpPr>
            <p:spPr>
              <a:xfrm>
                <a:off x="8265198" y="3276261"/>
                <a:ext cx="1080000" cy="12324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6" name="Rectangle 335">
                <a:extLst>
                  <a:ext uri="{FF2B5EF4-FFF2-40B4-BE49-F238E27FC236}">
                    <a16:creationId xmlns:a16="http://schemas.microsoft.com/office/drawing/2014/main" id="{C2404654-A968-4D71-AEAB-6A082B75F07F}"/>
                  </a:ext>
                </a:extLst>
              </p:cNvPr>
              <p:cNvSpPr/>
              <p:nvPr/>
            </p:nvSpPr>
            <p:spPr>
              <a:xfrm>
                <a:off x="7186002" y="2649417"/>
                <a:ext cx="1080000" cy="12324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7" name="Rectangle 336">
                <a:extLst>
                  <a:ext uri="{FF2B5EF4-FFF2-40B4-BE49-F238E27FC236}">
                    <a16:creationId xmlns:a16="http://schemas.microsoft.com/office/drawing/2014/main" id="{48F76F57-41C2-465C-A8AD-963F5F2E86D6}"/>
                  </a:ext>
                </a:extLst>
              </p:cNvPr>
              <p:cNvSpPr/>
              <p:nvPr/>
            </p:nvSpPr>
            <p:spPr>
              <a:xfrm>
                <a:off x="8266951" y="4234859"/>
                <a:ext cx="1080000"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8" name="Rectangle 337">
                <a:extLst>
                  <a:ext uri="{FF2B5EF4-FFF2-40B4-BE49-F238E27FC236}">
                    <a16:creationId xmlns:a16="http://schemas.microsoft.com/office/drawing/2014/main" id="{90ADFEC7-A452-4255-90A8-1D825BCCF0D1}"/>
                  </a:ext>
                </a:extLst>
              </p:cNvPr>
              <p:cNvSpPr/>
              <p:nvPr/>
            </p:nvSpPr>
            <p:spPr>
              <a:xfrm>
                <a:off x="7189301" y="3597016"/>
                <a:ext cx="1080000" cy="157051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9" name="Rectangle 338">
                <a:extLst>
                  <a:ext uri="{FF2B5EF4-FFF2-40B4-BE49-F238E27FC236}">
                    <a16:creationId xmlns:a16="http://schemas.microsoft.com/office/drawing/2014/main" id="{8FEDCD3B-E891-46EE-A894-326151E5ABE4}"/>
                  </a:ext>
                </a:extLst>
              </p:cNvPr>
              <p:cNvSpPr/>
              <p:nvPr/>
            </p:nvSpPr>
            <p:spPr>
              <a:xfrm>
                <a:off x="8267656" y="5276908"/>
                <a:ext cx="1080000" cy="28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0" name="Rectangle 339">
                <a:extLst>
                  <a:ext uri="{FF2B5EF4-FFF2-40B4-BE49-F238E27FC236}">
                    <a16:creationId xmlns:a16="http://schemas.microsoft.com/office/drawing/2014/main" id="{14503B91-22CA-4720-ADC1-D13EB1D2CDD4}"/>
                  </a:ext>
                </a:extLst>
              </p:cNvPr>
              <p:cNvSpPr/>
              <p:nvPr/>
            </p:nvSpPr>
            <p:spPr>
              <a:xfrm>
                <a:off x="7195191" y="5170288"/>
                <a:ext cx="1080000" cy="39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1" name="Rectangle 340">
                <a:extLst>
                  <a:ext uri="{FF2B5EF4-FFF2-40B4-BE49-F238E27FC236}">
                    <a16:creationId xmlns:a16="http://schemas.microsoft.com/office/drawing/2014/main" id="{C4741C05-98D0-4FFD-8E27-DBEC43363D0D}"/>
                  </a:ext>
                </a:extLst>
              </p:cNvPr>
              <p:cNvSpPr/>
              <p:nvPr/>
            </p:nvSpPr>
            <p:spPr>
              <a:xfrm>
                <a:off x="10419485" y="5508417"/>
                <a:ext cx="1080000" cy="7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42" name="Rectangle 341">
              <a:extLst>
                <a:ext uri="{FF2B5EF4-FFF2-40B4-BE49-F238E27FC236}">
                  <a16:creationId xmlns:a16="http://schemas.microsoft.com/office/drawing/2014/main" id="{50487261-E291-4AE0-9E57-8476D8DB2416}"/>
                </a:ext>
              </a:extLst>
            </p:cNvPr>
            <p:cNvSpPr/>
            <p:nvPr/>
          </p:nvSpPr>
          <p:spPr>
            <a:xfrm>
              <a:off x="7245991" y="5429906"/>
              <a:ext cx="1080000" cy="39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3" name="TextBox 342">
              <a:extLst>
                <a:ext uri="{FF2B5EF4-FFF2-40B4-BE49-F238E27FC236}">
                  <a16:creationId xmlns:a16="http://schemas.microsoft.com/office/drawing/2014/main" id="{25517D0B-CBA8-47A1-A81B-E2A24CFF7D3E}"/>
                </a:ext>
              </a:extLst>
            </p:cNvPr>
            <p:cNvSpPr txBox="1"/>
            <p:nvPr/>
          </p:nvSpPr>
          <p:spPr>
            <a:xfrm>
              <a:off x="10477754" y="2693724"/>
              <a:ext cx="648000" cy="360000"/>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2400" b="1" dirty="0">
                  <a:solidFill>
                    <a:prstClr val="black">
                      <a:lumMod val="75000"/>
                      <a:lumOff val="25000"/>
                    </a:prstClr>
                  </a:solidFill>
                  <a:latin typeface="Segoe UI" panose="020B0502040204020203" pitchFamily="34" charset="0"/>
                  <a:cs typeface="Segoe UI" panose="020B0502040204020203" pitchFamily="34" charset="0"/>
                </a:rPr>
                <a:t>3%</a:t>
              </a:r>
            </a:p>
          </p:txBody>
        </p:sp>
        <p:sp>
          <p:nvSpPr>
            <p:cNvPr id="344" name="TextBox 343">
              <a:extLst>
                <a:ext uri="{FF2B5EF4-FFF2-40B4-BE49-F238E27FC236}">
                  <a16:creationId xmlns:a16="http://schemas.microsoft.com/office/drawing/2014/main" id="{BFA66DC2-C913-4CB5-B788-643F1F9D3D28}"/>
                </a:ext>
              </a:extLst>
            </p:cNvPr>
            <p:cNvSpPr txBox="1"/>
            <p:nvPr/>
          </p:nvSpPr>
          <p:spPr>
            <a:xfrm>
              <a:off x="9671184" y="3522872"/>
              <a:ext cx="648000" cy="360000"/>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2400" b="1" dirty="0">
                  <a:solidFill>
                    <a:prstClr val="black">
                      <a:lumMod val="75000"/>
                      <a:lumOff val="25000"/>
                    </a:prstClr>
                  </a:solidFill>
                  <a:latin typeface="Segoe UI" panose="020B0502040204020203" pitchFamily="34" charset="0"/>
                  <a:cs typeface="Segoe UI" panose="020B0502040204020203" pitchFamily="34" charset="0"/>
                </a:rPr>
                <a:t>4%</a:t>
              </a:r>
            </a:p>
          </p:txBody>
        </p:sp>
        <p:sp>
          <p:nvSpPr>
            <p:cNvPr id="345" name="TextBox 344">
              <a:extLst>
                <a:ext uri="{FF2B5EF4-FFF2-40B4-BE49-F238E27FC236}">
                  <a16:creationId xmlns:a16="http://schemas.microsoft.com/office/drawing/2014/main" id="{D0265D47-28A2-4D76-BF74-B74FD5B40C31}"/>
                </a:ext>
              </a:extLst>
            </p:cNvPr>
            <p:cNvSpPr txBox="1"/>
            <p:nvPr/>
          </p:nvSpPr>
          <p:spPr>
            <a:xfrm>
              <a:off x="9118086" y="4222170"/>
              <a:ext cx="648000" cy="360000"/>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2400" b="1" dirty="0">
                  <a:solidFill>
                    <a:prstClr val="black">
                      <a:lumMod val="75000"/>
                      <a:lumOff val="25000"/>
                    </a:prstClr>
                  </a:solidFill>
                  <a:latin typeface="Segoe UI" panose="020B0502040204020203" pitchFamily="34" charset="0"/>
                  <a:cs typeface="Segoe UI" panose="020B0502040204020203" pitchFamily="34" charset="0"/>
                </a:rPr>
                <a:t>6%</a:t>
              </a:r>
            </a:p>
          </p:txBody>
        </p:sp>
        <p:sp>
          <p:nvSpPr>
            <p:cNvPr id="346" name="TextBox 345">
              <a:extLst>
                <a:ext uri="{FF2B5EF4-FFF2-40B4-BE49-F238E27FC236}">
                  <a16:creationId xmlns:a16="http://schemas.microsoft.com/office/drawing/2014/main" id="{B11931BE-45CD-4820-93B3-4244305566C4}"/>
                </a:ext>
              </a:extLst>
            </p:cNvPr>
            <p:cNvSpPr txBox="1"/>
            <p:nvPr/>
          </p:nvSpPr>
          <p:spPr>
            <a:xfrm>
              <a:off x="8476480" y="4899542"/>
              <a:ext cx="648000" cy="360000"/>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2400" b="1" dirty="0">
                  <a:solidFill>
                    <a:schemeClr val="bg1"/>
                  </a:solidFill>
                  <a:latin typeface="Segoe UI" panose="020B0502040204020203" pitchFamily="34" charset="0"/>
                  <a:cs typeface="Segoe UI" panose="020B0502040204020203" pitchFamily="34" charset="0"/>
                </a:rPr>
                <a:t>8%</a:t>
              </a:r>
            </a:p>
          </p:txBody>
        </p:sp>
        <p:sp>
          <p:nvSpPr>
            <p:cNvPr id="347" name="TextBox 346">
              <a:extLst>
                <a:ext uri="{FF2B5EF4-FFF2-40B4-BE49-F238E27FC236}">
                  <a16:creationId xmlns:a16="http://schemas.microsoft.com/office/drawing/2014/main" id="{8E4517BC-ACA2-4A97-8397-02AD73710A03}"/>
                </a:ext>
              </a:extLst>
            </p:cNvPr>
            <p:cNvSpPr txBox="1"/>
            <p:nvPr/>
          </p:nvSpPr>
          <p:spPr>
            <a:xfrm>
              <a:off x="7135204" y="5609848"/>
              <a:ext cx="1620000" cy="360000"/>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2400" b="1" dirty="0">
                  <a:solidFill>
                    <a:prstClr val="black">
                      <a:lumMod val="75000"/>
                      <a:lumOff val="25000"/>
                    </a:prstClr>
                  </a:solidFill>
                  <a:latin typeface="Segoe UI" panose="020B0502040204020203" pitchFamily="34" charset="0"/>
                  <a:cs typeface="Segoe UI" panose="020B0502040204020203" pitchFamily="34" charset="0"/>
                </a:rPr>
                <a:t>10-100%</a:t>
              </a:r>
            </a:p>
          </p:txBody>
        </p:sp>
      </p:grpSp>
      <p:sp>
        <p:nvSpPr>
          <p:cNvPr id="348" name="Content Placeholder 3">
            <a:extLst>
              <a:ext uri="{FF2B5EF4-FFF2-40B4-BE49-F238E27FC236}">
                <a16:creationId xmlns:a16="http://schemas.microsoft.com/office/drawing/2014/main" id="{1DC4D6A1-197B-43C6-AFFA-57F53FE44505}"/>
              </a:ext>
            </a:extLst>
          </p:cNvPr>
          <p:cNvSpPr txBox="1">
            <a:spLocks/>
          </p:cNvSpPr>
          <p:nvPr/>
        </p:nvSpPr>
        <p:spPr>
          <a:xfrm>
            <a:off x="7070130" y="1461927"/>
            <a:ext cx="4926327" cy="539966"/>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buFont typeface="Segoe UI" panose="020B0502040204020203" pitchFamily="34" charset="0"/>
              <a:buNone/>
            </a:pPr>
            <a:r>
              <a:rPr lang="en-AU" sz="1800" dirty="0"/>
              <a:t>Financial security requirement matrix (% RLE)</a:t>
            </a:r>
          </a:p>
          <a:p>
            <a:pPr>
              <a:lnSpc>
                <a:spcPct val="100000"/>
              </a:lnSpc>
              <a:spcAft>
                <a:spcPts val="600"/>
              </a:spcAft>
              <a:buSzPct val="80000"/>
              <a:buFont typeface="Segoe UI" panose="020B0502040204020203" pitchFamily="34" charset="0"/>
              <a:buNone/>
            </a:pPr>
            <a:endParaRPr lang="en-AU" sz="1800" dirty="0"/>
          </a:p>
          <a:p>
            <a:pPr>
              <a:lnSpc>
                <a:spcPct val="100000"/>
              </a:lnSpc>
              <a:spcAft>
                <a:spcPts val="600"/>
              </a:spcAft>
              <a:buSzPct val="80000"/>
              <a:buFont typeface="Segoe UI" panose="020B0502040204020203" pitchFamily="34" charset="0"/>
              <a:buNone/>
            </a:pPr>
            <a:endParaRPr lang="en-AU" sz="1800" dirty="0"/>
          </a:p>
          <a:p>
            <a:pPr marL="342900" indent="-342900">
              <a:lnSpc>
                <a:spcPct val="100000"/>
              </a:lnSpc>
              <a:spcAft>
                <a:spcPts val="600"/>
              </a:spcAft>
              <a:buSzPct val="80000"/>
              <a:buFont typeface="Arial" panose="020B0604020202020204" pitchFamily="34" charset="0"/>
              <a:buChar char="•"/>
            </a:pPr>
            <a:endParaRPr lang="en-AU" sz="1800" dirty="0"/>
          </a:p>
        </p:txBody>
      </p:sp>
      <p:cxnSp>
        <p:nvCxnSpPr>
          <p:cNvPr id="5" name="Straight Connector 4">
            <a:extLst>
              <a:ext uri="{FF2B5EF4-FFF2-40B4-BE49-F238E27FC236}">
                <a16:creationId xmlns:a16="http://schemas.microsoft.com/office/drawing/2014/main" id="{B31ECA4F-897E-4825-BFE2-C6B0C9242155}"/>
              </a:ext>
            </a:extLst>
          </p:cNvPr>
          <p:cNvCxnSpPr>
            <a:cxnSpLocks/>
          </p:cNvCxnSpPr>
          <p:nvPr/>
        </p:nvCxnSpPr>
        <p:spPr>
          <a:xfrm>
            <a:off x="7042285" y="3977000"/>
            <a:ext cx="2916000" cy="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9AA3E60A-2A72-46E9-8236-2B1189D4720F}"/>
              </a:ext>
            </a:extLst>
          </p:cNvPr>
          <p:cNvCxnSpPr>
            <a:cxnSpLocks/>
          </p:cNvCxnSpPr>
          <p:nvPr/>
        </p:nvCxnSpPr>
        <p:spPr>
          <a:xfrm rot="16200000">
            <a:off x="8968285" y="4915908"/>
            <a:ext cx="1980000" cy="0"/>
          </a:xfrm>
          <a:prstGeom prst="line">
            <a:avLst/>
          </a:prstGeom>
          <a:ln w="28575">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41EF0766-8C40-4E80-9ADB-BC2098AED995}"/>
              </a:ext>
            </a:extLst>
          </p:cNvPr>
          <p:cNvSpPr txBox="1"/>
          <p:nvPr/>
        </p:nvSpPr>
        <p:spPr>
          <a:xfrm>
            <a:off x="9519896" y="3516437"/>
            <a:ext cx="936000" cy="338683"/>
          </a:xfrm>
          <a:prstGeom prst="rect">
            <a:avLst/>
          </a:prstGeom>
          <a:solidFill>
            <a:schemeClr val="accent6">
              <a:lumMod val="40000"/>
              <a:lumOff val="60000"/>
            </a:schemeClr>
          </a:solidFill>
        </p:spPr>
        <p:txBody>
          <a:bodyPr vert="horz" wrap="square" lIns="91440" tIns="45720" rIns="91440" bIns="45720" rtlCol="0">
            <a:noAutofit/>
          </a:bodyPr>
          <a:lstStyle/>
          <a:p>
            <a:pPr marL="0" indent="0" algn="l">
              <a:lnSpc>
                <a:spcPts val="1800"/>
              </a:lnSpc>
              <a:spcAft>
                <a:spcPts val="600"/>
              </a:spcAft>
              <a:buNone/>
            </a:pPr>
            <a:r>
              <a:rPr lang="en-AU" sz="3600" b="1" dirty="0">
                <a:solidFill>
                  <a:srgbClr val="FFFF00"/>
                </a:solidFill>
                <a:latin typeface="Segoe UI" panose="020B0502040204020203" pitchFamily="34" charset="0"/>
                <a:cs typeface="Segoe UI" panose="020B0502040204020203" pitchFamily="34" charset="0"/>
              </a:rPr>
              <a:t>4%</a:t>
            </a:r>
          </a:p>
        </p:txBody>
      </p:sp>
      <p:grpSp>
        <p:nvGrpSpPr>
          <p:cNvPr id="389" name="Group 388">
            <a:extLst>
              <a:ext uri="{FF2B5EF4-FFF2-40B4-BE49-F238E27FC236}">
                <a16:creationId xmlns:a16="http://schemas.microsoft.com/office/drawing/2014/main" id="{97A9DFA6-2AF4-4DD4-996B-84C026A387D5}"/>
              </a:ext>
            </a:extLst>
          </p:cNvPr>
          <p:cNvGrpSpPr/>
          <p:nvPr/>
        </p:nvGrpSpPr>
        <p:grpSpPr>
          <a:xfrm>
            <a:off x="6180106" y="3807410"/>
            <a:ext cx="1000038" cy="312427"/>
            <a:chOff x="6160185" y="1486035"/>
            <a:chExt cx="1000038" cy="312427"/>
          </a:xfrm>
        </p:grpSpPr>
        <p:sp>
          <p:nvSpPr>
            <p:cNvPr id="390" name="TextBox 389">
              <a:extLst>
                <a:ext uri="{FF2B5EF4-FFF2-40B4-BE49-F238E27FC236}">
                  <a16:creationId xmlns:a16="http://schemas.microsoft.com/office/drawing/2014/main" id="{82791BFC-FCC0-4DE4-AAE8-F4F10CA26ECF}"/>
                </a:ext>
              </a:extLst>
            </p:cNvPr>
            <p:cNvSpPr txBox="1"/>
            <p:nvPr/>
          </p:nvSpPr>
          <p:spPr>
            <a:xfrm>
              <a:off x="6160185" y="1486035"/>
              <a:ext cx="936000" cy="312427"/>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100" dirty="0">
                  <a:solidFill>
                    <a:prstClr val="black">
                      <a:lumMod val="75000"/>
                      <a:lumOff val="25000"/>
                    </a:prstClr>
                  </a:solidFill>
                  <a:latin typeface="Segoe UI" panose="020B0502040204020203" pitchFamily="34" charset="0"/>
                  <a:cs typeface="Segoe UI" panose="020B0502040204020203" pitchFamily="34" charset="0"/>
                </a:rPr>
                <a:t>260 </a:t>
              </a:r>
              <a:r>
                <a:rPr lang="en-AU" sz="1100" dirty="0" err="1">
                  <a:solidFill>
                    <a:prstClr val="black">
                      <a:lumMod val="75000"/>
                      <a:lumOff val="25000"/>
                    </a:prstClr>
                  </a:solidFill>
                  <a:latin typeface="Segoe UI" panose="020B0502040204020203" pitchFamily="34" charset="0"/>
                  <a:cs typeface="Segoe UI" panose="020B0502040204020203" pitchFamily="34" charset="0"/>
                </a:rPr>
                <a:t>mmBoE</a:t>
              </a:r>
              <a:endParaRPr lang="en-AU" sz="1100" dirty="0">
                <a:solidFill>
                  <a:prstClr val="black">
                    <a:lumMod val="75000"/>
                    <a:lumOff val="25000"/>
                  </a:prstClr>
                </a:solidFill>
                <a:latin typeface="Segoe UI" panose="020B0502040204020203" pitchFamily="34" charset="0"/>
                <a:cs typeface="Segoe UI" panose="020B0502040204020203" pitchFamily="34" charset="0"/>
              </a:endParaRPr>
            </a:p>
          </p:txBody>
        </p:sp>
        <p:cxnSp>
          <p:nvCxnSpPr>
            <p:cNvPr id="391" name="Straight Connector 390">
              <a:extLst>
                <a:ext uri="{FF2B5EF4-FFF2-40B4-BE49-F238E27FC236}">
                  <a16:creationId xmlns:a16="http://schemas.microsoft.com/office/drawing/2014/main" id="{8B374091-8323-475C-BC43-5DB52564A8C1}"/>
                </a:ext>
              </a:extLst>
            </p:cNvPr>
            <p:cNvCxnSpPr/>
            <p:nvPr/>
          </p:nvCxnSpPr>
          <p:spPr>
            <a:xfrm>
              <a:off x="7016223" y="1656571"/>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3" name="Rectangle 392">
            <a:extLst>
              <a:ext uri="{FF2B5EF4-FFF2-40B4-BE49-F238E27FC236}">
                <a16:creationId xmlns:a16="http://schemas.microsoft.com/office/drawing/2014/main" id="{107139F3-9271-46EC-832E-097D3386E8A5}"/>
              </a:ext>
            </a:extLst>
          </p:cNvPr>
          <p:cNvSpPr/>
          <p:nvPr/>
        </p:nvSpPr>
        <p:spPr>
          <a:xfrm>
            <a:off x="599650" y="1799931"/>
            <a:ext cx="3888000" cy="36082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Factors</a:t>
            </a:r>
          </a:p>
        </p:txBody>
      </p:sp>
      <p:sp>
        <p:nvSpPr>
          <p:cNvPr id="394" name="Rectangle 393">
            <a:extLst>
              <a:ext uri="{FF2B5EF4-FFF2-40B4-BE49-F238E27FC236}">
                <a16:creationId xmlns:a16="http://schemas.microsoft.com/office/drawing/2014/main" id="{76E5471C-559B-47C0-80B1-C02FFC5CC474}"/>
              </a:ext>
            </a:extLst>
          </p:cNvPr>
          <p:cNvSpPr/>
          <p:nvPr/>
        </p:nvSpPr>
        <p:spPr>
          <a:xfrm>
            <a:off x="4511377" y="1798268"/>
            <a:ext cx="1692000" cy="36082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Value</a:t>
            </a:r>
          </a:p>
        </p:txBody>
      </p:sp>
      <p:sp>
        <p:nvSpPr>
          <p:cNvPr id="395" name="Rectangle 394">
            <a:extLst>
              <a:ext uri="{FF2B5EF4-FFF2-40B4-BE49-F238E27FC236}">
                <a16:creationId xmlns:a16="http://schemas.microsoft.com/office/drawing/2014/main" id="{43778F3E-3FDE-4F98-A64B-B58BA5A6F586}"/>
              </a:ext>
            </a:extLst>
          </p:cNvPr>
          <p:cNvSpPr/>
          <p:nvPr/>
        </p:nvSpPr>
        <p:spPr>
          <a:xfrm>
            <a:off x="596602" y="2180930"/>
            <a:ext cx="3888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Proved (1P) resources</a:t>
            </a:r>
          </a:p>
        </p:txBody>
      </p:sp>
      <p:sp>
        <p:nvSpPr>
          <p:cNvPr id="396" name="Rectangle 395">
            <a:extLst>
              <a:ext uri="{FF2B5EF4-FFF2-40B4-BE49-F238E27FC236}">
                <a16:creationId xmlns:a16="http://schemas.microsoft.com/office/drawing/2014/main" id="{65CB5B19-335A-4C03-8B46-A03563E19B50}"/>
              </a:ext>
            </a:extLst>
          </p:cNvPr>
          <p:cNvSpPr/>
          <p:nvPr/>
        </p:nvSpPr>
        <p:spPr>
          <a:xfrm>
            <a:off x="4508329" y="2185617"/>
            <a:ext cx="1692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260 </a:t>
            </a:r>
            <a:r>
              <a:rPr lang="en-AU" dirty="0" err="1">
                <a:solidFill>
                  <a:schemeClr val="tx1"/>
                </a:solidFill>
              </a:rPr>
              <a:t>mmBoE</a:t>
            </a:r>
            <a:endParaRPr lang="en-AU" dirty="0">
              <a:solidFill>
                <a:schemeClr val="tx1"/>
              </a:solidFill>
            </a:endParaRPr>
          </a:p>
        </p:txBody>
      </p:sp>
      <p:sp>
        <p:nvSpPr>
          <p:cNvPr id="397" name="Rectangle 396">
            <a:extLst>
              <a:ext uri="{FF2B5EF4-FFF2-40B4-BE49-F238E27FC236}">
                <a16:creationId xmlns:a16="http://schemas.microsoft.com/office/drawing/2014/main" id="{4803D57A-A466-458C-9C60-AAA8C0112339}"/>
              </a:ext>
            </a:extLst>
          </p:cNvPr>
          <p:cNvSpPr/>
          <p:nvPr/>
        </p:nvSpPr>
        <p:spPr>
          <a:xfrm>
            <a:off x="602698" y="2733804"/>
            <a:ext cx="3888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Credit health assessment</a:t>
            </a:r>
          </a:p>
        </p:txBody>
      </p:sp>
      <p:sp>
        <p:nvSpPr>
          <p:cNvPr id="398" name="Rectangle 397">
            <a:extLst>
              <a:ext uri="{FF2B5EF4-FFF2-40B4-BE49-F238E27FC236}">
                <a16:creationId xmlns:a16="http://schemas.microsoft.com/office/drawing/2014/main" id="{36CE00B0-0ED5-4D53-84FF-C19925FA19FB}"/>
              </a:ext>
            </a:extLst>
          </p:cNvPr>
          <p:cNvSpPr/>
          <p:nvPr/>
        </p:nvSpPr>
        <p:spPr>
          <a:xfrm>
            <a:off x="4514425" y="2737457"/>
            <a:ext cx="1692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Above average</a:t>
            </a:r>
          </a:p>
        </p:txBody>
      </p:sp>
      <p:sp>
        <p:nvSpPr>
          <p:cNvPr id="399" name="Rectangle 398">
            <a:extLst>
              <a:ext uri="{FF2B5EF4-FFF2-40B4-BE49-F238E27FC236}">
                <a16:creationId xmlns:a16="http://schemas.microsoft.com/office/drawing/2014/main" id="{57C98087-641F-4F57-8495-A8E1BA2F8426}"/>
              </a:ext>
            </a:extLst>
          </p:cNvPr>
          <p:cNvSpPr/>
          <p:nvPr/>
        </p:nvSpPr>
        <p:spPr>
          <a:xfrm>
            <a:off x="611842" y="3295652"/>
            <a:ext cx="3888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Financial security level required</a:t>
            </a:r>
          </a:p>
        </p:txBody>
      </p:sp>
      <p:sp>
        <p:nvSpPr>
          <p:cNvPr id="400" name="Rectangle 399">
            <a:extLst>
              <a:ext uri="{FF2B5EF4-FFF2-40B4-BE49-F238E27FC236}">
                <a16:creationId xmlns:a16="http://schemas.microsoft.com/office/drawing/2014/main" id="{2FD519E6-D1B5-4E19-9073-9ABB03D82C09}"/>
              </a:ext>
            </a:extLst>
          </p:cNvPr>
          <p:cNvSpPr/>
          <p:nvPr/>
        </p:nvSpPr>
        <p:spPr>
          <a:xfrm>
            <a:off x="4518253" y="3302706"/>
            <a:ext cx="1692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4% x RLE</a:t>
            </a:r>
          </a:p>
        </p:txBody>
      </p:sp>
      <p:sp>
        <p:nvSpPr>
          <p:cNvPr id="401" name="Rectangle 400">
            <a:extLst>
              <a:ext uri="{FF2B5EF4-FFF2-40B4-BE49-F238E27FC236}">
                <a16:creationId xmlns:a16="http://schemas.microsoft.com/office/drawing/2014/main" id="{B3B1F957-1818-4A33-9A15-05722D62ABF1}"/>
              </a:ext>
            </a:extLst>
          </p:cNvPr>
          <p:cNvSpPr/>
          <p:nvPr/>
        </p:nvSpPr>
        <p:spPr>
          <a:xfrm>
            <a:off x="601990" y="3875103"/>
            <a:ext cx="3888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Rehabilitation Liability Estimate (RLE)</a:t>
            </a:r>
          </a:p>
        </p:txBody>
      </p:sp>
      <p:sp>
        <p:nvSpPr>
          <p:cNvPr id="402" name="Rectangle 401">
            <a:extLst>
              <a:ext uri="{FF2B5EF4-FFF2-40B4-BE49-F238E27FC236}">
                <a16:creationId xmlns:a16="http://schemas.microsoft.com/office/drawing/2014/main" id="{F0D63FB4-AEA2-4B73-AA9D-673918775B81}"/>
              </a:ext>
            </a:extLst>
          </p:cNvPr>
          <p:cNvSpPr/>
          <p:nvPr/>
        </p:nvSpPr>
        <p:spPr>
          <a:xfrm>
            <a:off x="4511503" y="3870338"/>
            <a:ext cx="1692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$85 million</a:t>
            </a:r>
          </a:p>
        </p:txBody>
      </p:sp>
      <p:sp>
        <p:nvSpPr>
          <p:cNvPr id="405" name="Rectangle 404">
            <a:extLst>
              <a:ext uri="{FF2B5EF4-FFF2-40B4-BE49-F238E27FC236}">
                <a16:creationId xmlns:a16="http://schemas.microsoft.com/office/drawing/2014/main" id="{9ADCCC97-5324-4508-91C1-8FAD1D673CD9}"/>
              </a:ext>
            </a:extLst>
          </p:cNvPr>
          <p:cNvSpPr/>
          <p:nvPr/>
        </p:nvSpPr>
        <p:spPr>
          <a:xfrm>
            <a:off x="611842" y="4443783"/>
            <a:ext cx="3888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tx1"/>
                </a:solidFill>
              </a:rPr>
              <a:t>Financial security</a:t>
            </a:r>
          </a:p>
        </p:txBody>
      </p:sp>
      <p:sp>
        <p:nvSpPr>
          <p:cNvPr id="406" name="Rectangle 405">
            <a:extLst>
              <a:ext uri="{FF2B5EF4-FFF2-40B4-BE49-F238E27FC236}">
                <a16:creationId xmlns:a16="http://schemas.microsoft.com/office/drawing/2014/main" id="{EC397FAD-941B-41A6-A4CC-B2EE0E1C3B89}"/>
              </a:ext>
            </a:extLst>
          </p:cNvPr>
          <p:cNvSpPr/>
          <p:nvPr/>
        </p:nvSpPr>
        <p:spPr>
          <a:xfrm>
            <a:off x="4508842" y="4443783"/>
            <a:ext cx="1692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$3.4 million</a:t>
            </a:r>
          </a:p>
        </p:txBody>
      </p:sp>
      <p:sp>
        <p:nvSpPr>
          <p:cNvPr id="407" name="Title 2">
            <a:extLst>
              <a:ext uri="{FF2B5EF4-FFF2-40B4-BE49-F238E27FC236}">
                <a16:creationId xmlns:a16="http://schemas.microsoft.com/office/drawing/2014/main" id="{2C96136C-0726-4248-90ED-9C052B8D241B}"/>
              </a:ext>
            </a:extLst>
          </p:cNvPr>
          <p:cNvSpPr>
            <a:spLocks noGrp="1"/>
          </p:cNvSpPr>
          <p:nvPr>
            <p:ph type="title"/>
          </p:nvPr>
        </p:nvSpPr>
        <p:spPr>
          <a:xfrm>
            <a:off x="604434" y="448628"/>
            <a:ext cx="10983132" cy="747763"/>
          </a:xfrm>
        </p:spPr>
        <p:txBody>
          <a:bodyPr/>
          <a:lstStyle/>
          <a:p>
            <a:r>
              <a:rPr lang="en-AU" dirty="0"/>
              <a:t>Case study: Yacka Energy     financial security requirement</a:t>
            </a:r>
          </a:p>
        </p:txBody>
      </p:sp>
      <p:grpSp>
        <p:nvGrpSpPr>
          <p:cNvPr id="408" name="Group 407">
            <a:extLst>
              <a:ext uri="{FF2B5EF4-FFF2-40B4-BE49-F238E27FC236}">
                <a16:creationId xmlns:a16="http://schemas.microsoft.com/office/drawing/2014/main" id="{1FC99965-622C-4000-A56D-A6AF38ACBED9}"/>
              </a:ext>
            </a:extLst>
          </p:cNvPr>
          <p:cNvGrpSpPr>
            <a:grpSpLocks noChangeAspect="1"/>
          </p:cNvGrpSpPr>
          <p:nvPr/>
        </p:nvGrpSpPr>
        <p:grpSpPr>
          <a:xfrm>
            <a:off x="4489335" y="701288"/>
            <a:ext cx="252000" cy="280541"/>
            <a:chOff x="5645420" y="3289451"/>
            <a:chExt cx="671159" cy="747169"/>
          </a:xfrm>
        </p:grpSpPr>
        <p:sp>
          <p:nvSpPr>
            <p:cNvPr id="409" name="Teardrop 408">
              <a:extLst>
                <a:ext uri="{FF2B5EF4-FFF2-40B4-BE49-F238E27FC236}">
                  <a16:creationId xmlns:a16="http://schemas.microsoft.com/office/drawing/2014/main" id="{F7F57427-A7E0-4F5A-B1A5-BFEAC460F80D}"/>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0" name="Teardrop 409">
              <a:extLst>
                <a:ext uri="{FF2B5EF4-FFF2-40B4-BE49-F238E27FC236}">
                  <a16:creationId xmlns:a16="http://schemas.microsoft.com/office/drawing/2014/main" id="{8E95FA6E-5E8B-401A-A0C6-3E105E4B5481}"/>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 name="Teardrop 410">
              <a:extLst>
                <a:ext uri="{FF2B5EF4-FFF2-40B4-BE49-F238E27FC236}">
                  <a16:creationId xmlns:a16="http://schemas.microsoft.com/office/drawing/2014/main" id="{D794228C-F11B-4A07-A3B6-F439CF3F42F9}"/>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2" name="Teardrop 411">
              <a:extLst>
                <a:ext uri="{FF2B5EF4-FFF2-40B4-BE49-F238E27FC236}">
                  <a16:creationId xmlns:a16="http://schemas.microsoft.com/office/drawing/2014/main" id="{7E86A0B2-8C42-44A4-AEC2-F83582B816A7}"/>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3" name="Teardrop 412">
              <a:extLst>
                <a:ext uri="{FF2B5EF4-FFF2-40B4-BE49-F238E27FC236}">
                  <a16:creationId xmlns:a16="http://schemas.microsoft.com/office/drawing/2014/main" id="{8FA341A9-C70E-47E6-A0B0-2C9EE0DC4F95}"/>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4" name="Oval 413">
              <a:extLst>
                <a:ext uri="{FF2B5EF4-FFF2-40B4-BE49-F238E27FC236}">
                  <a16:creationId xmlns:a16="http://schemas.microsoft.com/office/drawing/2014/main" id="{A89CC039-76B7-437B-8605-4A10EA73B836}"/>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3" name="Picture 102" descr="Qr code&#10;&#10;Description automatically generated">
            <a:extLst>
              <a:ext uri="{FF2B5EF4-FFF2-40B4-BE49-F238E27FC236}">
                <a16:creationId xmlns:a16="http://schemas.microsoft.com/office/drawing/2014/main" id="{433017A7-29ED-4262-941B-4E6C07016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794184066"/>
      </p:ext>
    </p:extLst>
  </p:cSld>
  <p:clrMapOvr>
    <a:masterClrMapping/>
  </p:clrMapOvr>
  <mc:AlternateContent xmlns:mc="http://schemas.openxmlformats.org/markup-compatibility/2006" xmlns:p14="http://schemas.microsoft.com/office/powerpoint/2010/main">
    <mc:Choice Requires="p14">
      <p:transition p14:dur="10" advClick="0" advTm="24000">
        <p:fade/>
      </p:transition>
    </mc:Choice>
    <mc:Fallback xmlns="">
      <p:transition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9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9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4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395"/>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396"/>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389"/>
                                        </p:tgtEl>
                                        <p:attrNameLst>
                                          <p:attrName>style.visibility</p:attrName>
                                        </p:attrNameLst>
                                      </p:cBhvr>
                                      <p:to>
                                        <p:strVal val="visible"/>
                                      </p:to>
                                    </p:set>
                                  </p:childTnLst>
                                </p:cTn>
                              </p:par>
                            </p:childTnLst>
                          </p:cTn>
                        </p:par>
                        <p:par>
                          <p:cTn id="25" fill="hold">
                            <p:stCondLst>
                              <p:cond delay="6000"/>
                            </p:stCondLst>
                            <p:childTnLst>
                              <p:par>
                                <p:cTn id="26" presetID="22" presetClass="entr" presetSubtype="8" fill="hold" nodeType="after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childTnLst>
                          </p:cTn>
                        </p:par>
                        <p:par>
                          <p:cTn id="29" fill="hold">
                            <p:stCondLst>
                              <p:cond delay="8000"/>
                            </p:stCondLst>
                            <p:childTnLst>
                              <p:par>
                                <p:cTn id="30" presetID="1" presetClass="entr" presetSubtype="0" fill="hold" grpId="0" nodeType="afterEffect">
                                  <p:stCondLst>
                                    <p:cond delay="1000"/>
                                  </p:stCondLst>
                                  <p:childTnLst>
                                    <p:set>
                                      <p:cBhvr>
                                        <p:cTn id="31" dur="1" fill="hold">
                                          <p:stCondLst>
                                            <p:cond delay="0"/>
                                          </p:stCondLst>
                                        </p:cTn>
                                        <p:tgtEl>
                                          <p:spTgt spid="397"/>
                                        </p:tgtEl>
                                        <p:attrNameLst>
                                          <p:attrName>style.visibility</p:attrName>
                                        </p:attrNameLst>
                                      </p:cBhvr>
                                      <p:to>
                                        <p:strVal val="visible"/>
                                      </p:to>
                                    </p:set>
                                  </p:childTnLst>
                                </p:cTn>
                              </p:par>
                            </p:childTnLst>
                          </p:cTn>
                        </p:par>
                        <p:par>
                          <p:cTn id="32" fill="hold">
                            <p:stCondLst>
                              <p:cond delay="9000"/>
                            </p:stCondLst>
                            <p:childTnLst>
                              <p:par>
                                <p:cTn id="33" presetID="1" presetClass="entr" presetSubtype="0" fill="hold" grpId="0" nodeType="afterEffect">
                                  <p:stCondLst>
                                    <p:cond delay="1000"/>
                                  </p:stCondLst>
                                  <p:childTnLst>
                                    <p:set>
                                      <p:cBhvr>
                                        <p:cTn id="34" dur="1" fill="hold">
                                          <p:stCondLst>
                                            <p:cond delay="0"/>
                                          </p:stCondLst>
                                        </p:cTn>
                                        <p:tgtEl>
                                          <p:spTgt spid="398"/>
                                        </p:tgtEl>
                                        <p:attrNameLst>
                                          <p:attrName>style.visibility</p:attrName>
                                        </p:attrNameLst>
                                      </p:cBhvr>
                                      <p:to>
                                        <p:strVal val="visible"/>
                                      </p:to>
                                    </p:set>
                                  </p:childTnLst>
                                </p:cTn>
                              </p:par>
                            </p:childTnLst>
                          </p:cTn>
                        </p:par>
                        <p:par>
                          <p:cTn id="35" fill="hold">
                            <p:stCondLst>
                              <p:cond delay="10000"/>
                            </p:stCondLst>
                            <p:childTnLst>
                              <p:par>
                                <p:cTn id="36" presetID="22" presetClass="entr" presetSubtype="4" fill="hold" nodeType="afterEffect">
                                  <p:stCondLst>
                                    <p:cond delay="1000"/>
                                  </p:stCondLst>
                                  <p:childTnLst>
                                    <p:set>
                                      <p:cBhvr>
                                        <p:cTn id="37" dur="1" fill="hold">
                                          <p:stCondLst>
                                            <p:cond delay="0"/>
                                          </p:stCondLst>
                                        </p:cTn>
                                        <p:tgtEl>
                                          <p:spTgt spid="387"/>
                                        </p:tgtEl>
                                        <p:attrNameLst>
                                          <p:attrName>style.visibility</p:attrName>
                                        </p:attrNameLst>
                                      </p:cBhvr>
                                      <p:to>
                                        <p:strVal val="visible"/>
                                      </p:to>
                                    </p:set>
                                    <p:animEffect transition="in" filter="wipe(down)">
                                      <p:cBhvr>
                                        <p:cTn id="38" dur="2000"/>
                                        <p:tgtEl>
                                          <p:spTgt spid="387"/>
                                        </p:tgtEl>
                                      </p:cBhvr>
                                    </p:animEffect>
                                  </p:childTnLst>
                                </p:cTn>
                              </p:par>
                            </p:childTnLst>
                          </p:cTn>
                        </p:par>
                        <p:par>
                          <p:cTn id="39" fill="hold">
                            <p:stCondLst>
                              <p:cond delay="13000"/>
                            </p:stCondLst>
                            <p:childTnLst>
                              <p:par>
                                <p:cTn id="40" presetID="1" presetClass="entr" presetSubtype="0" fill="hold" grpId="0" nodeType="afterEffect">
                                  <p:stCondLst>
                                    <p:cond delay="1500"/>
                                  </p:stCondLst>
                                  <p:childTnLst>
                                    <p:set>
                                      <p:cBhvr>
                                        <p:cTn id="41" dur="1" fill="hold">
                                          <p:stCondLst>
                                            <p:cond delay="0"/>
                                          </p:stCondLst>
                                        </p:cTn>
                                        <p:tgtEl>
                                          <p:spTgt spid="399"/>
                                        </p:tgtEl>
                                        <p:attrNameLst>
                                          <p:attrName>style.visibility</p:attrName>
                                        </p:attrNameLst>
                                      </p:cBhvr>
                                      <p:to>
                                        <p:strVal val="visible"/>
                                      </p:to>
                                    </p:set>
                                  </p:childTnLst>
                                </p:cTn>
                              </p:par>
                            </p:childTnLst>
                          </p:cTn>
                        </p:par>
                        <p:par>
                          <p:cTn id="42" fill="hold">
                            <p:stCondLst>
                              <p:cond delay="14500"/>
                            </p:stCondLst>
                            <p:childTnLst>
                              <p:par>
                                <p:cTn id="43" presetID="1" presetClass="entr" presetSubtype="0" fill="hold" grpId="0" nodeType="afterEffect">
                                  <p:stCondLst>
                                    <p:cond delay="1000"/>
                                  </p:stCondLst>
                                  <p:childTnLst>
                                    <p:set>
                                      <p:cBhvr>
                                        <p:cTn id="44" dur="1" fill="hold">
                                          <p:stCondLst>
                                            <p:cond delay="0"/>
                                          </p:stCondLst>
                                        </p:cTn>
                                        <p:tgtEl>
                                          <p:spTgt spid="400"/>
                                        </p:tgtEl>
                                        <p:attrNameLst>
                                          <p:attrName>style.visibility</p:attrName>
                                        </p:attrNameLst>
                                      </p:cBhvr>
                                      <p:to>
                                        <p:strVal val="visible"/>
                                      </p:to>
                                    </p:set>
                                  </p:childTnLst>
                                </p:cTn>
                              </p:par>
                              <p:par>
                                <p:cTn id="45" presetID="1" presetClass="entr" presetSubtype="0" fill="hold" grpId="0" nodeType="withEffect">
                                  <p:stCondLst>
                                    <p:cond delay="1500"/>
                                  </p:stCondLst>
                                  <p:childTnLst>
                                    <p:set>
                                      <p:cBhvr>
                                        <p:cTn id="46" dur="1" fill="hold">
                                          <p:stCondLst>
                                            <p:cond delay="0"/>
                                          </p:stCondLst>
                                        </p:cTn>
                                        <p:tgtEl>
                                          <p:spTgt spid="388"/>
                                        </p:tgtEl>
                                        <p:attrNameLst>
                                          <p:attrName>style.visibility</p:attrName>
                                        </p:attrNameLst>
                                      </p:cBhvr>
                                      <p:to>
                                        <p:strVal val="visible"/>
                                      </p:to>
                                    </p:set>
                                  </p:childTnLst>
                                </p:cTn>
                              </p:par>
                            </p:childTnLst>
                          </p:cTn>
                        </p:par>
                        <p:par>
                          <p:cTn id="47" fill="hold">
                            <p:stCondLst>
                              <p:cond delay="16000"/>
                            </p:stCondLst>
                            <p:childTnLst>
                              <p:par>
                                <p:cTn id="48" presetID="1" presetClass="entr" presetSubtype="0" fill="hold" grpId="0" nodeType="afterEffect">
                                  <p:stCondLst>
                                    <p:cond delay="1500"/>
                                  </p:stCondLst>
                                  <p:childTnLst>
                                    <p:set>
                                      <p:cBhvr>
                                        <p:cTn id="49" dur="1" fill="hold">
                                          <p:stCondLst>
                                            <p:cond delay="0"/>
                                          </p:stCondLst>
                                        </p:cTn>
                                        <p:tgtEl>
                                          <p:spTgt spid="401"/>
                                        </p:tgtEl>
                                        <p:attrNameLst>
                                          <p:attrName>style.visibility</p:attrName>
                                        </p:attrNameLst>
                                      </p:cBhvr>
                                      <p:to>
                                        <p:strVal val="visible"/>
                                      </p:to>
                                    </p:set>
                                  </p:childTnLst>
                                </p:cTn>
                              </p:par>
                            </p:childTnLst>
                          </p:cTn>
                        </p:par>
                        <p:par>
                          <p:cTn id="50" fill="hold">
                            <p:stCondLst>
                              <p:cond delay="17500"/>
                            </p:stCondLst>
                            <p:childTnLst>
                              <p:par>
                                <p:cTn id="51" presetID="1" presetClass="entr" presetSubtype="0" fill="hold" grpId="0" nodeType="afterEffect">
                                  <p:stCondLst>
                                    <p:cond delay="1500"/>
                                  </p:stCondLst>
                                  <p:childTnLst>
                                    <p:set>
                                      <p:cBhvr>
                                        <p:cTn id="52" dur="1" fill="hold">
                                          <p:stCondLst>
                                            <p:cond delay="0"/>
                                          </p:stCondLst>
                                        </p:cTn>
                                        <p:tgtEl>
                                          <p:spTgt spid="402"/>
                                        </p:tgtEl>
                                        <p:attrNameLst>
                                          <p:attrName>style.visibility</p:attrName>
                                        </p:attrNameLst>
                                      </p:cBhvr>
                                      <p:to>
                                        <p:strVal val="visible"/>
                                      </p:to>
                                    </p:set>
                                  </p:childTnLst>
                                </p:cTn>
                              </p:par>
                            </p:childTnLst>
                          </p:cTn>
                        </p:par>
                        <p:par>
                          <p:cTn id="53" fill="hold">
                            <p:stCondLst>
                              <p:cond delay="19000"/>
                            </p:stCondLst>
                            <p:childTnLst>
                              <p:par>
                                <p:cTn id="54" presetID="1" presetClass="entr" presetSubtype="0" fill="hold" grpId="0" nodeType="afterEffect">
                                  <p:stCondLst>
                                    <p:cond delay="1500"/>
                                  </p:stCondLst>
                                  <p:childTnLst>
                                    <p:set>
                                      <p:cBhvr>
                                        <p:cTn id="55" dur="1" fill="hold">
                                          <p:stCondLst>
                                            <p:cond delay="0"/>
                                          </p:stCondLst>
                                        </p:cTn>
                                        <p:tgtEl>
                                          <p:spTgt spid="405"/>
                                        </p:tgtEl>
                                        <p:attrNameLst>
                                          <p:attrName>style.visibility</p:attrName>
                                        </p:attrNameLst>
                                      </p:cBhvr>
                                      <p:to>
                                        <p:strVal val="visible"/>
                                      </p:to>
                                    </p:set>
                                  </p:childTnLst>
                                </p:cTn>
                              </p:par>
                            </p:childTnLst>
                          </p:cTn>
                        </p:par>
                        <p:par>
                          <p:cTn id="56" fill="hold">
                            <p:stCondLst>
                              <p:cond delay="20500"/>
                            </p:stCondLst>
                            <p:childTnLst>
                              <p:par>
                                <p:cTn id="57" presetID="1" presetClass="entr" presetSubtype="0" fill="hold" grpId="0" nodeType="afterEffect">
                                  <p:stCondLst>
                                    <p:cond delay="1500"/>
                                  </p:stCondLst>
                                  <p:childTnLst>
                                    <p:set>
                                      <p:cBhvr>
                                        <p:cTn id="58"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P spid="388"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5" grpId="0" animBg="1"/>
      <p:bldP spid="40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ontent Placeholder 34" descr="Oil Rig with solid fill">
            <a:extLst>
              <a:ext uri="{FF2B5EF4-FFF2-40B4-BE49-F238E27FC236}">
                <a16:creationId xmlns:a16="http://schemas.microsoft.com/office/drawing/2014/main" id="{C7170D24-6A37-430D-8CA2-2F2732853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046265" y="3456357"/>
            <a:ext cx="1025532" cy="1317600"/>
          </a:xfrm>
          <a:prstGeom prst="rect">
            <a:avLst/>
          </a:prstGeom>
        </p:spPr>
      </p:pic>
      <p:grpSp>
        <p:nvGrpSpPr>
          <p:cNvPr id="2" name="Group 1">
            <a:extLst>
              <a:ext uri="{FF2B5EF4-FFF2-40B4-BE49-F238E27FC236}">
                <a16:creationId xmlns:a16="http://schemas.microsoft.com/office/drawing/2014/main" id="{26BBEF86-1986-4442-8164-CFDB0D4A8C0C}"/>
              </a:ext>
            </a:extLst>
          </p:cNvPr>
          <p:cNvGrpSpPr/>
          <p:nvPr/>
        </p:nvGrpSpPr>
        <p:grpSpPr>
          <a:xfrm>
            <a:off x="2742740" y="3403625"/>
            <a:ext cx="1024800" cy="1374560"/>
            <a:chOff x="2380585" y="4205328"/>
            <a:chExt cx="1024800" cy="1374560"/>
          </a:xfrm>
        </p:grpSpPr>
        <p:sp>
          <p:nvSpPr>
            <p:cNvPr id="41" name="Rectangle 40">
              <a:extLst>
                <a:ext uri="{FF2B5EF4-FFF2-40B4-BE49-F238E27FC236}">
                  <a16:creationId xmlns:a16="http://schemas.microsoft.com/office/drawing/2014/main" id="{C6B6AF7B-1B2E-49D9-8797-EA0C61066373}"/>
                </a:ext>
              </a:extLst>
            </p:cNvPr>
            <p:cNvSpPr/>
            <p:nvPr/>
          </p:nvSpPr>
          <p:spPr>
            <a:xfrm>
              <a:off x="2727067" y="4205328"/>
              <a:ext cx="43473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42" name="Content Placeholder 34" descr="Oil Rig with solid fill">
              <a:extLst>
                <a:ext uri="{FF2B5EF4-FFF2-40B4-BE49-F238E27FC236}">
                  <a16:creationId xmlns:a16="http://schemas.microsoft.com/office/drawing/2014/main" id="{9F57952C-99D9-4001-ABB0-C8091DFF55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380585" y="4262288"/>
              <a:ext cx="1024800" cy="1317600"/>
            </a:xfrm>
            <a:prstGeom prst="rect">
              <a:avLst/>
            </a:prstGeom>
          </p:spPr>
        </p:pic>
      </p:grpSp>
      <p:sp>
        <p:nvSpPr>
          <p:cNvPr id="45" name="Rectangle 44">
            <a:extLst>
              <a:ext uri="{FF2B5EF4-FFF2-40B4-BE49-F238E27FC236}">
                <a16:creationId xmlns:a16="http://schemas.microsoft.com/office/drawing/2014/main" id="{D571190C-5097-4DB0-887E-1F5D6D26B84F}"/>
              </a:ext>
            </a:extLst>
          </p:cNvPr>
          <p:cNvSpPr/>
          <p:nvPr/>
        </p:nvSpPr>
        <p:spPr>
          <a:xfrm>
            <a:off x="780529" y="2785904"/>
            <a:ext cx="1437568" cy="393890"/>
          </a:xfrm>
          <a:prstGeom prst="rect">
            <a:avLst/>
          </a:prstGeom>
        </p:spPr>
        <p:txBody>
          <a:bodyPr wrap="square">
            <a:spAutoFit/>
          </a:bodyPr>
          <a:lstStyle/>
          <a:p>
            <a:pPr algn="ctr">
              <a:lnSpc>
                <a:spcPct val="120000"/>
              </a:lnSpc>
              <a:spcBef>
                <a:spcPts val="0"/>
              </a:spcBef>
              <a:spcAft>
                <a:spcPts val="0"/>
              </a:spcAft>
              <a:buSzPct val="80000"/>
              <a:buNone/>
            </a:pPr>
            <a:r>
              <a:rPr lang="en-AU" b="1" dirty="0">
                <a:solidFill>
                  <a:schemeClr val="accent2">
                    <a:lumMod val="75000"/>
                  </a:schemeClr>
                </a:solidFill>
              </a:rPr>
              <a:t>Producing</a:t>
            </a:r>
            <a:endParaRPr lang="en-AU" sz="1600" b="1" dirty="0">
              <a:solidFill>
                <a:schemeClr val="accent2">
                  <a:lumMod val="75000"/>
                </a:schemeClr>
              </a:solidFill>
            </a:endParaRPr>
          </a:p>
        </p:txBody>
      </p:sp>
      <p:sp>
        <p:nvSpPr>
          <p:cNvPr id="47" name="Rectangle 46">
            <a:extLst>
              <a:ext uri="{FF2B5EF4-FFF2-40B4-BE49-F238E27FC236}">
                <a16:creationId xmlns:a16="http://schemas.microsoft.com/office/drawing/2014/main" id="{6E9CBE77-48EA-4529-B2B5-CED92B61DA0C}"/>
              </a:ext>
            </a:extLst>
          </p:cNvPr>
          <p:cNvSpPr/>
          <p:nvPr/>
        </p:nvSpPr>
        <p:spPr>
          <a:xfrm>
            <a:off x="2442325" y="2785904"/>
            <a:ext cx="1501141" cy="692818"/>
          </a:xfrm>
          <a:prstGeom prst="rect">
            <a:avLst/>
          </a:prstGeom>
        </p:spPr>
        <p:txBody>
          <a:bodyPr wrap="square">
            <a:spAutoFit/>
          </a:bodyPr>
          <a:lstStyle/>
          <a:p>
            <a:pPr algn="ctr">
              <a:lnSpc>
                <a:spcPct val="120000"/>
              </a:lnSpc>
              <a:spcBef>
                <a:spcPts val="0"/>
              </a:spcBef>
              <a:spcAft>
                <a:spcPts val="0"/>
              </a:spcAft>
              <a:buSzPct val="80000"/>
              <a:buNone/>
            </a:pPr>
            <a:r>
              <a:rPr lang="en-AU" b="1" dirty="0">
                <a:solidFill>
                  <a:schemeClr val="accent2">
                    <a:lumMod val="75000"/>
                  </a:schemeClr>
                </a:solidFill>
              </a:rPr>
              <a:t>Not in use </a:t>
            </a:r>
          </a:p>
          <a:p>
            <a:pPr algn="ctr">
              <a:lnSpc>
                <a:spcPct val="120000"/>
              </a:lnSpc>
              <a:spcBef>
                <a:spcPts val="0"/>
              </a:spcBef>
              <a:spcAft>
                <a:spcPts val="0"/>
              </a:spcAft>
              <a:buSzPct val="80000"/>
              <a:buNone/>
            </a:pPr>
            <a:r>
              <a:rPr lang="en-AU" sz="1600" dirty="0">
                <a:solidFill>
                  <a:schemeClr val="accent2">
                    <a:lumMod val="75000"/>
                  </a:schemeClr>
                </a:solidFill>
              </a:rPr>
              <a:t>&lt;24 months</a:t>
            </a:r>
            <a:endParaRPr lang="en-AU" sz="1400" dirty="0">
              <a:solidFill>
                <a:schemeClr val="accent2">
                  <a:lumMod val="75000"/>
                </a:schemeClr>
              </a:solidFill>
            </a:endParaRPr>
          </a:p>
        </p:txBody>
      </p:sp>
      <p:sp>
        <p:nvSpPr>
          <p:cNvPr id="15" name="Arrow: Right 14">
            <a:extLst>
              <a:ext uri="{FF2B5EF4-FFF2-40B4-BE49-F238E27FC236}">
                <a16:creationId xmlns:a16="http://schemas.microsoft.com/office/drawing/2014/main" id="{F0153224-4C39-406F-B621-3F8D701BA897}"/>
              </a:ext>
            </a:extLst>
          </p:cNvPr>
          <p:cNvSpPr/>
          <p:nvPr/>
        </p:nvSpPr>
        <p:spPr>
          <a:xfrm rot="21056511">
            <a:off x="6546513" y="2815425"/>
            <a:ext cx="2160000" cy="86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2">
                    <a:lumMod val="50000"/>
                  </a:schemeClr>
                </a:solidFill>
              </a:rPr>
              <a:t>future use</a:t>
            </a:r>
          </a:p>
        </p:txBody>
      </p:sp>
      <p:grpSp>
        <p:nvGrpSpPr>
          <p:cNvPr id="6" name="Group 5">
            <a:extLst>
              <a:ext uri="{FF2B5EF4-FFF2-40B4-BE49-F238E27FC236}">
                <a16:creationId xmlns:a16="http://schemas.microsoft.com/office/drawing/2014/main" id="{A8B439F6-B270-45D2-962E-2B021ED4CB52}"/>
              </a:ext>
            </a:extLst>
          </p:cNvPr>
          <p:cNvGrpSpPr/>
          <p:nvPr/>
        </p:nvGrpSpPr>
        <p:grpSpPr>
          <a:xfrm>
            <a:off x="9432391" y="2317148"/>
            <a:ext cx="1024800" cy="1338622"/>
            <a:chOff x="9857705" y="2646761"/>
            <a:chExt cx="1024800" cy="1338622"/>
          </a:xfrm>
        </p:grpSpPr>
        <p:grpSp>
          <p:nvGrpSpPr>
            <p:cNvPr id="5" name="Group 4">
              <a:extLst>
                <a:ext uri="{FF2B5EF4-FFF2-40B4-BE49-F238E27FC236}">
                  <a16:creationId xmlns:a16="http://schemas.microsoft.com/office/drawing/2014/main" id="{10551395-AAFE-47B6-BB3F-E8F5218CCC19}"/>
                </a:ext>
              </a:extLst>
            </p:cNvPr>
            <p:cNvGrpSpPr/>
            <p:nvPr/>
          </p:nvGrpSpPr>
          <p:grpSpPr>
            <a:xfrm>
              <a:off x="10257158" y="2646761"/>
              <a:ext cx="396000" cy="468000"/>
              <a:chOff x="7856662" y="1795418"/>
              <a:chExt cx="396000" cy="468000"/>
            </a:xfrm>
          </p:grpSpPr>
          <p:sp>
            <p:nvSpPr>
              <p:cNvPr id="23" name="Oval 22">
                <a:extLst>
                  <a:ext uri="{FF2B5EF4-FFF2-40B4-BE49-F238E27FC236}">
                    <a16:creationId xmlns:a16="http://schemas.microsoft.com/office/drawing/2014/main" id="{38CBF35F-1AAD-4698-AC06-D4E8875E7DDC}"/>
                  </a:ext>
                </a:extLst>
              </p:cNvPr>
              <p:cNvSpPr/>
              <p:nvPr/>
            </p:nvSpPr>
            <p:spPr>
              <a:xfrm>
                <a:off x="7856662" y="1867004"/>
                <a:ext cx="396000" cy="3964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EDA92184-93C6-4690-B98A-AA3F3D39B5EE}"/>
                  </a:ext>
                </a:extLst>
              </p:cNvPr>
              <p:cNvSpPr/>
              <p:nvPr/>
            </p:nvSpPr>
            <p:spPr>
              <a:xfrm>
                <a:off x="7912456" y="1920207"/>
                <a:ext cx="288000" cy="28800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268D7BAE-C34E-4BEA-8289-A1F8FEA4987E}"/>
                  </a:ext>
                </a:extLst>
              </p:cNvPr>
              <p:cNvSpPr/>
              <p:nvPr/>
            </p:nvSpPr>
            <p:spPr>
              <a:xfrm>
                <a:off x="8025446" y="2036599"/>
                <a:ext cx="58500" cy="495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5E61D7B1-9282-4D02-8F05-C38C17C9CAE6}"/>
                  </a:ext>
                </a:extLst>
              </p:cNvPr>
              <p:cNvSpPr/>
              <p:nvPr/>
            </p:nvSpPr>
            <p:spPr>
              <a:xfrm>
                <a:off x="8031184" y="1822647"/>
                <a:ext cx="43875" cy="495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 name="Rectangle: Rounded Corners 26">
                <a:extLst>
                  <a:ext uri="{FF2B5EF4-FFF2-40B4-BE49-F238E27FC236}">
                    <a16:creationId xmlns:a16="http://schemas.microsoft.com/office/drawing/2014/main" id="{71C37886-6479-4FB6-9676-07ACB2B8F479}"/>
                  </a:ext>
                </a:extLst>
              </p:cNvPr>
              <p:cNvSpPr/>
              <p:nvPr/>
            </p:nvSpPr>
            <p:spPr>
              <a:xfrm>
                <a:off x="7979298" y="1795418"/>
                <a:ext cx="146250" cy="2477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Rectangle: Rounded Corners 27">
                <a:extLst>
                  <a:ext uri="{FF2B5EF4-FFF2-40B4-BE49-F238E27FC236}">
                    <a16:creationId xmlns:a16="http://schemas.microsoft.com/office/drawing/2014/main" id="{CE3FC6DA-68D9-46F3-87FB-8DB6A8F5281F}"/>
                  </a:ext>
                </a:extLst>
              </p:cNvPr>
              <p:cNvSpPr/>
              <p:nvPr/>
            </p:nvSpPr>
            <p:spPr>
              <a:xfrm rot="17979674">
                <a:off x="7987785" y="1978226"/>
                <a:ext cx="24776" cy="108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pic>
          <p:nvPicPr>
            <p:cNvPr id="20" name="Content Placeholder 34" descr="Oil Rig with solid fill">
              <a:extLst>
                <a:ext uri="{FF2B5EF4-FFF2-40B4-BE49-F238E27FC236}">
                  <a16:creationId xmlns:a16="http://schemas.microsoft.com/office/drawing/2014/main" id="{8FDF571A-2F88-4DEE-8BF6-5D9D563224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57705" y="2667783"/>
              <a:ext cx="1024800" cy="1317600"/>
            </a:xfrm>
            <a:prstGeom prst="rect">
              <a:avLst/>
            </a:prstGeom>
          </p:spPr>
        </p:pic>
      </p:grpSp>
      <p:grpSp>
        <p:nvGrpSpPr>
          <p:cNvPr id="29" name="Group 28">
            <a:extLst>
              <a:ext uri="{FF2B5EF4-FFF2-40B4-BE49-F238E27FC236}">
                <a16:creationId xmlns:a16="http://schemas.microsoft.com/office/drawing/2014/main" id="{4373CB8F-9C13-4191-8DC3-1B79B76BEB5A}"/>
              </a:ext>
            </a:extLst>
          </p:cNvPr>
          <p:cNvGrpSpPr/>
          <p:nvPr/>
        </p:nvGrpSpPr>
        <p:grpSpPr>
          <a:xfrm>
            <a:off x="9431278" y="4636301"/>
            <a:ext cx="1002717" cy="1224000"/>
            <a:chOff x="8170476" y="4302500"/>
            <a:chExt cx="1002717" cy="1224000"/>
          </a:xfrm>
        </p:grpSpPr>
        <p:sp>
          <p:nvSpPr>
            <p:cNvPr id="30" name="Oval 29">
              <a:extLst>
                <a:ext uri="{FF2B5EF4-FFF2-40B4-BE49-F238E27FC236}">
                  <a16:creationId xmlns:a16="http://schemas.microsoft.com/office/drawing/2014/main" id="{D3D6D69F-089D-4153-9660-0F7A9B7C4379}"/>
                </a:ext>
              </a:extLst>
            </p:cNvPr>
            <p:cNvSpPr/>
            <p:nvPr/>
          </p:nvSpPr>
          <p:spPr>
            <a:xfrm>
              <a:off x="8544871" y="4302500"/>
              <a:ext cx="465968" cy="4749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41FC859A-A9DA-4D20-84DF-29B8659CAD00}"/>
                </a:ext>
              </a:extLst>
            </p:cNvPr>
            <p:cNvSpPr txBox="1"/>
            <p:nvPr/>
          </p:nvSpPr>
          <p:spPr>
            <a:xfrm>
              <a:off x="8524118" y="4458908"/>
              <a:ext cx="539124" cy="125455"/>
            </a:xfrm>
            <a:prstGeom prst="rect">
              <a:avLst/>
            </a:prstGeom>
          </p:spPr>
          <p:txBody>
            <a:bodyPr vert="horz" wrap="square" lIns="72000" tIns="45720" rIns="91440" bIns="45720" rtlCol="0">
              <a:noAutofit/>
            </a:bodyPr>
            <a:lstStyle/>
            <a:p>
              <a:pPr marL="0" indent="0" algn="l">
                <a:buNone/>
              </a:pPr>
              <a:r>
                <a:rPr lang="en-AU" sz="800" b="1" dirty="0">
                  <a:solidFill>
                    <a:prstClr val="black">
                      <a:lumMod val="75000"/>
                      <a:lumOff val="25000"/>
                    </a:prstClr>
                  </a:solidFill>
                  <a:latin typeface="Segoe UI" panose="020B0502040204020203" pitchFamily="34" charset="0"/>
                  <a:cs typeface="Segoe UI" panose="020B0502040204020203" pitchFamily="34" charset="0"/>
                </a:rPr>
                <a:t>E         F</a:t>
              </a:r>
              <a:endParaRPr lang="en-AU" sz="6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2" name="Arc 31">
              <a:extLst>
                <a:ext uri="{FF2B5EF4-FFF2-40B4-BE49-F238E27FC236}">
                  <a16:creationId xmlns:a16="http://schemas.microsoft.com/office/drawing/2014/main" id="{3C073359-1466-4DF3-AC28-935DD3D91F94}"/>
                </a:ext>
              </a:extLst>
            </p:cNvPr>
            <p:cNvSpPr/>
            <p:nvPr/>
          </p:nvSpPr>
          <p:spPr>
            <a:xfrm>
              <a:off x="8611917" y="4351125"/>
              <a:ext cx="331553" cy="282496"/>
            </a:xfrm>
            <a:prstGeom prst="arc">
              <a:avLst>
                <a:gd name="adj1" fmla="val 10800000"/>
                <a:gd name="adj2" fmla="val 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3" name="Isosceles Triangle 32">
              <a:extLst>
                <a:ext uri="{FF2B5EF4-FFF2-40B4-BE49-F238E27FC236}">
                  <a16:creationId xmlns:a16="http://schemas.microsoft.com/office/drawing/2014/main" id="{9E01CAE4-4998-4A12-A633-E418E0BB0E20}"/>
                </a:ext>
              </a:extLst>
            </p:cNvPr>
            <p:cNvSpPr/>
            <p:nvPr/>
          </p:nvSpPr>
          <p:spPr>
            <a:xfrm rot="16682148">
              <a:off x="8697183" y="4457664"/>
              <a:ext cx="36000" cy="140641"/>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Content Placeholder 34" descr="Oil Rig with solid fill">
              <a:extLst>
                <a:ext uri="{FF2B5EF4-FFF2-40B4-BE49-F238E27FC236}">
                  <a16:creationId xmlns:a16="http://schemas.microsoft.com/office/drawing/2014/main" id="{A986793B-E2C2-474F-867A-25E90C3DEBA7}"/>
                </a:ext>
              </a:extLst>
            </p:cNvPr>
            <p:cNvSpPr/>
            <p:nvPr/>
          </p:nvSpPr>
          <p:spPr>
            <a:xfrm flipH="1">
              <a:off x="8170476" y="4457061"/>
              <a:ext cx="1002717" cy="1069439"/>
            </a:xfrm>
            <a:custGeom>
              <a:avLst/>
              <a:gdLst>
                <a:gd name="connsiteX0" fmla="*/ 1400000 w 1540000"/>
                <a:gd name="connsiteY0" fmla="*/ 1507472 h 1642471"/>
                <a:gd name="connsiteX1" fmla="*/ 1400000 w 1540000"/>
                <a:gd name="connsiteY1" fmla="*/ 1259972 h 1642471"/>
                <a:gd name="connsiteX2" fmla="*/ 1330193 w 1540000"/>
                <a:gd name="connsiteY2" fmla="*/ 1259972 h 1642471"/>
                <a:gd name="connsiteX3" fmla="*/ 1330193 w 1540000"/>
                <a:gd name="connsiteY3" fmla="*/ 652471 h 1642471"/>
                <a:gd name="connsiteX4" fmla="*/ 1375063 w 1540000"/>
                <a:gd name="connsiteY4" fmla="*/ 629184 h 1642471"/>
                <a:gd name="connsiteX5" fmla="*/ 1396693 w 1540000"/>
                <a:gd name="connsiteY5" fmla="*/ 581934 h 1642471"/>
                <a:gd name="connsiteX6" fmla="*/ 1370075 w 1540000"/>
                <a:gd name="connsiteY6" fmla="*/ 305296 h 1642471"/>
                <a:gd name="connsiteX7" fmla="*/ 1349810 w 1540000"/>
                <a:gd name="connsiteY7" fmla="*/ 240721 h 1642471"/>
                <a:gd name="connsiteX8" fmla="*/ 1219593 w 1540000"/>
                <a:gd name="connsiteY8" fmla="*/ 17971 h 1642471"/>
                <a:gd name="connsiteX9" fmla="*/ 1178503 w 1540000"/>
                <a:gd name="connsiteY9" fmla="*/ 3279 h 1642471"/>
                <a:gd name="connsiteX10" fmla="*/ 1041250 w 1540000"/>
                <a:gd name="connsiteY10" fmla="*/ 74536 h 1642471"/>
                <a:gd name="connsiteX11" fmla="*/ 1022000 w 1540000"/>
                <a:gd name="connsiteY11" fmla="*/ 133036 h 1642471"/>
                <a:gd name="connsiteX12" fmla="*/ 1090093 w 1540000"/>
                <a:gd name="connsiteY12" fmla="*/ 349846 h 1642471"/>
                <a:gd name="connsiteX13" fmla="*/ 385000 w 1540000"/>
                <a:gd name="connsiteY13" fmla="*/ 725349 h 1642471"/>
                <a:gd name="connsiteX14" fmla="*/ 385000 w 1540000"/>
                <a:gd name="connsiteY14" fmla="*/ 674971 h 1642471"/>
                <a:gd name="connsiteX15" fmla="*/ 105000 w 1540000"/>
                <a:gd name="connsiteY15" fmla="*/ 674971 h 1642471"/>
                <a:gd name="connsiteX16" fmla="*/ 105000 w 1540000"/>
                <a:gd name="connsiteY16" fmla="*/ 1034971 h 1642471"/>
                <a:gd name="connsiteX17" fmla="*/ 140000 w 1540000"/>
                <a:gd name="connsiteY17" fmla="*/ 1034971 h 1642471"/>
                <a:gd name="connsiteX18" fmla="*/ 140000 w 1540000"/>
                <a:gd name="connsiteY18" fmla="*/ 1507472 h 1642471"/>
                <a:gd name="connsiteX19" fmla="*/ 0 w 1540000"/>
                <a:gd name="connsiteY19" fmla="*/ 1507472 h 1642471"/>
                <a:gd name="connsiteX20" fmla="*/ 0 w 1540000"/>
                <a:gd name="connsiteY20" fmla="*/ 1642472 h 1642471"/>
                <a:gd name="connsiteX21" fmla="*/ 1540000 w 1540000"/>
                <a:gd name="connsiteY21" fmla="*/ 1642472 h 1642471"/>
                <a:gd name="connsiteX22" fmla="*/ 1540000 w 1540000"/>
                <a:gd name="connsiteY22" fmla="*/ 1507472 h 1642471"/>
                <a:gd name="connsiteX23" fmla="*/ 813750 w 1540000"/>
                <a:gd name="connsiteY23" fmla="*/ 643111 h 1642471"/>
                <a:gd name="connsiteX24" fmla="*/ 1129205 w 1540000"/>
                <a:gd name="connsiteY24" fmla="*/ 475126 h 1642471"/>
                <a:gd name="connsiteX25" fmla="*/ 1192205 w 1540000"/>
                <a:gd name="connsiteY25" fmla="*/ 675579 h 1642471"/>
                <a:gd name="connsiteX26" fmla="*/ 1237705 w 1540000"/>
                <a:gd name="connsiteY26" fmla="*/ 700329 h 1642471"/>
                <a:gd name="connsiteX27" fmla="*/ 1260175 w 1540000"/>
                <a:gd name="connsiteY27" fmla="*/ 688674 h 1642471"/>
                <a:gd name="connsiteX28" fmla="*/ 1260175 w 1540000"/>
                <a:gd name="connsiteY28" fmla="*/ 1259972 h 1642471"/>
                <a:gd name="connsiteX29" fmla="*/ 1190000 w 1540000"/>
                <a:gd name="connsiteY29" fmla="*/ 1259972 h 1642471"/>
                <a:gd name="connsiteX30" fmla="*/ 1190000 w 1540000"/>
                <a:gd name="connsiteY30" fmla="*/ 1507472 h 1642471"/>
                <a:gd name="connsiteX31" fmla="*/ 889000 w 1540000"/>
                <a:gd name="connsiteY31" fmla="*/ 1507472 h 1642471"/>
                <a:gd name="connsiteX32" fmla="*/ 767620 w 1540000"/>
                <a:gd name="connsiteY32" fmla="*/ 1327472 h 1642471"/>
                <a:gd name="connsiteX33" fmla="*/ 636650 w 1540000"/>
                <a:gd name="connsiteY33" fmla="*/ 1327472 h 1642471"/>
                <a:gd name="connsiteX34" fmla="*/ 644473 w 1540000"/>
                <a:gd name="connsiteY34" fmla="*/ 1237472 h 1642471"/>
                <a:gd name="connsiteX35" fmla="*/ 759798 w 1540000"/>
                <a:gd name="connsiteY35" fmla="*/ 1237472 h 1642471"/>
                <a:gd name="connsiteX36" fmla="*/ 652295 w 1540000"/>
                <a:gd name="connsiteY36" fmla="*/ 1147472 h 1642471"/>
                <a:gd name="connsiteX37" fmla="*/ 660205 w 1540000"/>
                <a:gd name="connsiteY37" fmla="*/ 1056459 h 1642471"/>
                <a:gd name="connsiteX38" fmla="*/ 744048 w 1540000"/>
                <a:gd name="connsiteY38" fmla="*/ 1056459 h 1642471"/>
                <a:gd name="connsiteX39" fmla="*/ 751975 w 1540000"/>
                <a:gd name="connsiteY39" fmla="*/ 1147472 h 1642471"/>
                <a:gd name="connsiteX40" fmla="*/ 736295 w 1540000"/>
                <a:gd name="connsiteY40" fmla="*/ 966459 h 1642471"/>
                <a:gd name="connsiteX41" fmla="*/ 668045 w 1540000"/>
                <a:gd name="connsiteY41" fmla="*/ 966459 h 1642471"/>
                <a:gd name="connsiteX42" fmla="*/ 675763 w 1540000"/>
                <a:gd name="connsiteY42" fmla="*/ 877471 h 1642471"/>
                <a:gd name="connsiteX43" fmla="*/ 728490 w 1540000"/>
                <a:gd name="connsiteY43" fmla="*/ 877471 h 1642471"/>
                <a:gd name="connsiteX44" fmla="*/ 683585 w 1540000"/>
                <a:gd name="connsiteY44" fmla="*/ 787471 h 1642471"/>
                <a:gd name="connsiteX45" fmla="*/ 690428 w 1540000"/>
                <a:gd name="connsiteY45" fmla="*/ 708721 h 1642471"/>
                <a:gd name="connsiteX46" fmla="*/ 712793 w 1540000"/>
                <a:gd name="connsiteY46" fmla="*/ 696797 h 1642471"/>
                <a:gd name="connsiteX47" fmla="*/ 720668 w 1540000"/>
                <a:gd name="connsiteY47" fmla="*/ 787471 h 1642471"/>
                <a:gd name="connsiteX48" fmla="*/ 628810 w 1540000"/>
                <a:gd name="connsiteY48" fmla="*/ 1417472 h 1642471"/>
                <a:gd name="connsiteX49" fmla="*/ 775443 w 1540000"/>
                <a:gd name="connsiteY49" fmla="*/ 1417472 h 1642471"/>
                <a:gd name="connsiteX50" fmla="*/ 783265 w 1540000"/>
                <a:gd name="connsiteY50" fmla="*/ 1507472 h 1642471"/>
                <a:gd name="connsiteX51" fmla="*/ 620988 w 1540000"/>
                <a:gd name="connsiteY51" fmla="*/ 1507472 h 1642471"/>
                <a:gd name="connsiteX52" fmla="*/ 579635 w 1540000"/>
                <a:gd name="connsiteY52" fmla="*/ 767806 h 1642471"/>
                <a:gd name="connsiteX53" fmla="*/ 515340 w 1540000"/>
                <a:gd name="connsiteY53" fmla="*/ 1507472 h 1642471"/>
                <a:gd name="connsiteX54" fmla="*/ 350000 w 1540000"/>
                <a:gd name="connsiteY54" fmla="*/ 1507472 h 1642471"/>
                <a:gd name="connsiteX55" fmla="*/ 350000 w 1540000"/>
                <a:gd name="connsiteY55" fmla="*/ 1034971 h 1642471"/>
                <a:gd name="connsiteX56" fmla="*/ 385000 w 1540000"/>
                <a:gd name="connsiteY56" fmla="*/ 1034971 h 1642471"/>
                <a:gd name="connsiteX57" fmla="*/ 385000 w 1540000"/>
                <a:gd name="connsiteY57" fmla="*/ 871464 h 1642471"/>
                <a:gd name="connsiteX58" fmla="*/ 210000 w 1540000"/>
                <a:gd name="connsiteY58" fmla="*/ 1034971 h 1642471"/>
                <a:gd name="connsiteX59" fmla="*/ 280000 w 1540000"/>
                <a:gd name="connsiteY59" fmla="*/ 1034971 h 1642471"/>
                <a:gd name="connsiteX60" fmla="*/ 280000 w 1540000"/>
                <a:gd name="connsiteY60" fmla="*/ 1507472 h 1642471"/>
                <a:gd name="connsiteX61" fmla="*/ 210000 w 1540000"/>
                <a:gd name="connsiteY61" fmla="*/ 1507472 h 16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0000" h="1642471">
                  <a:moveTo>
                    <a:pt x="1400000" y="1507472"/>
                  </a:moveTo>
                  <a:lnTo>
                    <a:pt x="1400000" y="1259972"/>
                  </a:lnTo>
                  <a:lnTo>
                    <a:pt x="1330193" y="1259972"/>
                  </a:lnTo>
                  <a:lnTo>
                    <a:pt x="1330193" y="652471"/>
                  </a:lnTo>
                  <a:lnTo>
                    <a:pt x="1375063" y="629184"/>
                  </a:lnTo>
                  <a:cubicBezTo>
                    <a:pt x="1389764" y="621552"/>
                    <a:pt x="1398639" y="602166"/>
                    <a:pt x="1396693" y="581934"/>
                  </a:cubicBezTo>
                  <a:lnTo>
                    <a:pt x="1370075" y="305296"/>
                  </a:lnTo>
                  <a:cubicBezTo>
                    <a:pt x="1367828" y="281863"/>
                    <a:pt x="1360840" y="259597"/>
                    <a:pt x="1349810" y="240721"/>
                  </a:cubicBezTo>
                  <a:lnTo>
                    <a:pt x="1219593" y="17971"/>
                  </a:lnTo>
                  <a:cubicBezTo>
                    <a:pt x="1210066" y="1670"/>
                    <a:pt x="1193206" y="-4358"/>
                    <a:pt x="1178503" y="3279"/>
                  </a:cubicBezTo>
                  <a:lnTo>
                    <a:pt x="1041250" y="74536"/>
                  </a:lnTo>
                  <a:cubicBezTo>
                    <a:pt x="1023397" y="83892"/>
                    <a:pt x="1014790" y="110048"/>
                    <a:pt x="1022000" y="133036"/>
                  </a:cubicBezTo>
                  <a:lnTo>
                    <a:pt x="1090093" y="349846"/>
                  </a:lnTo>
                  <a:lnTo>
                    <a:pt x="385000" y="725349"/>
                  </a:lnTo>
                  <a:lnTo>
                    <a:pt x="385000" y="674971"/>
                  </a:lnTo>
                  <a:lnTo>
                    <a:pt x="105000" y="674971"/>
                  </a:lnTo>
                  <a:lnTo>
                    <a:pt x="105000" y="1034971"/>
                  </a:lnTo>
                  <a:lnTo>
                    <a:pt x="140000" y="1034971"/>
                  </a:lnTo>
                  <a:lnTo>
                    <a:pt x="140000" y="1507472"/>
                  </a:lnTo>
                  <a:lnTo>
                    <a:pt x="0" y="1507472"/>
                  </a:lnTo>
                  <a:lnTo>
                    <a:pt x="0" y="1642472"/>
                  </a:lnTo>
                  <a:lnTo>
                    <a:pt x="1540000" y="1642472"/>
                  </a:lnTo>
                  <a:lnTo>
                    <a:pt x="1540000" y="1507472"/>
                  </a:lnTo>
                  <a:close/>
                  <a:moveTo>
                    <a:pt x="813750" y="643111"/>
                  </a:moveTo>
                  <a:lnTo>
                    <a:pt x="1129205" y="475126"/>
                  </a:lnTo>
                  <a:lnTo>
                    <a:pt x="1192205" y="675579"/>
                  </a:lnTo>
                  <a:cubicBezTo>
                    <a:pt x="1199482" y="698533"/>
                    <a:pt x="1219825" y="709599"/>
                    <a:pt x="1237705" y="700329"/>
                  </a:cubicBezTo>
                  <a:lnTo>
                    <a:pt x="1260175" y="688674"/>
                  </a:lnTo>
                  <a:lnTo>
                    <a:pt x="1260175" y="1259972"/>
                  </a:lnTo>
                  <a:lnTo>
                    <a:pt x="1190000" y="1259972"/>
                  </a:lnTo>
                  <a:lnTo>
                    <a:pt x="1190000" y="1507472"/>
                  </a:lnTo>
                  <a:lnTo>
                    <a:pt x="889000" y="1507472"/>
                  </a:lnTo>
                  <a:close/>
                  <a:moveTo>
                    <a:pt x="767620" y="1327472"/>
                  </a:moveTo>
                  <a:lnTo>
                    <a:pt x="636650" y="1327472"/>
                  </a:lnTo>
                  <a:lnTo>
                    <a:pt x="644473" y="1237472"/>
                  </a:lnTo>
                  <a:lnTo>
                    <a:pt x="759798" y="1237472"/>
                  </a:lnTo>
                  <a:close/>
                  <a:moveTo>
                    <a:pt x="652295" y="1147472"/>
                  </a:moveTo>
                  <a:lnTo>
                    <a:pt x="660205" y="1056459"/>
                  </a:lnTo>
                  <a:lnTo>
                    <a:pt x="744048" y="1056459"/>
                  </a:lnTo>
                  <a:lnTo>
                    <a:pt x="751975" y="1147472"/>
                  </a:lnTo>
                  <a:close/>
                  <a:moveTo>
                    <a:pt x="736295" y="966459"/>
                  </a:moveTo>
                  <a:lnTo>
                    <a:pt x="668045" y="966459"/>
                  </a:lnTo>
                  <a:lnTo>
                    <a:pt x="675763" y="877471"/>
                  </a:lnTo>
                  <a:lnTo>
                    <a:pt x="728490" y="877471"/>
                  </a:lnTo>
                  <a:close/>
                  <a:moveTo>
                    <a:pt x="683585" y="787471"/>
                  </a:moveTo>
                  <a:lnTo>
                    <a:pt x="690428" y="708721"/>
                  </a:lnTo>
                  <a:lnTo>
                    <a:pt x="712793" y="696797"/>
                  </a:lnTo>
                  <a:lnTo>
                    <a:pt x="720668" y="787471"/>
                  </a:lnTo>
                  <a:close/>
                  <a:moveTo>
                    <a:pt x="628810" y="1417472"/>
                  </a:moveTo>
                  <a:lnTo>
                    <a:pt x="775443" y="1417472"/>
                  </a:lnTo>
                  <a:lnTo>
                    <a:pt x="783265" y="1507472"/>
                  </a:lnTo>
                  <a:lnTo>
                    <a:pt x="620988" y="1507472"/>
                  </a:lnTo>
                  <a:close/>
                  <a:moveTo>
                    <a:pt x="579635" y="767806"/>
                  </a:moveTo>
                  <a:lnTo>
                    <a:pt x="515340" y="1507472"/>
                  </a:lnTo>
                  <a:lnTo>
                    <a:pt x="350000" y="1507472"/>
                  </a:lnTo>
                  <a:lnTo>
                    <a:pt x="350000" y="1034971"/>
                  </a:lnTo>
                  <a:lnTo>
                    <a:pt x="385000" y="1034971"/>
                  </a:lnTo>
                  <a:lnTo>
                    <a:pt x="385000" y="871464"/>
                  </a:lnTo>
                  <a:close/>
                  <a:moveTo>
                    <a:pt x="210000" y="1034971"/>
                  </a:moveTo>
                  <a:lnTo>
                    <a:pt x="280000" y="1034971"/>
                  </a:lnTo>
                  <a:lnTo>
                    <a:pt x="280000" y="1507472"/>
                  </a:lnTo>
                  <a:lnTo>
                    <a:pt x="210000" y="1507472"/>
                  </a:lnTo>
                  <a:close/>
                </a:path>
              </a:pathLst>
            </a:custGeom>
            <a:solidFill>
              <a:schemeClr val="bg1">
                <a:lumMod val="50000"/>
              </a:schemeClr>
            </a:solidFill>
            <a:ln w="17463" cap="flat">
              <a:noFill/>
              <a:prstDash val="solid"/>
              <a:miter/>
            </a:ln>
          </p:spPr>
          <p:txBody>
            <a:bodyPr rtlCol="0" anchor="ctr"/>
            <a:lstStyle/>
            <a:p>
              <a:endParaRPr lang="en-AU"/>
            </a:p>
          </p:txBody>
        </p:sp>
      </p:grpSp>
      <p:sp>
        <p:nvSpPr>
          <p:cNvPr id="36" name="Arrow: Right 35">
            <a:extLst>
              <a:ext uri="{FF2B5EF4-FFF2-40B4-BE49-F238E27FC236}">
                <a16:creationId xmlns:a16="http://schemas.microsoft.com/office/drawing/2014/main" id="{E44896B0-E9E3-4485-92CC-9834F2FF72F4}"/>
              </a:ext>
            </a:extLst>
          </p:cNvPr>
          <p:cNvSpPr/>
          <p:nvPr/>
        </p:nvSpPr>
        <p:spPr>
          <a:xfrm rot="22140000">
            <a:off x="6687989" y="4239574"/>
            <a:ext cx="2160000" cy="86400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2">
                    <a:lumMod val="50000"/>
                  </a:schemeClr>
                </a:solidFill>
              </a:rPr>
              <a:t>no use</a:t>
            </a:r>
          </a:p>
        </p:txBody>
      </p:sp>
      <p:sp>
        <p:nvSpPr>
          <p:cNvPr id="53" name="Content Placeholder 3">
            <a:extLst>
              <a:ext uri="{FF2B5EF4-FFF2-40B4-BE49-F238E27FC236}">
                <a16:creationId xmlns:a16="http://schemas.microsoft.com/office/drawing/2014/main" id="{C1700E31-33E5-40CC-9484-6CDD0B1F3028}"/>
              </a:ext>
            </a:extLst>
          </p:cNvPr>
          <p:cNvSpPr txBox="1">
            <a:spLocks/>
          </p:cNvSpPr>
          <p:nvPr/>
        </p:nvSpPr>
        <p:spPr>
          <a:xfrm>
            <a:off x="577252" y="1564818"/>
            <a:ext cx="6052147" cy="74776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SzPct val="80000"/>
              <a:buNone/>
            </a:pPr>
            <a:r>
              <a:rPr lang="en-AU" sz="2400" b="1" dirty="0"/>
              <a:t>Assessment of the status of 285 wells</a:t>
            </a:r>
            <a:endParaRPr lang="en-AU" sz="2000" b="1" dirty="0"/>
          </a:p>
        </p:txBody>
      </p:sp>
      <p:sp>
        <p:nvSpPr>
          <p:cNvPr id="49" name="Content Placeholder 3">
            <a:extLst>
              <a:ext uri="{FF2B5EF4-FFF2-40B4-BE49-F238E27FC236}">
                <a16:creationId xmlns:a16="http://schemas.microsoft.com/office/drawing/2014/main" id="{6B6FDA06-D970-483C-BF36-5967D1DC8CC2}"/>
              </a:ext>
            </a:extLst>
          </p:cNvPr>
          <p:cNvSpPr txBox="1">
            <a:spLocks/>
          </p:cNvSpPr>
          <p:nvPr/>
        </p:nvSpPr>
        <p:spPr>
          <a:xfrm>
            <a:off x="823047" y="4754713"/>
            <a:ext cx="1467993" cy="922323"/>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200" b="1" dirty="0">
                <a:solidFill>
                  <a:schemeClr val="accent2">
                    <a:lumMod val="75000"/>
                  </a:schemeClr>
                </a:solidFill>
              </a:rPr>
              <a:t>149</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600" b="1" dirty="0">
                <a:solidFill>
                  <a:schemeClr val="accent2">
                    <a:lumMod val="75000"/>
                  </a:schemeClr>
                </a:solidFill>
              </a:rPr>
              <a:t>wells</a:t>
            </a:r>
          </a:p>
        </p:txBody>
      </p:sp>
      <p:sp>
        <p:nvSpPr>
          <p:cNvPr id="54" name="Content Placeholder 3">
            <a:extLst>
              <a:ext uri="{FF2B5EF4-FFF2-40B4-BE49-F238E27FC236}">
                <a16:creationId xmlns:a16="http://schemas.microsoft.com/office/drawing/2014/main" id="{D41D8D39-1465-423D-9EB9-587450480350}"/>
              </a:ext>
            </a:extLst>
          </p:cNvPr>
          <p:cNvSpPr txBox="1">
            <a:spLocks/>
          </p:cNvSpPr>
          <p:nvPr/>
        </p:nvSpPr>
        <p:spPr>
          <a:xfrm>
            <a:off x="2475521" y="4737136"/>
            <a:ext cx="1467993" cy="922323"/>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200" b="1" dirty="0">
                <a:solidFill>
                  <a:schemeClr val="accent2">
                    <a:lumMod val="75000"/>
                  </a:schemeClr>
                </a:solidFill>
              </a:rPr>
              <a:t>26</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600" b="1" dirty="0">
                <a:solidFill>
                  <a:schemeClr val="accent2">
                    <a:lumMod val="75000"/>
                  </a:schemeClr>
                </a:solidFill>
              </a:rPr>
              <a:t>wells</a:t>
            </a:r>
          </a:p>
        </p:txBody>
      </p:sp>
      <p:sp>
        <p:nvSpPr>
          <p:cNvPr id="57" name="Content Placeholder 3">
            <a:extLst>
              <a:ext uri="{FF2B5EF4-FFF2-40B4-BE49-F238E27FC236}">
                <a16:creationId xmlns:a16="http://schemas.microsoft.com/office/drawing/2014/main" id="{B85F31A9-431D-4352-997F-9DE75D01F8DA}"/>
              </a:ext>
            </a:extLst>
          </p:cNvPr>
          <p:cNvSpPr txBox="1">
            <a:spLocks/>
          </p:cNvSpPr>
          <p:nvPr/>
        </p:nvSpPr>
        <p:spPr>
          <a:xfrm>
            <a:off x="4371795" y="4716825"/>
            <a:ext cx="1467993" cy="922323"/>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200" b="1" dirty="0">
                <a:solidFill>
                  <a:schemeClr val="accent2">
                    <a:lumMod val="75000"/>
                  </a:schemeClr>
                </a:solidFill>
              </a:rPr>
              <a:t>110</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600" b="1" dirty="0">
                <a:solidFill>
                  <a:schemeClr val="accent2">
                    <a:lumMod val="75000"/>
                  </a:schemeClr>
                </a:solidFill>
              </a:rPr>
              <a:t>wells</a:t>
            </a:r>
          </a:p>
        </p:txBody>
      </p:sp>
      <p:grpSp>
        <p:nvGrpSpPr>
          <p:cNvPr id="58" name="Group 57">
            <a:extLst>
              <a:ext uri="{FF2B5EF4-FFF2-40B4-BE49-F238E27FC236}">
                <a16:creationId xmlns:a16="http://schemas.microsoft.com/office/drawing/2014/main" id="{0A055A88-D9AC-400C-B966-CD409FD4B36A}"/>
              </a:ext>
            </a:extLst>
          </p:cNvPr>
          <p:cNvGrpSpPr/>
          <p:nvPr/>
        </p:nvGrpSpPr>
        <p:grpSpPr>
          <a:xfrm>
            <a:off x="4681409" y="3396536"/>
            <a:ext cx="1024800" cy="1374560"/>
            <a:chOff x="2380585" y="4205328"/>
            <a:chExt cx="1024800" cy="1374560"/>
          </a:xfrm>
        </p:grpSpPr>
        <p:sp>
          <p:nvSpPr>
            <p:cNvPr id="59" name="Rectangle 58">
              <a:extLst>
                <a:ext uri="{FF2B5EF4-FFF2-40B4-BE49-F238E27FC236}">
                  <a16:creationId xmlns:a16="http://schemas.microsoft.com/office/drawing/2014/main" id="{F245AB33-D7E0-467E-B3D3-FFFDEE5BF39A}"/>
                </a:ext>
              </a:extLst>
            </p:cNvPr>
            <p:cNvSpPr/>
            <p:nvPr/>
          </p:nvSpPr>
          <p:spPr>
            <a:xfrm>
              <a:off x="2727067" y="4205328"/>
              <a:ext cx="43473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60" name="Content Placeholder 34" descr="Oil Rig with solid fill">
              <a:extLst>
                <a:ext uri="{FF2B5EF4-FFF2-40B4-BE49-F238E27FC236}">
                  <a16:creationId xmlns:a16="http://schemas.microsoft.com/office/drawing/2014/main" id="{7D4C8737-6ACC-4D5D-877D-C22624F8D3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380585" y="4262288"/>
              <a:ext cx="1024800" cy="1317600"/>
            </a:xfrm>
            <a:prstGeom prst="rect">
              <a:avLst/>
            </a:prstGeom>
          </p:spPr>
        </p:pic>
      </p:grpSp>
      <p:sp>
        <p:nvSpPr>
          <p:cNvPr id="61" name="Rectangle 60">
            <a:extLst>
              <a:ext uri="{FF2B5EF4-FFF2-40B4-BE49-F238E27FC236}">
                <a16:creationId xmlns:a16="http://schemas.microsoft.com/office/drawing/2014/main" id="{AF14FC8F-8A20-4115-BDCD-79BE548D7EF7}"/>
              </a:ext>
            </a:extLst>
          </p:cNvPr>
          <p:cNvSpPr/>
          <p:nvPr/>
        </p:nvSpPr>
        <p:spPr>
          <a:xfrm>
            <a:off x="4380994" y="2778815"/>
            <a:ext cx="1501141" cy="692818"/>
          </a:xfrm>
          <a:prstGeom prst="rect">
            <a:avLst/>
          </a:prstGeom>
        </p:spPr>
        <p:txBody>
          <a:bodyPr wrap="square">
            <a:spAutoFit/>
          </a:bodyPr>
          <a:lstStyle/>
          <a:p>
            <a:pPr algn="ctr">
              <a:lnSpc>
                <a:spcPct val="120000"/>
              </a:lnSpc>
              <a:spcBef>
                <a:spcPts val="0"/>
              </a:spcBef>
              <a:spcAft>
                <a:spcPts val="0"/>
              </a:spcAft>
              <a:buSzPct val="80000"/>
              <a:buNone/>
            </a:pPr>
            <a:r>
              <a:rPr lang="en-AU" b="1" dirty="0">
                <a:solidFill>
                  <a:schemeClr val="accent2">
                    <a:lumMod val="75000"/>
                  </a:schemeClr>
                </a:solidFill>
              </a:rPr>
              <a:t>Not in use </a:t>
            </a:r>
          </a:p>
          <a:p>
            <a:pPr algn="ctr">
              <a:lnSpc>
                <a:spcPct val="120000"/>
              </a:lnSpc>
              <a:spcBef>
                <a:spcPts val="0"/>
              </a:spcBef>
              <a:spcAft>
                <a:spcPts val="0"/>
              </a:spcAft>
              <a:buSzPct val="80000"/>
              <a:buNone/>
            </a:pPr>
            <a:r>
              <a:rPr lang="en-AU" sz="1600" dirty="0">
                <a:solidFill>
                  <a:schemeClr val="accent2">
                    <a:lumMod val="75000"/>
                  </a:schemeClr>
                </a:solidFill>
              </a:rPr>
              <a:t>&gt;24 months</a:t>
            </a:r>
            <a:endParaRPr lang="en-AU" sz="1400" dirty="0">
              <a:solidFill>
                <a:schemeClr val="accent2">
                  <a:lumMod val="75000"/>
                </a:schemeClr>
              </a:solidFill>
            </a:endParaRPr>
          </a:p>
        </p:txBody>
      </p:sp>
      <p:sp>
        <p:nvSpPr>
          <p:cNvPr id="62" name="Title 2">
            <a:extLst>
              <a:ext uri="{FF2B5EF4-FFF2-40B4-BE49-F238E27FC236}">
                <a16:creationId xmlns:a16="http://schemas.microsoft.com/office/drawing/2014/main" id="{0E68A552-756E-4246-A047-40E28C2B7C57}"/>
              </a:ext>
            </a:extLst>
          </p:cNvPr>
          <p:cNvSpPr>
            <a:spLocks noGrp="1"/>
          </p:cNvSpPr>
          <p:nvPr>
            <p:ph type="title"/>
          </p:nvPr>
        </p:nvSpPr>
        <p:spPr>
          <a:xfrm>
            <a:off x="604434" y="448628"/>
            <a:ext cx="10983132" cy="747763"/>
          </a:xfrm>
        </p:spPr>
        <p:txBody>
          <a:bodyPr/>
          <a:lstStyle/>
          <a:p>
            <a:r>
              <a:rPr lang="en-AU" dirty="0"/>
              <a:t>Case study: Yacka Energy     : well liability management</a:t>
            </a:r>
          </a:p>
        </p:txBody>
      </p:sp>
      <p:grpSp>
        <p:nvGrpSpPr>
          <p:cNvPr id="63" name="Group 62">
            <a:extLst>
              <a:ext uri="{FF2B5EF4-FFF2-40B4-BE49-F238E27FC236}">
                <a16:creationId xmlns:a16="http://schemas.microsoft.com/office/drawing/2014/main" id="{81A59476-2F3A-4B4E-B2FE-BA2D39C17267}"/>
              </a:ext>
            </a:extLst>
          </p:cNvPr>
          <p:cNvGrpSpPr>
            <a:grpSpLocks noChangeAspect="1"/>
          </p:cNvGrpSpPr>
          <p:nvPr/>
        </p:nvGrpSpPr>
        <p:grpSpPr>
          <a:xfrm>
            <a:off x="4489335" y="701288"/>
            <a:ext cx="252000" cy="280541"/>
            <a:chOff x="5645420" y="3289451"/>
            <a:chExt cx="671159" cy="747169"/>
          </a:xfrm>
        </p:grpSpPr>
        <p:sp>
          <p:nvSpPr>
            <p:cNvPr id="64" name="Teardrop 63">
              <a:extLst>
                <a:ext uri="{FF2B5EF4-FFF2-40B4-BE49-F238E27FC236}">
                  <a16:creationId xmlns:a16="http://schemas.microsoft.com/office/drawing/2014/main" id="{67A57298-D6E2-49E5-B51E-B0B69C5F663D}"/>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ardrop 64">
              <a:extLst>
                <a:ext uri="{FF2B5EF4-FFF2-40B4-BE49-F238E27FC236}">
                  <a16:creationId xmlns:a16="http://schemas.microsoft.com/office/drawing/2014/main" id="{D88DAAEC-E787-48E2-BA08-F3DC6B7569B9}"/>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ardrop 65">
              <a:extLst>
                <a:ext uri="{FF2B5EF4-FFF2-40B4-BE49-F238E27FC236}">
                  <a16:creationId xmlns:a16="http://schemas.microsoft.com/office/drawing/2014/main" id="{D3139AEA-04F6-4716-8A47-E72C749E71F0}"/>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Teardrop 66">
              <a:extLst>
                <a:ext uri="{FF2B5EF4-FFF2-40B4-BE49-F238E27FC236}">
                  <a16:creationId xmlns:a16="http://schemas.microsoft.com/office/drawing/2014/main" id="{B526953B-3C80-4167-8A6A-F1DFD9C0CC4D}"/>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Teardrop 67">
              <a:extLst>
                <a:ext uri="{FF2B5EF4-FFF2-40B4-BE49-F238E27FC236}">
                  <a16:creationId xmlns:a16="http://schemas.microsoft.com/office/drawing/2014/main" id="{87E751F4-8009-42DC-96AF-9442BE6FC947}"/>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Oval 68">
              <a:extLst>
                <a:ext uri="{FF2B5EF4-FFF2-40B4-BE49-F238E27FC236}">
                  <a16:creationId xmlns:a16="http://schemas.microsoft.com/office/drawing/2014/main" id="{0C4F09BA-30E7-4CE5-B674-4CD62ABAF5C2}"/>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70" name="Graphic 69" descr="Magnifying glass with solid fill">
            <a:extLst>
              <a:ext uri="{FF2B5EF4-FFF2-40B4-BE49-F238E27FC236}">
                <a16:creationId xmlns:a16="http://schemas.microsoft.com/office/drawing/2014/main" id="{AEA21EA1-78E1-4C78-8D03-2898C2A8C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52677">
            <a:off x="3247168" y="2533778"/>
            <a:ext cx="4248000" cy="4248000"/>
          </a:xfrm>
          <a:prstGeom prst="rect">
            <a:avLst/>
          </a:prstGeom>
        </p:spPr>
      </p:pic>
      <p:grpSp>
        <p:nvGrpSpPr>
          <p:cNvPr id="71" name="Group 70">
            <a:extLst>
              <a:ext uri="{FF2B5EF4-FFF2-40B4-BE49-F238E27FC236}">
                <a16:creationId xmlns:a16="http://schemas.microsoft.com/office/drawing/2014/main" id="{8B22B872-8870-4C0A-B6A7-B628EA3B1C39}"/>
              </a:ext>
            </a:extLst>
          </p:cNvPr>
          <p:cNvGrpSpPr/>
          <p:nvPr/>
        </p:nvGrpSpPr>
        <p:grpSpPr>
          <a:xfrm>
            <a:off x="4030489" y="3102394"/>
            <a:ext cx="2088000" cy="2088000"/>
            <a:chOff x="4253769" y="3006697"/>
            <a:chExt cx="2088000" cy="2088000"/>
          </a:xfrm>
        </p:grpSpPr>
        <p:sp>
          <p:nvSpPr>
            <p:cNvPr id="72" name="Oval 71">
              <a:extLst>
                <a:ext uri="{FF2B5EF4-FFF2-40B4-BE49-F238E27FC236}">
                  <a16:creationId xmlns:a16="http://schemas.microsoft.com/office/drawing/2014/main" id="{81D18B87-1929-4548-B486-12EA51244847}"/>
                </a:ext>
              </a:extLst>
            </p:cNvPr>
            <p:cNvSpPr/>
            <p:nvPr/>
          </p:nvSpPr>
          <p:spPr>
            <a:xfrm>
              <a:off x="4253769" y="3006697"/>
              <a:ext cx="2088000" cy="2088000"/>
            </a:xfrm>
            <a:prstGeom prst="ellipse">
              <a:avLst/>
            </a:prstGeom>
            <a:solidFill>
              <a:schemeClr val="accent2">
                <a:lumMod val="20000"/>
                <a:lumOff val="80000"/>
              </a:schemeClr>
            </a:solid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AU" sz="2800" b="1" dirty="0">
                <a:solidFill>
                  <a:srgbClr val="FF0000"/>
                </a:solidFill>
              </a:endParaRPr>
            </a:p>
            <a:p>
              <a:pPr algn="ctr">
                <a:spcBef>
                  <a:spcPts val="1200"/>
                </a:spcBef>
              </a:pPr>
              <a:r>
                <a:rPr lang="en-AU" sz="2800" b="1" dirty="0">
                  <a:solidFill>
                    <a:srgbClr val="FF0000"/>
                  </a:solidFill>
                </a:rPr>
                <a:t>Future use test </a:t>
              </a:r>
              <a:endParaRPr lang="en-AU" sz="1400" dirty="0">
                <a:solidFill>
                  <a:schemeClr val="accent2">
                    <a:lumMod val="75000"/>
                  </a:schemeClr>
                </a:solidFill>
              </a:endParaRP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dirty="0">
                <a:solidFill>
                  <a:schemeClr val="accent2">
                    <a:lumMod val="75000"/>
                  </a:schemeClr>
                </a:solidFill>
              </a:endParaRPr>
            </a:p>
          </p:txBody>
        </p:sp>
        <p:sp>
          <p:nvSpPr>
            <p:cNvPr id="73" name="Rectangle 72">
              <a:extLst>
                <a:ext uri="{FF2B5EF4-FFF2-40B4-BE49-F238E27FC236}">
                  <a16:creationId xmlns:a16="http://schemas.microsoft.com/office/drawing/2014/main" id="{7F16B348-8E1C-4E57-81C1-E249C5B9234F}"/>
                </a:ext>
              </a:extLst>
            </p:cNvPr>
            <p:cNvSpPr>
              <a:spLocks noChangeAspect="1"/>
            </p:cNvSpPr>
            <p:nvPr/>
          </p:nvSpPr>
          <p:spPr>
            <a:xfrm>
              <a:off x="4985183" y="4206570"/>
              <a:ext cx="561372"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287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grpSp>
      <p:sp>
        <p:nvSpPr>
          <p:cNvPr id="74" name="Content Placeholder 3">
            <a:extLst>
              <a:ext uri="{FF2B5EF4-FFF2-40B4-BE49-F238E27FC236}">
                <a16:creationId xmlns:a16="http://schemas.microsoft.com/office/drawing/2014/main" id="{F9A393C0-89F5-4658-B051-7971A815DE80}"/>
              </a:ext>
            </a:extLst>
          </p:cNvPr>
          <p:cNvSpPr txBox="1">
            <a:spLocks/>
          </p:cNvSpPr>
          <p:nvPr/>
        </p:nvSpPr>
        <p:spPr>
          <a:xfrm>
            <a:off x="10301158" y="2344480"/>
            <a:ext cx="1467993" cy="1199019"/>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500" b="1" dirty="0">
                <a:solidFill>
                  <a:schemeClr val="accent2">
                    <a:lumMod val="75000"/>
                  </a:schemeClr>
                </a:solidFill>
              </a:rPr>
              <a:t>72</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inactive</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wells</a:t>
            </a:r>
          </a:p>
        </p:txBody>
      </p:sp>
      <p:sp>
        <p:nvSpPr>
          <p:cNvPr id="75" name="Content Placeholder 3">
            <a:extLst>
              <a:ext uri="{FF2B5EF4-FFF2-40B4-BE49-F238E27FC236}">
                <a16:creationId xmlns:a16="http://schemas.microsoft.com/office/drawing/2014/main" id="{1C58AEF2-5E19-4F94-8A92-121495CC8109}"/>
              </a:ext>
            </a:extLst>
          </p:cNvPr>
          <p:cNvSpPr txBox="1">
            <a:spLocks/>
          </p:cNvSpPr>
          <p:nvPr/>
        </p:nvSpPr>
        <p:spPr>
          <a:xfrm>
            <a:off x="10297169" y="4677338"/>
            <a:ext cx="1467993" cy="1199019"/>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500" b="1" dirty="0">
                <a:solidFill>
                  <a:schemeClr val="accent2">
                    <a:lumMod val="75000"/>
                  </a:schemeClr>
                </a:solidFill>
              </a:rPr>
              <a:t>38</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expired</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wells</a:t>
            </a:r>
          </a:p>
        </p:txBody>
      </p:sp>
      <p:pic>
        <p:nvPicPr>
          <p:cNvPr id="50" name="Picture 49" descr="Qr code&#10;&#10;Description automatically generated">
            <a:extLst>
              <a:ext uri="{FF2B5EF4-FFF2-40B4-BE49-F238E27FC236}">
                <a16:creationId xmlns:a16="http://schemas.microsoft.com/office/drawing/2014/main" id="{4C748737-E9AE-4F1C-98A3-ED768A0D35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872849269"/>
      </p:ext>
    </p:extLst>
  </p:cSld>
  <p:clrMapOvr>
    <a:masterClrMapping/>
  </p:clrMapOvr>
  <mc:AlternateContent xmlns:mc="http://schemas.openxmlformats.org/markup-compatibility/2006" xmlns:p14="http://schemas.microsoft.com/office/powerpoint/2010/main">
    <mc:Choice Requires="p14">
      <p:transition p14:dur="10" advClick="0" advTm="23000">
        <p:fade/>
      </p:transition>
    </mc:Choice>
    <mc:Fallback xmlns="">
      <p:transition advClick="0"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4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54"/>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58"/>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250"/>
                                  </p:stCondLst>
                                  <p:childTnLst>
                                    <p:set>
                                      <p:cBhvr>
                                        <p:cTn id="36" dur="1" fill="hold">
                                          <p:stCondLst>
                                            <p:cond delay="0"/>
                                          </p:stCondLst>
                                        </p:cTn>
                                        <p:tgtEl>
                                          <p:spTgt spid="70"/>
                                        </p:tgtEl>
                                        <p:attrNameLst>
                                          <p:attrName>style.visibility</p:attrName>
                                        </p:attrNameLst>
                                      </p:cBhvr>
                                      <p:to>
                                        <p:strVal val="visible"/>
                                      </p:to>
                                    </p:set>
                                  </p:childTnLst>
                                </p:cTn>
                              </p:par>
                            </p:childTnLst>
                          </p:cTn>
                        </p:par>
                        <p:par>
                          <p:cTn id="37" fill="hold">
                            <p:stCondLst>
                              <p:cond delay="11250"/>
                            </p:stCondLst>
                            <p:childTnLst>
                              <p:par>
                                <p:cTn id="38" presetID="1" presetClass="entr" presetSubtype="0" fill="hold" nodeType="afterEffect">
                                  <p:stCondLst>
                                    <p:cond delay="1250"/>
                                  </p:stCondLst>
                                  <p:childTnLst>
                                    <p:set>
                                      <p:cBhvr>
                                        <p:cTn id="39" dur="1" fill="hold">
                                          <p:stCondLst>
                                            <p:cond delay="0"/>
                                          </p:stCondLst>
                                        </p:cTn>
                                        <p:tgtEl>
                                          <p:spTgt spid="71"/>
                                        </p:tgtEl>
                                        <p:attrNameLst>
                                          <p:attrName>style.visibility</p:attrName>
                                        </p:attrNameLst>
                                      </p:cBhvr>
                                      <p:to>
                                        <p:strVal val="visible"/>
                                      </p:to>
                                    </p:set>
                                  </p:childTnLst>
                                </p:cTn>
                              </p:par>
                            </p:childTnLst>
                          </p:cTn>
                        </p:par>
                        <p:par>
                          <p:cTn id="40" fill="hold">
                            <p:stCondLst>
                              <p:cond delay="12500"/>
                            </p:stCondLst>
                            <p:childTnLst>
                              <p:par>
                                <p:cTn id="41" presetID="1" presetClass="entr" presetSubtype="0" fill="hold" grpId="0" nodeType="afterEffect">
                                  <p:stCondLst>
                                    <p:cond delay="125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p:stCondLst>
                              <p:cond delay="13750"/>
                            </p:stCondLst>
                            <p:childTnLst>
                              <p:par>
                                <p:cTn id="44" presetID="1" presetClass="entr" presetSubtype="0" fill="hold" nodeType="afterEffect">
                                  <p:stCondLst>
                                    <p:cond delay="125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15000"/>
                            </p:stCondLst>
                            <p:childTnLst>
                              <p:par>
                                <p:cTn id="47" presetID="1" presetClass="entr" presetSubtype="0" fill="hold" grpId="0" nodeType="afterEffect">
                                  <p:stCondLst>
                                    <p:cond delay="1250"/>
                                  </p:stCondLst>
                                  <p:childTnLst>
                                    <p:set>
                                      <p:cBhvr>
                                        <p:cTn id="48" dur="1" fill="hold">
                                          <p:stCondLst>
                                            <p:cond delay="0"/>
                                          </p:stCondLst>
                                        </p:cTn>
                                        <p:tgtEl>
                                          <p:spTgt spid="74"/>
                                        </p:tgtEl>
                                        <p:attrNameLst>
                                          <p:attrName>style.visibility</p:attrName>
                                        </p:attrNameLst>
                                      </p:cBhvr>
                                      <p:to>
                                        <p:strVal val="visible"/>
                                      </p:to>
                                    </p:set>
                                  </p:childTnLst>
                                </p:cTn>
                              </p:par>
                            </p:childTnLst>
                          </p:cTn>
                        </p:par>
                        <p:par>
                          <p:cTn id="49" fill="hold">
                            <p:stCondLst>
                              <p:cond delay="16250"/>
                            </p:stCondLst>
                            <p:childTnLst>
                              <p:par>
                                <p:cTn id="50" presetID="1" presetClass="entr" presetSubtype="0" fill="hold" grpId="0" nodeType="afterEffect">
                                  <p:stCondLst>
                                    <p:cond delay="1250"/>
                                  </p:stCondLst>
                                  <p:childTnLst>
                                    <p:set>
                                      <p:cBhvr>
                                        <p:cTn id="51" dur="1" fill="hold">
                                          <p:stCondLst>
                                            <p:cond delay="0"/>
                                          </p:stCondLst>
                                        </p:cTn>
                                        <p:tgtEl>
                                          <p:spTgt spid="36"/>
                                        </p:tgtEl>
                                        <p:attrNameLst>
                                          <p:attrName>style.visibility</p:attrName>
                                        </p:attrNameLst>
                                      </p:cBhvr>
                                      <p:to>
                                        <p:strVal val="visible"/>
                                      </p:to>
                                    </p:set>
                                  </p:childTnLst>
                                </p:cTn>
                              </p:par>
                            </p:childTnLst>
                          </p:cTn>
                        </p:par>
                        <p:par>
                          <p:cTn id="52" fill="hold">
                            <p:stCondLst>
                              <p:cond delay="17500"/>
                            </p:stCondLst>
                            <p:childTnLst>
                              <p:par>
                                <p:cTn id="53" presetID="1" presetClass="entr" presetSubtype="0" fill="hold" nodeType="afterEffect">
                                  <p:stCondLst>
                                    <p:cond delay="125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18750"/>
                            </p:stCondLst>
                            <p:childTnLst>
                              <p:par>
                                <p:cTn id="56" presetID="1" presetClass="entr" presetSubtype="0" fill="hold" grpId="0" nodeType="afterEffect">
                                  <p:stCondLst>
                                    <p:cond delay="1250"/>
                                  </p:stCondLst>
                                  <p:childTnLst>
                                    <p:set>
                                      <p:cBhvr>
                                        <p:cTn id="57"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15" grpId="0" animBg="1"/>
      <p:bldP spid="36" grpId="0" animBg="1"/>
      <p:bldP spid="53" grpId="0"/>
      <p:bldP spid="49" grpId="0"/>
      <p:bldP spid="54" grpId="0"/>
      <p:bldP spid="57" grpId="0"/>
      <p:bldP spid="61" grpId="0"/>
      <p:bldP spid="74" grpId="0"/>
      <p:bldP spid="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17E2C0C-F6F0-4580-BE1A-ECDCD8CAED0B}"/>
              </a:ext>
            </a:extLst>
          </p:cNvPr>
          <p:cNvSpPr>
            <a:spLocks noGrp="1"/>
          </p:cNvSpPr>
          <p:nvPr>
            <p:ph type="title"/>
          </p:nvPr>
        </p:nvSpPr>
        <p:spPr>
          <a:xfrm>
            <a:off x="604434" y="448628"/>
            <a:ext cx="10983132" cy="747763"/>
          </a:xfrm>
        </p:spPr>
        <p:txBody>
          <a:bodyPr/>
          <a:lstStyle/>
          <a:p>
            <a:r>
              <a:rPr lang="en-AU" dirty="0"/>
              <a:t>Case study: Yacka Energy     : well liability management</a:t>
            </a:r>
          </a:p>
        </p:txBody>
      </p:sp>
      <p:grpSp>
        <p:nvGrpSpPr>
          <p:cNvPr id="7" name="Group 6">
            <a:extLst>
              <a:ext uri="{FF2B5EF4-FFF2-40B4-BE49-F238E27FC236}">
                <a16:creationId xmlns:a16="http://schemas.microsoft.com/office/drawing/2014/main" id="{1E237ECE-1350-4D12-A6D2-98A5BB8F7BB3}"/>
              </a:ext>
            </a:extLst>
          </p:cNvPr>
          <p:cNvGrpSpPr>
            <a:grpSpLocks noChangeAspect="1"/>
          </p:cNvGrpSpPr>
          <p:nvPr/>
        </p:nvGrpSpPr>
        <p:grpSpPr>
          <a:xfrm>
            <a:off x="4489335" y="701288"/>
            <a:ext cx="252000" cy="280541"/>
            <a:chOff x="5645420" y="3289451"/>
            <a:chExt cx="671159" cy="747169"/>
          </a:xfrm>
        </p:grpSpPr>
        <p:sp>
          <p:nvSpPr>
            <p:cNvPr id="8" name="Teardrop 7">
              <a:extLst>
                <a:ext uri="{FF2B5EF4-FFF2-40B4-BE49-F238E27FC236}">
                  <a16:creationId xmlns:a16="http://schemas.microsoft.com/office/drawing/2014/main" id="{6B91FB17-804F-499A-95A6-4E522DED9D6F}"/>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ardrop 8">
              <a:extLst>
                <a:ext uri="{FF2B5EF4-FFF2-40B4-BE49-F238E27FC236}">
                  <a16:creationId xmlns:a16="http://schemas.microsoft.com/office/drawing/2014/main" id="{38857D07-A6C8-4374-9E0F-73011FD5F4CD}"/>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ardrop 9">
              <a:extLst>
                <a:ext uri="{FF2B5EF4-FFF2-40B4-BE49-F238E27FC236}">
                  <a16:creationId xmlns:a16="http://schemas.microsoft.com/office/drawing/2014/main" id="{FC5435E4-E3C7-41EF-AE78-4988E7BF2592}"/>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ardrop 10">
              <a:extLst>
                <a:ext uri="{FF2B5EF4-FFF2-40B4-BE49-F238E27FC236}">
                  <a16:creationId xmlns:a16="http://schemas.microsoft.com/office/drawing/2014/main" id="{B440FB7E-4C4E-4583-8DE4-DFB4EB4FF2A9}"/>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ardrop 11">
              <a:extLst>
                <a:ext uri="{FF2B5EF4-FFF2-40B4-BE49-F238E27FC236}">
                  <a16:creationId xmlns:a16="http://schemas.microsoft.com/office/drawing/2014/main" id="{C0632B8C-F22F-44A5-B6AD-CB2F136847B4}"/>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79DC6593-AD03-421C-A01E-3DC87AFA1249}"/>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Content Placeholder 3">
            <a:extLst>
              <a:ext uri="{FF2B5EF4-FFF2-40B4-BE49-F238E27FC236}">
                <a16:creationId xmlns:a16="http://schemas.microsoft.com/office/drawing/2014/main" id="{83A9D5A4-D5B9-43C8-9DC5-25AC49DD3E3C}"/>
              </a:ext>
            </a:extLst>
          </p:cNvPr>
          <p:cNvSpPr txBox="1">
            <a:spLocks/>
          </p:cNvSpPr>
          <p:nvPr/>
        </p:nvSpPr>
        <p:spPr>
          <a:xfrm>
            <a:off x="577252" y="1564818"/>
            <a:ext cx="6052147" cy="747763"/>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SzPct val="80000"/>
              <a:buNone/>
            </a:pPr>
            <a:r>
              <a:rPr lang="en-AU" sz="2400" b="1" dirty="0"/>
              <a:t>Inactive well fees</a:t>
            </a:r>
            <a:endParaRPr lang="en-AU" sz="2000" b="1" dirty="0"/>
          </a:p>
        </p:txBody>
      </p:sp>
      <p:grpSp>
        <p:nvGrpSpPr>
          <p:cNvPr id="25" name="Group 24">
            <a:extLst>
              <a:ext uri="{FF2B5EF4-FFF2-40B4-BE49-F238E27FC236}">
                <a16:creationId xmlns:a16="http://schemas.microsoft.com/office/drawing/2014/main" id="{4D747369-35C9-4499-9AD0-25633464CB6F}"/>
              </a:ext>
            </a:extLst>
          </p:cNvPr>
          <p:cNvGrpSpPr/>
          <p:nvPr/>
        </p:nvGrpSpPr>
        <p:grpSpPr>
          <a:xfrm>
            <a:off x="1032647" y="3433569"/>
            <a:ext cx="1024800" cy="1338622"/>
            <a:chOff x="9857705" y="2646761"/>
            <a:chExt cx="1024800" cy="1338622"/>
          </a:xfrm>
        </p:grpSpPr>
        <p:grpSp>
          <p:nvGrpSpPr>
            <p:cNvPr id="26" name="Group 25">
              <a:extLst>
                <a:ext uri="{FF2B5EF4-FFF2-40B4-BE49-F238E27FC236}">
                  <a16:creationId xmlns:a16="http://schemas.microsoft.com/office/drawing/2014/main" id="{3447333F-F515-46E9-A920-2BDDF6FC2C56}"/>
                </a:ext>
              </a:extLst>
            </p:cNvPr>
            <p:cNvGrpSpPr/>
            <p:nvPr/>
          </p:nvGrpSpPr>
          <p:grpSpPr>
            <a:xfrm>
              <a:off x="10257158" y="2646761"/>
              <a:ext cx="396000" cy="468000"/>
              <a:chOff x="7856662" y="1795418"/>
              <a:chExt cx="396000" cy="468000"/>
            </a:xfrm>
          </p:grpSpPr>
          <p:sp>
            <p:nvSpPr>
              <p:cNvPr id="28" name="Oval 27">
                <a:extLst>
                  <a:ext uri="{FF2B5EF4-FFF2-40B4-BE49-F238E27FC236}">
                    <a16:creationId xmlns:a16="http://schemas.microsoft.com/office/drawing/2014/main" id="{7EE76401-ED63-448B-8F5B-7550F6C5392D}"/>
                  </a:ext>
                </a:extLst>
              </p:cNvPr>
              <p:cNvSpPr/>
              <p:nvPr/>
            </p:nvSpPr>
            <p:spPr>
              <a:xfrm>
                <a:off x="7856662" y="1867004"/>
                <a:ext cx="396000" cy="3964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1C59ACBE-A023-4B2E-AFBD-9969A2BBF825}"/>
                  </a:ext>
                </a:extLst>
              </p:cNvPr>
              <p:cNvSpPr/>
              <p:nvPr/>
            </p:nvSpPr>
            <p:spPr>
              <a:xfrm>
                <a:off x="7912456" y="1920207"/>
                <a:ext cx="288000" cy="28800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DEA31A0F-7B54-469D-8936-97C18C106E3E}"/>
                  </a:ext>
                </a:extLst>
              </p:cNvPr>
              <p:cNvSpPr/>
              <p:nvPr/>
            </p:nvSpPr>
            <p:spPr>
              <a:xfrm>
                <a:off x="8025446" y="2036599"/>
                <a:ext cx="58500" cy="495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B841AAD1-01D9-4960-A2EE-F77AD413D72A}"/>
                  </a:ext>
                </a:extLst>
              </p:cNvPr>
              <p:cNvSpPr/>
              <p:nvPr/>
            </p:nvSpPr>
            <p:spPr>
              <a:xfrm>
                <a:off x="8031184" y="1822647"/>
                <a:ext cx="43875" cy="495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170CB82C-DB84-4176-8058-A36D473D0C08}"/>
                  </a:ext>
                </a:extLst>
              </p:cNvPr>
              <p:cNvSpPr/>
              <p:nvPr/>
            </p:nvSpPr>
            <p:spPr>
              <a:xfrm>
                <a:off x="7979298" y="1795418"/>
                <a:ext cx="146250" cy="2477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2487C4CB-1EDB-4C0E-BEA7-65B5021F2481}"/>
                  </a:ext>
                </a:extLst>
              </p:cNvPr>
              <p:cNvSpPr/>
              <p:nvPr/>
            </p:nvSpPr>
            <p:spPr>
              <a:xfrm rot="17979674">
                <a:off x="7987785" y="1978226"/>
                <a:ext cx="24776" cy="108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pic>
          <p:nvPicPr>
            <p:cNvPr id="27" name="Content Placeholder 34" descr="Oil Rig with solid fill">
              <a:extLst>
                <a:ext uri="{FF2B5EF4-FFF2-40B4-BE49-F238E27FC236}">
                  <a16:creationId xmlns:a16="http://schemas.microsoft.com/office/drawing/2014/main" id="{A2B15089-C75E-4208-81FE-76E46AED3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857705" y="2667783"/>
              <a:ext cx="1024800" cy="1317600"/>
            </a:xfrm>
            <a:prstGeom prst="rect">
              <a:avLst/>
            </a:prstGeom>
          </p:spPr>
        </p:pic>
      </p:grpSp>
      <p:sp>
        <p:nvSpPr>
          <p:cNvPr id="34" name="Content Placeholder 3">
            <a:extLst>
              <a:ext uri="{FF2B5EF4-FFF2-40B4-BE49-F238E27FC236}">
                <a16:creationId xmlns:a16="http://schemas.microsoft.com/office/drawing/2014/main" id="{0D1E6324-B9B2-4E3E-B69D-B81D61ABDB3F}"/>
              </a:ext>
            </a:extLst>
          </p:cNvPr>
          <p:cNvSpPr txBox="1">
            <a:spLocks/>
          </p:cNvSpPr>
          <p:nvPr/>
        </p:nvSpPr>
        <p:spPr>
          <a:xfrm>
            <a:off x="1901414" y="3460901"/>
            <a:ext cx="1467993" cy="1199019"/>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500" b="1" dirty="0">
                <a:solidFill>
                  <a:schemeClr val="accent2">
                    <a:lumMod val="75000"/>
                  </a:schemeClr>
                </a:solidFill>
              </a:rPr>
              <a:t>72</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inactive</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wells</a:t>
            </a:r>
          </a:p>
        </p:txBody>
      </p:sp>
      <p:sp>
        <p:nvSpPr>
          <p:cNvPr id="35" name="Rectangle 34">
            <a:extLst>
              <a:ext uri="{FF2B5EF4-FFF2-40B4-BE49-F238E27FC236}">
                <a16:creationId xmlns:a16="http://schemas.microsoft.com/office/drawing/2014/main" id="{87B43E70-9DF8-4B16-A37D-81E45251DDDF}"/>
              </a:ext>
            </a:extLst>
          </p:cNvPr>
          <p:cNvSpPr/>
          <p:nvPr/>
        </p:nvSpPr>
        <p:spPr>
          <a:xfrm>
            <a:off x="4422946" y="2132850"/>
            <a:ext cx="900000" cy="5400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wells</a:t>
            </a:r>
          </a:p>
        </p:txBody>
      </p:sp>
      <p:sp>
        <p:nvSpPr>
          <p:cNvPr id="36" name="Rectangle 35">
            <a:extLst>
              <a:ext uri="{FF2B5EF4-FFF2-40B4-BE49-F238E27FC236}">
                <a16:creationId xmlns:a16="http://schemas.microsoft.com/office/drawing/2014/main" id="{A9107EB9-9E24-44A1-8C68-38902A4BEABC}"/>
              </a:ext>
            </a:extLst>
          </p:cNvPr>
          <p:cNvSpPr/>
          <p:nvPr/>
        </p:nvSpPr>
        <p:spPr>
          <a:xfrm>
            <a:off x="5346916" y="2131187"/>
            <a:ext cx="1260000" cy="5400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Age</a:t>
            </a:r>
          </a:p>
        </p:txBody>
      </p:sp>
      <p:sp>
        <p:nvSpPr>
          <p:cNvPr id="37" name="Rectangle 36">
            <a:extLst>
              <a:ext uri="{FF2B5EF4-FFF2-40B4-BE49-F238E27FC236}">
                <a16:creationId xmlns:a16="http://schemas.microsoft.com/office/drawing/2014/main" id="{9AF46B49-ACD0-4CA4-97A4-9137DCF99E05}"/>
              </a:ext>
            </a:extLst>
          </p:cNvPr>
          <p:cNvSpPr/>
          <p:nvPr/>
        </p:nvSpPr>
        <p:spPr>
          <a:xfrm>
            <a:off x="4419898" y="2715808"/>
            <a:ext cx="90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13</a:t>
            </a:r>
          </a:p>
        </p:txBody>
      </p:sp>
      <p:sp>
        <p:nvSpPr>
          <p:cNvPr id="38" name="Rectangle 37">
            <a:extLst>
              <a:ext uri="{FF2B5EF4-FFF2-40B4-BE49-F238E27FC236}">
                <a16:creationId xmlns:a16="http://schemas.microsoft.com/office/drawing/2014/main" id="{CABF3DBE-21F4-4D75-B282-263F5B705F1D}"/>
              </a:ext>
            </a:extLst>
          </p:cNvPr>
          <p:cNvSpPr/>
          <p:nvPr/>
        </p:nvSpPr>
        <p:spPr>
          <a:xfrm>
            <a:off x="5343868" y="2713407"/>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2 to &lt;8 </a:t>
            </a:r>
          </a:p>
        </p:txBody>
      </p:sp>
      <p:sp>
        <p:nvSpPr>
          <p:cNvPr id="39" name="Rectangle 38">
            <a:extLst>
              <a:ext uri="{FF2B5EF4-FFF2-40B4-BE49-F238E27FC236}">
                <a16:creationId xmlns:a16="http://schemas.microsoft.com/office/drawing/2014/main" id="{7D35F234-9C59-4991-B356-647A14C99D6E}"/>
              </a:ext>
            </a:extLst>
          </p:cNvPr>
          <p:cNvSpPr/>
          <p:nvPr/>
        </p:nvSpPr>
        <p:spPr>
          <a:xfrm>
            <a:off x="4425994" y="3261594"/>
            <a:ext cx="90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10</a:t>
            </a:r>
          </a:p>
        </p:txBody>
      </p:sp>
      <p:sp>
        <p:nvSpPr>
          <p:cNvPr id="40" name="Rectangle 39">
            <a:extLst>
              <a:ext uri="{FF2B5EF4-FFF2-40B4-BE49-F238E27FC236}">
                <a16:creationId xmlns:a16="http://schemas.microsoft.com/office/drawing/2014/main" id="{9B69C726-A822-4889-98F5-38F364AF5B88}"/>
              </a:ext>
            </a:extLst>
          </p:cNvPr>
          <p:cNvSpPr/>
          <p:nvPr/>
        </p:nvSpPr>
        <p:spPr>
          <a:xfrm>
            <a:off x="5349964" y="3265247"/>
            <a:ext cx="126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8 to &lt;15</a:t>
            </a:r>
          </a:p>
        </p:txBody>
      </p:sp>
      <p:sp>
        <p:nvSpPr>
          <p:cNvPr id="41" name="Rectangle 40">
            <a:extLst>
              <a:ext uri="{FF2B5EF4-FFF2-40B4-BE49-F238E27FC236}">
                <a16:creationId xmlns:a16="http://schemas.microsoft.com/office/drawing/2014/main" id="{F6D5475E-9211-4758-B4FA-00EABB32DFF9}"/>
              </a:ext>
            </a:extLst>
          </p:cNvPr>
          <p:cNvSpPr/>
          <p:nvPr/>
        </p:nvSpPr>
        <p:spPr>
          <a:xfrm>
            <a:off x="4435138" y="3823442"/>
            <a:ext cx="90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18</a:t>
            </a:r>
          </a:p>
        </p:txBody>
      </p:sp>
      <p:sp>
        <p:nvSpPr>
          <p:cNvPr id="42" name="Rectangle 41">
            <a:extLst>
              <a:ext uri="{FF2B5EF4-FFF2-40B4-BE49-F238E27FC236}">
                <a16:creationId xmlns:a16="http://schemas.microsoft.com/office/drawing/2014/main" id="{1CA81C12-F8AF-4BAB-B685-AF0609CB0154}"/>
              </a:ext>
            </a:extLst>
          </p:cNvPr>
          <p:cNvSpPr/>
          <p:nvPr/>
        </p:nvSpPr>
        <p:spPr>
          <a:xfrm>
            <a:off x="5353792" y="3830496"/>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15 to &lt;20</a:t>
            </a:r>
          </a:p>
        </p:txBody>
      </p:sp>
      <p:sp>
        <p:nvSpPr>
          <p:cNvPr id="43" name="Rectangle 42">
            <a:extLst>
              <a:ext uri="{FF2B5EF4-FFF2-40B4-BE49-F238E27FC236}">
                <a16:creationId xmlns:a16="http://schemas.microsoft.com/office/drawing/2014/main" id="{E9B57D1B-1280-4619-AFE5-A5A5B88E04A8}"/>
              </a:ext>
            </a:extLst>
          </p:cNvPr>
          <p:cNvSpPr/>
          <p:nvPr/>
        </p:nvSpPr>
        <p:spPr>
          <a:xfrm>
            <a:off x="4425286" y="4402893"/>
            <a:ext cx="90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31</a:t>
            </a:r>
          </a:p>
        </p:txBody>
      </p:sp>
      <p:sp>
        <p:nvSpPr>
          <p:cNvPr id="44" name="Rectangle 43">
            <a:extLst>
              <a:ext uri="{FF2B5EF4-FFF2-40B4-BE49-F238E27FC236}">
                <a16:creationId xmlns:a16="http://schemas.microsoft.com/office/drawing/2014/main" id="{2F1CB22A-5506-47A2-8AB7-8CDF3B88C788}"/>
              </a:ext>
            </a:extLst>
          </p:cNvPr>
          <p:cNvSpPr/>
          <p:nvPr/>
        </p:nvSpPr>
        <p:spPr>
          <a:xfrm>
            <a:off x="5347042" y="4398128"/>
            <a:ext cx="126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&gt; 20 years</a:t>
            </a:r>
          </a:p>
        </p:txBody>
      </p:sp>
      <p:sp>
        <p:nvSpPr>
          <p:cNvPr id="45" name="Rectangle 44">
            <a:extLst>
              <a:ext uri="{FF2B5EF4-FFF2-40B4-BE49-F238E27FC236}">
                <a16:creationId xmlns:a16="http://schemas.microsoft.com/office/drawing/2014/main" id="{310F05FB-559C-4B03-ABD1-45B51B1DDE99}"/>
              </a:ext>
            </a:extLst>
          </p:cNvPr>
          <p:cNvSpPr/>
          <p:nvPr/>
        </p:nvSpPr>
        <p:spPr>
          <a:xfrm>
            <a:off x="4435138" y="4971573"/>
            <a:ext cx="90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72</a:t>
            </a:r>
          </a:p>
        </p:txBody>
      </p:sp>
      <p:sp>
        <p:nvSpPr>
          <p:cNvPr id="46" name="Rectangle 45">
            <a:extLst>
              <a:ext uri="{FF2B5EF4-FFF2-40B4-BE49-F238E27FC236}">
                <a16:creationId xmlns:a16="http://schemas.microsoft.com/office/drawing/2014/main" id="{5C077C9D-ACC7-4223-B15E-8663C59735A1}"/>
              </a:ext>
            </a:extLst>
          </p:cNvPr>
          <p:cNvSpPr/>
          <p:nvPr/>
        </p:nvSpPr>
        <p:spPr>
          <a:xfrm>
            <a:off x="5344381" y="4971573"/>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tx1"/>
              </a:solidFill>
            </a:endParaRPr>
          </a:p>
        </p:txBody>
      </p:sp>
      <p:sp>
        <p:nvSpPr>
          <p:cNvPr id="47" name="Rectangle 46">
            <a:extLst>
              <a:ext uri="{FF2B5EF4-FFF2-40B4-BE49-F238E27FC236}">
                <a16:creationId xmlns:a16="http://schemas.microsoft.com/office/drawing/2014/main" id="{FF255271-4317-476C-832E-01529380E170}"/>
              </a:ext>
            </a:extLst>
          </p:cNvPr>
          <p:cNvSpPr/>
          <p:nvPr/>
        </p:nvSpPr>
        <p:spPr>
          <a:xfrm>
            <a:off x="6632456" y="2140809"/>
            <a:ext cx="1260000" cy="5400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Rate ($/well)</a:t>
            </a:r>
          </a:p>
        </p:txBody>
      </p:sp>
      <p:sp>
        <p:nvSpPr>
          <p:cNvPr id="48" name="Rectangle 47">
            <a:extLst>
              <a:ext uri="{FF2B5EF4-FFF2-40B4-BE49-F238E27FC236}">
                <a16:creationId xmlns:a16="http://schemas.microsoft.com/office/drawing/2014/main" id="{5B401C93-4844-43D7-BA5D-473833733B10}"/>
              </a:ext>
            </a:extLst>
          </p:cNvPr>
          <p:cNvSpPr/>
          <p:nvPr/>
        </p:nvSpPr>
        <p:spPr>
          <a:xfrm>
            <a:off x="6629408" y="2723029"/>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$150</a:t>
            </a:r>
          </a:p>
        </p:txBody>
      </p:sp>
      <p:sp>
        <p:nvSpPr>
          <p:cNvPr id="49" name="Rectangle 48">
            <a:extLst>
              <a:ext uri="{FF2B5EF4-FFF2-40B4-BE49-F238E27FC236}">
                <a16:creationId xmlns:a16="http://schemas.microsoft.com/office/drawing/2014/main" id="{511555E8-4CE9-4D8B-B3E6-2DAD0D04DC9D}"/>
              </a:ext>
            </a:extLst>
          </p:cNvPr>
          <p:cNvSpPr/>
          <p:nvPr/>
        </p:nvSpPr>
        <p:spPr>
          <a:xfrm>
            <a:off x="6635504" y="3274869"/>
            <a:ext cx="126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$300</a:t>
            </a:r>
          </a:p>
        </p:txBody>
      </p:sp>
      <p:sp>
        <p:nvSpPr>
          <p:cNvPr id="50" name="Rectangle 49">
            <a:extLst>
              <a:ext uri="{FF2B5EF4-FFF2-40B4-BE49-F238E27FC236}">
                <a16:creationId xmlns:a16="http://schemas.microsoft.com/office/drawing/2014/main" id="{81C0AED5-787B-4AE0-9B5D-C71CF88ED5C8}"/>
              </a:ext>
            </a:extLst>
          </p:cNvPr>
          <p:cNvSpPr/>
          <p:nvPr/>
        </p:nvSpPr>
        <p:spPr>
          <a:xfrm>
            <a:off x="6639332" y="3840118"/>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$750</a:t>
            </a:r>
          </a:p>
        </p:txBody>
      </p:sp>
      <p:sp>
        <p:nvSpPr>
          <p:cNvPr id="51" name="Rectangle 50">
            <a:extLst>
              <a:ext uri="{FF2B5EF4-FFF2-40B4-BE49-F238E27FC236}">
                <a16:creationId xmlns:a16="http://schemas.microsoft.com/office/drawing/2014/main" id="{12B867AB-F991-47C9-AED3-97A83ECF2448}"/>
              </a:ext>
            </a:extLst>
          </p:cNvPr>
          <p:cNvSpPr/>
          <p:nvPr/>
        </p:nvSpPr>
        <p:spPr>
          <a:xfrm>
            <a:off x="6632582" y="4407750"/>
            <a:ext cx="126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$1,500</a:t>
            </a:r>
          </a:p>
        </p:txBody>
      </p:sp>
      <p:sp>
        <p:nvSpPr>
          <p:cNvPr id="52" name="Rectangle 51">
            <a:extLst>
              <a:ext uri="{FF2B5EF4-FFF2-40B4-BE49-F238E27FC236}">
                <a16:creationId xmlns:a16="http://schemas.microsoft.com/office/drawing/2014/main" id="{6376D1A7-FF8E-4047-AE46-B2BC1A5AF3C2}"/>
              </a:ext>
            </a:extLst>
          </p:cNvPr>
          <p:cNvSpPr/>
          <p:nvPr/>
        </p:nvSpPr>
        <p:spPr>
          <a:xfrm>
            <a:off x="6629921" y="4981195"/>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tx1"/>
              </a:solidFill>
            </a:endParaRPr>
          </a:p>
        </p:txBody>
      </p:sp>
      <p:sp>
        <p:nvSpPr>
          <p:cNvPr id="53" name="Rectangle 52">
            <a:extLst>
              <a:ext uri="{FF2B5EF4-FFF2-40B4-BE49-F238E27FC236}">
                <a16:creationId xmlns:a16="http://schemas.microsoft.com/office/drawing/2014/main" id="{FD5F7CFB-DD7E-4038-81B2-4839F6FAF646}"/>
              </a:ext>
            </a:extLst>
          </p:cNvPr>
          <p:cNvSpPr/>
          <p:nvPr/>
        </p:nvSpPr>
        <p:spPr>
          <a:xfrm>
            <a:off x="7909817" y="2140809"/>
            <a:ext cx="1260000" cy="5400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Annual fee</a:t>
            </a:r>
          </a:p>
        </p:txBody>
      </p:sp>
      <p:sp>
        <p:nvSpPr>
          <p:cNvPr id="54" name="Rectangle 53">
            <a:extLst>
              <a:ext uri="{FF2B5EF4-FFF2-40B4-BE49-F238E27FC236}">
                <a16:creationId xmlns:a16="http://schemas.microsoft.com/office/drawing/2014/main" id="{144BBED4-7FEE-43D4-B6E8-E9F188CABE9B}"/>
              </a:ext>
            </a:extLst>
          </p:cNvPr>
          <p:cNvSpPr/>
          <p:nvPr/>
        </p:nvSpPr>
        <p:spPr>
          <a:xfrm>
            <a:off x="7906769" y="2723029"/>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1,950</a:t>
            </a:r>
          </a:p>
        </p:txBody>
      </p:sp>
      <p:sp>
        <p:nvSpPr>
          <p:cNvPr id="55" name="Rectangle 54">
            <a:extLst>
              <a:ext uri="{FF2B5EF4-FFF2-40B4-BE49-F238E27FC236}">
                <a16:creationId xmlns:a16="http://schemas.microsoft.com/office/drawing/2014/main" id="{88606F1C-0A15-4C0B-AF50-D6F4AC45AEED}"/>
              </a:ext>
            </a:extLst>
          </p:cNvPr>
          <p:cNvSpPr/>
          <p:nvPr/>
        </p:nvSpPr>
        <p:spPr>
          <a:xfrm>
            <a:off x="7912865" y="3274869"/>
            <a:ext cx="126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3,000</a:t>
            </a:r>
          </a:p>
        </p:txBody>
      </p:sp>
      <p:sp>
        <p:nvSpPr>
          <p:cNvPr id="56" name="Rectangle 55">
            <a:extLst>
              <a:ext uri="{FF2B5EF4-FFF2-40B4-BE49-F238E27FC236}">
                <a16:creationId xmlns:a16="http://schemas.microsoft.com/office/drawing/2014/main" id="{8E946DAD-34FD-4082-B9A7-035ED5654A1C}"/>
              </a:ext>
            </a:extLst>
          </p:cNvPr>
          <p:cNvSpPr/>
          <p:nvPr/>
        </p:nvSpPr>
        <p:spPr>
          <a:xfrm>
            <a:off x="7916693" y="3840118"/>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13,500</a:t>
            </a:r>
          </a:p>
        </p:txBody>
      </p:sp>
      <p:sp>
        <p:nvSpPr>
          <p:cNvPr id="57" name="Rectangle 56">
            <a:extLst>
              <a:ext uri="{FF2B5EF4-FFF2-40B4-BE49-F238E27FC236}">
                <a16:creationId xmlns:a16="http://schemas.microsoft.com/office/drawing/2014/main" id="{3192F78D-1BEC-4910-B8E8-EBFF70FFDCF5}"/>
              </a:ext>
            </a:extLst>
          </p:cNvPr>
          <p:cNvSpPr/>
          <p:nvPr/>
        </p:nvSpPr>
        <p:spPr>
          <a:xfrm>
            <a:off x="7909943" y="4407750"/>
            <a:ext cx="1260000" cy="540000"/>
          </a:xfrm>
          <a:prstGeom prst="rect">
            <a:avLst/>
          </a:prstGeom>
          <a:solidFill>
            <a:srgbClr val="FCEC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46,500</a:t>
            </a:r>
          </a:p>
        </p:txBody>
      </p:sp>
      <p:sp>
        <p:nvSpPr>
          <p:cNvPr id="58" name="Rectangle 57">
            <a:extLst>
              <a:ext uri="{FF2B5EF4-FFF2-40B4-BE49-F238E27FC236}">
                <a16:creationId xmlns:a16="http://schemas.microsoft.com/office/drawing/2014/main" id="{38375EE0-5331-416D-9E94-5CAE10F2CB3B}"/>
              </a:ext>
            </a:extLst>
          </p:cNvPr>
          <p:cNvSpPr/>
          <p:nvPr/>
        </p:nvSpPr>
        <p:spPr>
          <a:xfrm>
            <a:off x="7907282" y="4981195"/>
            <a:ext cx="1260000" cy="540000"/>
          </a:xfrm>
          <a:prstGeom prst="rect">
            <a:avLst/>
          </a:prstGeom>
          <a:solidFill>
            <a:srgbClr val="F8D7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$64,950</a:t>
            </a:r>
          </a:p>
        </p:txBody>
      </p:sp>
      <p:cxnSp>
        <p:nvCxnSpPr>
          <p:cNvPr id="62" name="Straight Connector 61">
            <a:extLst>
              <a:ext uri="{FF2B5EF4-FFF2-40B4-BE49-F238E27FC236}">
                <a16:creationId xmlns:a16="http://schemas.microsoft.com/office/drawing/2014/main" id="{22A74B4A-36F0-454E-BAD6-EA266D8D3368}"/>
              </a:ext>
            </a:extLst>
          </p:cNvPr>
          <p:cNvCxnSpPr/>
          <p:nvPr/>
        </p:nvCxnSpPr>
        <p:spPr>
          <a:xfrm flipV="1">
            <a:off x="3022600" y="2723029"/>
            <a:ext cx="1308100" cy="9098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2278E75-0701-4254-B1E8-0777763B1434}"/>
              </a:ext>
            </a:extLst>
          </p:cNvPr>
          <p:cNvCxnSpPr>
            <a:cxnSpLocks/>
          </p:cNvCxnSpPr>
          <p:nvPr/>
        </p:nvCxnSpPr>
        <p:spPr>
          <a:xfrm>
            <a:off x="3022057" y="4398128"/>
            <a:ext cx="1308643" cy="54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C6C8A34-B07B-4678-849B-28A27726C24C}"/>
              </a:ext>
            </a:extLst>
          </p:cNvPr>
          <p:cNvGrpSpPr/>
          <p:nvPr/>
        </p:nvGrpSpPr>
        <p:grpSpPr>
          <a:xfrm>
            <a:off x="4442124" y="4981195"/>
            <a:ext cx="4737850" cy="592175"/>
            <a:chOff x="4442124" y="4981195"/>
            <a:chExt cx="4737850" cy="592175"/>
          </a:xfrm>
        </p:grpSpPr>
        <p:cxnSp>
          <p:nvCxnSpPr>
            <p:cNvPr id="67" name="Straight Connector 66">
              <a:extLst>
                <a:ext uri="{FF2B5EF4-FFF2-40B4-BE49-F238E27FC236}">
                  <a16:creationId xmlns:a16="http://schemas.microsoft.com/office/drawing/2014/main" id="{D64744BE-1726-48ED-AB58-8CD4E271A5EF}"/>
                </a:ext>
              </a:extLst>
            </p:cNvPr>
            <p:cNvCxnSpPr/>
            <p:nvPr/>
          </p:nvCxnSpPr>
          <p:spPr>
            <a:xfrm flipH="1">
              <a:off x="4463974" y="4981195"/>
              <a:ext cx="47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D9DAAD-BBF3-48E0-9341-DB7A49D4FDDD}"/>
                </a:ext>
              </a:extLst>
            </p:cNvPr>
            <p:cNvCxnSpPr/>
            <p:nvPr/>
          </p:nvCxnSpPr>
          <p:spPr>
            <a:xfrm flipH="1">
              <a:off x="4445662" y="5527295"/>
              <a:ext cx="47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2A3F54-A216-457C-B988-3ED799CE9CDC}"/>
                </a:ext>
              </a:extLst>
            </p:cNvPr>
            <p:cNvCxnSpPr/>
            <p:nvPr/>
          </p:nvCxnSpPr>
          <p:spPr>
            <a:xfrm flipH="1">
              <a:off x="4442124" y="5573370"/>
              <a:ext cx="471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3EB719A2-B1E6-4D9B-A957-A5AB77D31FE7}"/>
              </a:ext>
            </a:extLst>
          </p:cNvPr>
          <p:cNvSpPr/>
          <p:nvPr/>
        </p:nvSpPr>
        <p:spPr>
          <a:xfrm>
            <a:off x="9123257" y="4983592"/>
            <a:ext cx="1446267"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per annum</a:t>
            </a:r>
          </a:p>
        </p:txBody>
      </p:sp>
      <p:pic>
        <p:nvPicPr>
          <p:cNvPr id="61" name="Picture 60" descr="Qr code&#10;&#10;Description automatically generated">
            <a:extLst>
              <a:ext uri="{FF2B5EF4-FFF2-40B4-BE49-F238E27FC236}">
                <a16:creationId xmlns:a16="http://schemas.microsoft.com/office/drawing/2014/main" id="{886BABD1-6E03-4CA9-A385-FF1711F62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630142409"/>
      </p:ext>
    </p:extLst>
  </p:cSld>
  <p:clrMapOvr>
    <a:masterClrMapping/>
  </p:clrMapOvr>
  <mc:AlternateContent xmlns:mc="http://schemas.openxmlformats.org/markup-compatibility/2006" xmlns:p14="http://schemas.microsoft.com/office/powerpoint/2010/main">
    <mc:Choice Requires="p14">
      <p:transition p14:dur="10" advClick="0" advTm="22000">
        <p:fade/>
      </p:transition>
    </mc:Choice>
    <mc:Fallback xmlns="">
      <p:transition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25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2250"/>
                            </p:stCondLst>
                            <p:childTnLst>
                              <p:par>
                                <p:cTn id="11" presetID="1" presetClass="entr" presetSubtype="0" fill="hold" grpId="0" nodeType="afterEffect">
                                  <p:stCondLst>
                                    <p:cond delay="125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22" presetClass="entr" presetSubtype="8" fill="hold" nodeType="withEffect">
                                  <p:stCondLst>
                                    <p:cond delay="50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1500"/>
                                        <p:tgtEl>
                                          <p:spTgt spid="62"/>
                                        </p:tgtEl>
                                      </p:cBhvr>
                                    </p:animEffect>
                                  </p:childTnLst>
                                </p:cTn>
                              </p:par>
                              <p:par>
                                <p:cTn id="22" presetID="22" presetClass="entr" presetSubtype="8" fill="hold" nodeType="withEffect">
                                  <p:stCondLst>
                                    <p:cond delay="50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1500"/>
                                        <p:tgtEl>
                                          <p:spTgt spid="63"/>
                                        </p:tgtEl>
                                      </p:cBhvr>
                                    </p:animEffect>
                                  </p:childTnLst>
                                </p:cTn>
                              </p:par>
                              <p:par>
                                <p:cTn id="25" presetID="1" presetClass="entr" presetSubtype="0" fill="hold" grpId="0" nodeType="withEffect">
                                  <p:stCondLst>
                                    <p:cond delay="75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125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150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175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200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225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2500"/>
                                  </p:stCondLst>
                                  <p:childTnLst>
                                    <p:set>
                                      <p:cBhvr>
                                        <p:cTn id="40" dur="1" fill="hold">
                                          <p:stCondLst>
                                            <p:cond delay="0"/>
                                          </p:stCondLst>
                                        </p:cTn>
                                        <p:tgtEl>
                                          <p:spTgt spid="44"/>
                                        </p:tgtEl>
                                        <p:attrNameLst>
                                          <p:attrName>style.visibility</p:attrName>
                                        </p:attrNameLst>
                                      </p:cBhvr>
                                      <p:to>
                                        <p:strVal val="visible"/>
                                      </p:to>
                                    </p:set>
                                  </p:childTnLst>
                                </p:cTn>
                              </p:par>
                            </p:childTnLst>
                          </p:cTn>
                        </p:par>
                        <p:par>
                          <p:cTn id="41" fill="hold">
                            <p:stCondLst>
                              <p:cond delay="7000"/>
                            </p:stCondLst>
                            <p:childTnLst>
                              <p:par>
                                <p:cTn id="42" presetID="1" presetClass="entr" presetSubtype="0" fill="hold" grpId="0" nodeType="afterEffect">
                                  <p:stCondLst>
                                    <p:cond delay="2000"/>
                                  </p:stCondLst>
                                  <p:childTnLst>
                                    <p:set>
                                      <p:cBhvr>
                                        <p:cTn id="43" dur="1" fill="hold">
                                          <p:stCondLst>
                                            <p:cond delay="0"/>
                                          </p:stCondLst>
                                        </p:cTn>
                                        <p:tgtEl>
                                          <p:spTgt spid="47"/>
                                        </p:tgtEl>
                                        <p:attrNameLst>
                                          <p:attrName>style.visibility</p:attrName>
                                        </p:attrNameLst>
                                      </p:cBhvr>
                                      <p:to>
                                        <p:strVal val="visible"/>
                                      </p:to>
                                    </p:set>
                                  </p:childTnLst>
                                </p:cTn>
                              </p:par>
                            </p:childTnLst>
                          </p:cTn>
                        </p:par>
                        <p:par>
                          <p:cTn id="44" fill="hold">
                            <p:stCondLst>
                              <p:cond delay="9000"/>
                            </p:stCondLst>
                            <p:childTnLst>
                              <p:par>
                                <p:cTn id="45" presetID="1" presetClass="entr" presetSubtype="0" fill="hold" grpId="0" nodeType="afterEffect">
                                  <p:stCondLst>
                                    <p:cond delay="500"/>
                                  </p:stCondLst>
                                  <p:childTnLst>
                                    <p:set>
                                      <p:cBhvr>
                                        <p:cTn id="46" dur="1" fill="hold">
                                          <p:stCondLst>
                                            <p:cond delay="0"/>
                                          </p:stCondLst>
                                        </p:cTn>
                                        <p:tgtEl>
                                          <p:spTgt spid="48"/>
                                        </p:tgtEl>
                                        <p:attrNameLst>
                                          <p:attrName>style.visibility</p:attrName>
                                        </p:attrNameLst>
                                      </p:cBhvr>
                                      <p:to>
                                        <p:strVal val="visible"/>
                                      </p:to>
                                    </p:set>
                                  </p:childTnLst>
                                </p:cTn>
                              </p:par>
                            </p:childTnLst>
                          </p:cTn>
                        </p:par>
                        <p:par>
                          <p:cTn id="47" fill="hold">
                            <p:stCondLst>
                              <p:cond delay="9500"/>
                            </p:stCondLst>
                            <p:childTnLst>
                              <p:par>
                                <p:cTn id="48" presetID="1" presetClass="entr" presetSubtype="0" fill="hold" grpId="0" nodeType="afterEffect">
                                  <p:stCondLst>
                                    <p:cond delay="500"/>
                                  </p:stCondLst>
                                  <p:childTnLst>
                                    <p:set>
                                      <p:cBhvr>
                                        <p:cTn id="49" dur="1" fill="hold">
                                          <p:stCondLst>
                                            <p:cond delay="0"/>
                                          </p:stCondLst>
                                        </p:cTn>
                                        <p:tgtEl>
                                          <p:spTgt spid="49"/>
                                        </p:tgtEl>
                                        <p:attrNameLst>
                                          <p:attrName>style.visibility</p:attrName>
                                        </p:attrNameLst>
                                      </p:cBhvr>
                                      <p:to>
                                        <p:strVal val="visible"/>
                                      </p:to>
                                    </p:set>
                                  </p:childTnLst>
                                </p:cTn>
                              </p:par>
                            </p:childTnLst>
                          </p:cTn>
                        </p:par>
                        <p:par>
                          <p:cTn id="50" fill="hold">
                            <p:stCondLst>
                              <p:cond delay="10000"/>
                            </p:stCondLst>
                            <p:childTnLst>
                              <p:par>
                                <p:cTn id="51" presetID="1" presetClass="entr" presetSubtype="0" fill="hold" grpId="0" nodeType="afterEffect">
                                  <p:stCondLst>
                                    <p:cond delay="500"/>
                                  </p:stCondLst>
                                  <p:childTnLst>
                                    <p:set>
                                      <p:cBhvr>
                                        <p:cTn id="52" dur="1" fill="hold">
                                          <p:stCondLst>
                                            <p:cond delay="0"/>
                                          </p:stCondLst>
                                        </p:cTn>
                                        <p:tgtEl>
                                          <p:spTgt spid="50"/>
                                        </p:tgtEl>
                                        <p:attrNameLst>
                                          <p:attrName>style.visibility</p:attrName>
                                        </p:attrNameLst>
                                      </p:cBhvr>
                                      <p:to>
                                        <p:strVal val="visible"/>
                                      </p:to>
                                    </p:set>
                                  </p:childTnLst>
                                </p:cTn>
                              </p:par>
                            </p:childTnLst>
                          </p:cTn>
                        </p:par>
                        <p:par>
                          <p:cTn id="53" fill="hold">
                            <p:stCondLst>
                              <p:cond delay="10500"/>
                            </p:stCondLst>
                            <p:childTnLst>
                              <p:par>
                                <p:cTn id="54" presetID="1" presetClass="entr" presetSubtype="0" fill="hold" grpId="0" nodeType="afterEffect">
                                  <p:stCondLst>
                                    <p:cond delay="500"/>
                                  </p:stCondLst>
                                  <p:childTnLst>
                                    <p:set>
                                      <p:cBhvr>
                                        <p:cTn id="55" dur="1" fill="hold">
                                          <p:stCondLst>
                                            <p:cond delay="0"/>
                                          </p:stCondLst>
                                        </p:cTn>
                                        <p:tgtEl>
                                          <p:spTgt spid="51"/>
                                        </p:tgtEl>
                                        <p:attrNameLst>
                                          <p:attrName>style.visibility</p:attrName>
                                        </p:attrNameLst>
                                      </p:cBhvr>
                                      <p:to>
                                        <p:strVal val="visible"/>
                                      </p:to>
                                    </p:set>
                                  </p:childTnLst>
                                </p:cTn>
                              </p:par>
                            </p:childTnLst>
                          </p:cTn>
                        </p:par>
                        <p:par>
                          <p:cTn id="56" fill="hold">
                            <p:stCondLst>
                              <p:cond delay="11000"/>
                            </p:stCondLst>
                            <p:childTnLst>
                              <p:par>
                                <p:cTn id="57" presetID="1" presetClass="entr" presetSubtype="0" fill="hold" grpId="0" nodeType="afterEffect">
                                  <p:stCondLst>
                                    <p:cond delay="200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13000"/>
                            </p:stCondLst>
                            <p:childTnLst>
                              <p:par>
                                <p:cTn id="60" presetID="1" presetClass="entr" presetSubtype="0" fill="hold" grpId="0" nodeType="afterEffect">
                                  <p:stCondLst>
                                    <p:cond delay="500"/>
                                  </p:stCondLst>
                                  <p:childTnLst>
                                    <p:set>
                                      <p:cBhvr>
                                        <p:cTn id="61" dur="1" fill="hold">
                                          <p:stCondLst>
                                            <p:cond delay="0"/>
                                          </p:stCondLst>
                                        </p:cTn>
                                        <p:tgtEl>
                                          <p:spTgt spid="54"/>
                                        </p:tgtEl>
                                        <p:attrNameLst>
                                          <p:attrName>style.visibility</p:attrName>
                                        </p:attrNameLst>
                                      </p:cBhvr>
                                      <p:to>
                                        <p:strVal val="visible"/>
                                      </p:to>
                                    </p:set>
                                  </p:childTnLst>
                                </p:cTn>
                              </p:par>
                            </p:childTnLst>
                          </p:cTn>
                        </p:par>
                        <p:par>
                          <p:cTn id="62" fill="hold">
                            <p:stCondLst>
                              <p:cond delay="13500"/>
                            </p:stCondLst>
                            <p:childTnLst>
                              <p:par>
                                <p:cTn id="63" presetID="1" presetClass="entr" presetSubtype="0" fill="hold" grpId="0" nodeType="afterEffect">
                                  <p:stCondLst>
                                    <p:cond delay="500"/>
                                  </p:stCondLst>
                                  <p:childTnLst>
                                    <p:set>
                                      <p:cBhvr>
                                        <p:cTn id="64" dur="1" fill="hold">
                                          <p:stCondLst>
                                            <p:cond delay="0"/>
                                          </p:stCondLst>
                                        </p:cTn>
                                        <p:tgtEl>
                                          <p:spTgt spid="55"/>
                                        </p:tgtEl>
                                        <p:attrNameLst>
                                          <p:attrName>style.visibility</p:attrName>
                                        </p:attrNameLst>
                                      </p:cBhvr>
                                      <p:to>
                                        <p:strVal val="visible"/>
                                      </p:to>
                                    </p:set>
                                  </p:childTnLst>
                                </p:cTn>
                              </p:par>
                            </p:childTnLst>
                          </p:cTn>
                        </p:par>
                        <p:par>
                          <p:cTn id="65" fill="hold">
                            <p:stCondLst>
                              <p:cond delay="14000"/>
                            </p:stCondLst>
                            <p:childTnLst>
                              <p:par>
                                <p:cTn id="66" presetID="1" presetClass="entr" presetSubtype="0" fill="hold" grpId="0" nodeType="afterEffect">
                                  <p:stCondLst>
                                    <p:cond delay="500"/>
                                  </p:stCondLst>
                                  <p:childTnLst>
                                    <p:set>
                                      <p:cBhvr>
                                        <p:cTn id="67" dur="1" fill="hold">
                                          <p:stCondLst>
                                            <p:cond delay="0"/>
                                          </p:stCondLst>
                                        </p:cTn>
                                        <p:tgtEl>
                                          <p:spTgt spid="56"/>
                                        </p:tgtEl>
                                        <p:attrNameLst>
                                          <p:attrName>style.visibility</p:attrName>
                                        </p:attrNameLst>
                                      </p:cBhvr>
                                      <p:to>
                                        <p:strVal val="visible"/>
                                      </p:to>
                                    </p:set>
                                  </p:childTnLst>
                                </p:cTn>
                              </p:par>
                            </p:childTnLst>
                          </p:cTn>
                        </p:par>
                        <p:par>
                          <p:cTn id="68" fill="hold">
                            <p:stCondLst>
                              <p:cond delay="14500"/>
                            </p:stCondLst>
                            <p:childTnLst>
                              <p:par>
                                <p:cTn id="69" presetID="1" presetClass="entr" presetSubtype="0" fill="hold" grpId="0" nodeType="afterEffect">
                                  <p:stCondLst>
                                    <p:cond delay="500"/>
                                  </p:stCondLst>
                                  <p:childTnLst>
                                    <p:set>
                                      <p:cBhvr>
                                        <p:cTn id="70" dur="1" fill="hold">
                                          <p:stCondLst>
                                            <p:cond delay="0"/>
                                          </p:stCondLst>
                                        </p:cTn>
                                        <p:tgtEl>
                                          <p:spTgt spid="57"/>
                                        </p:tgtEl>
                                        <p:attrNameLst>
                                          <p:attrName>style.visibility</p:attrName>
                                        </p:attrNameLst>
                                      </p:cBhvr>
                                      <p:to>
                                        <p:strVal val="visible"/>
                                      </p:to>
                                    </p:set>
                                  </p:childTnLst>
                                </p:cTn>
                              </p:par>
                            </p:childTnLst>
                          </p:cTn>
                        </p:par>
                        <p:par>
                          <p:cTn id="71" fill="hold">
                            <p:stCondLst>
                              <p:cond delay="15000"/>
                            </p:stCondLst>
                            <p:childTnLst>
                              <p:par>
                                <p:cTn id="72" presetID="1" presetClass="entr" presetSubtype="0" fill="hold" nodeType="afterEffect">
                                  <p:stCondLst>
                                    <p:cond delay="1750"/>
                                  </p:stCondLst>
                                  <p:childTnLst>
                                    <p:set>
                                      <p:cBhvr>
                                        <p:cTn id="73" dur="1" fill="hold">
                                          <p:stCondLst>
                                            <p:cond delay="0"/>
                                          </p:stCondLst>
                                        </p:cTn>
                                        <p:tgtEl>
                                          <p:spTgt spid="70"/>
                                        </p:tgtEl>
                                        <p:attrNameLst>
                                          <p:attrName>style.visibility</p:attrName>
                                        </p:attrNameLst>
                                      </p:cBhvr>
                                      <p:to>
                                        <p:strVal val="visible"/>
                                      </p:to>
                                    </p:set>
                                  </p:childTnLst>
                                </p:cTn>
                              </p:par>
                            </p:childTnLst>
                          </p:cTn>
                        </p:par>
                        <p:par>
                          <p:cTn id="74" fill="hold">
                            <p:stCondLst>
                              <p:cond delay="16750"/>
                            </p:stCondLst>
                            <p:childTnLst>
                              <p:par>
                                <p:cTn id="75" presetID="1" presetClass="entr" presetSubtype="0" fill="hold" grpId="0" nodeType="afterEffect">
                                  <p:stCondLst>
                                    <p:cond delay="1000"/>
                                  </p:stCondLst>
                                  <p:childTnLst>
                                    <p:set>
                                      <p:cBhvr>
                                        <p:cTn id="76" dur="1" fill="hold">
                                          <p:stCondLst>
                                            <p:cond delay="0"/>
                                          </p:stCondLst>
                                        </p:cTn>
                                        <p:tgtEl>
                                          <p:spTgt spid="45"/>
                                        </p:tgtEl>
                                        <p:attrNameLst>
                                          <p:attrName>style.visibility</p:attrName>
                                        </p:attrNameLst>
                                      </p:cBhvr>
                                      <p:to>
                                        <p:strVal val="visible"/>
                                      </p:to>
                                    </p:set>
                                  </p:childTnLst>
                                </p:cTn>
                              </p:par>
                            </p:childTnLst>
                          </p:cTn>
                        </p:par>
                        <p:par>
                          <p:cTn id="77" fill="hold">
                            <p:stCondLst>
                              <p:cond delay="17750"/>
                            </p:stCondLst>
                            <p:childTnLst>
                              <p:par>
                                <p:cTn id="78" presetID="1" presetClass="entr" presetSubtype="0"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childTnLst>
                                </p:cTn>
                              </p:par>
                            </p:childTnLst>
                          </p:cTn>
                        </p:par>
                        <p:par>
                          <p:cTn id="80" fill="hold">
                            <p:stCondLst>
                              <p:cond delay="17750"/>
                            </p:stCondLst>
                            <p:childTnLst>
                              <p:par>
                                <p:cTn id="81" presetID="1"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par>
                          <p:cTn id="83" fill="hold">
                            <p:stCondLst>
                              <p:cond delay="17750"/>
                            </p:stCondLst>
                            <p:childTnLst>
                              <p:par>
                                <p:cTn id="84" presetID="1" presetClass="entr" presetSubtype="0" fill="hold" grpId="0" nodeType="afterEffect">
                                  <p:stCondLst>
                                    <p:cond delay="500"/>
                                  </p:stCondLst>
                                  <p:childTnLst>
                                    <p:set>
                                      <p:cBhvr>
                                        <p:cTn id="85" dur="1" fill="hold">
                                          <p:stCondLst>
                                            <p:cond delay="0"/>
                                          </p:stCondLst>
                                        </p:cTn>
                                        <p:tgtEl>
                                          <p:spTgt spid="58"/>
                                        </p:tgtEl>
                                        <p:attrNameLst>
                                          <p:attrName>style.visibility</p:attrName>
                                        </p:attrNameLst>
                                      </p:cBhvr>
                                      <p:to>
                                        <p:strVal val="visible"/>
                                      </p:to>
                                    </p:set>
                                  </p:childTnLst>
                                </p:cTn>
                              </p:par>
                              <p:par>
                                <p:cTn id="86" presetID="1" presetClass="entr" presetSubtype="0" fill="hold" grpId="0" nodeType="withEffect">
                                  <p:stCondLst>
                                    <p:cond delay="500"/>
                                  </p:stCondLst>
                                  <p:childTnLst>
                                    <p:set>
                                      <p:cBhvr>
                                        <p:cTn id="87"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Arrow: Right 114">
            <a:extLst>
              <a:ext uri="{FF2B5EF4-FFF2-40B4-BE49-F238E27FC236}">
                <a16:creationId xmlns:a16="http://schemas.microsoft.com/office/drawing/2014/main" id="{216EEB79-495B-47CF-926B-AA07A898F0CE}"/>
              </a:ext>
            </a:extLst>
          </p:cNvPr>
          <p:cNvSpPr/>
          <p:nvPr/>
        </p:nvSpPr>
        <p:spPr>
          <a:xfrm>
            <a:off x="2516523" y="3293586"/>
            <a:ext cx="3240000" cy="167544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B4AB404C-81AE-486C-BC91-5B24B332A19A}"/>
              </a:ext>
            </a:extLst>
          </p:cNvPr>
          <p:cNvSpPr/>
          <p:nvPr/>
        </p:nvSpPr>
        <p:spPr>
          <a:xfrm>
            <a:off x="3002685" y="3308822"/>
            <a:ext cx="1673407" cy="2092881"/>
          </a:xfrm>
          <a:prstGeom prst="rect">
            <a:avLst/>
          </a:prstGeom>
        </p:spPr>
        <p:txBody>
          <a:bodyPr wrap="none">
            <a:spAutoFit/>
          </a:bodyPr>
          <a:lstStyle/>
          <a:p>
            <a:pPr algn="ctr">
              <a:spcAft>
                <a:spcPts val="600"/>
              </a:spcAft>
            </a:pPr>
            <a:r>
              <a:rPr lang="en-AU" b="1" dirty="0">
                <a:solidFill>
                  <a:schemeClr val="accent2">
                    <a:lumMod val="75000"/>
                  </a:schemeClr>
                </a:solidFill>
              </a:rPr>
              <a:t>rehabilitate</a:t>
            </a:r>
          </a:p>
          <a:p>
            <a:pPr algn="ctr">
              <a:spcAft>
                <a:spcPts val="600"/>
              </a:spcAft>
            </a:pPr>
            <a:r>
              <a:rPr lang="en-AU" sz="5400" b="1" dirty="0">
                <a:solidFill>
                  <a:schemeClr val="accent2">
                    <a:lumMod val="75000"/>
                  </a:schemeClr>
                </a:solidFill>
              </a:rPr>
              <a:t>5%</a:t>
            </a:r>
          </a:p>
          <a:p>
            <a:pPr algn="ctr"/>
            <a:r>
              <a:rPr lang="en-AU" b="1" dirty="0">
                <a:solidFill>
                  <a:schemeClr val="accent2">
                    <a:lumMod val="75000"/>
                  </a:schemeClr>
                </a:solidFill>
              </a:rPr>
              <a:t>expired wells </a:t>
            </a:r>
          </a:p>
          <a:p>
            <a:pPr algn="ctr"/>
            <a:r>
              <a:rPr lang="en-AU" b="1" dirty="0">
                <a:solidFill>
                  <a:schemeClr val="accent2">
                    <a:lumMod val="75000"/>
                  </a:schemeClr>
                </a:solidFill>
              </a:rPr>
              <a:t>per annum</a:t>
            </a:r>
          </a:p>
          <a:p>
            <a:pPr algn="ctr"/>
            <a:r>
              <a:rPr lang="en-AU" sz="1200" dirty="0">
                <a:solidFill>
                  <a:schemeClr val="accent2">
                    <a:lumMod val="75000"/>
                  </a:schemeClr>
                </a:solidFill>
              </a:rPr>
              <a:t>(or at least 2 wells)</a:t>
            </a:r>
            <a:endParaRPr lang="en-AU" sz="1200" dirty="0"/>
          </a:p>
        </p:txBody>
      </p:sp>
      <p:sp>
        <p:nvSpPr>
          <p:cNvPr id="125" name="Title 2">
            <a:extLst>
              <a:ext uri="{FF2B5EF4-FFF2-40B4-BE49-F238E27FC236}">
                <a16:creationId xmlns:a16="http://schemas.microsoft.com/office/drawing/2014/main" id="{9CCCC5A8-3B4E-4198-B0C8-72532C6566AC}"/>
              </a:ext>
            </a:extLst>
          </p:cNvPr>
          <p:cNvSpPr>
            <a:spLocks noGrp="1"/>
          </p:cNvSpPr>
          <p:nvPr>
            <p:ph type="title"/>
          </p:nvPr>
        </p:nvSpPr>
        <p:spPr>
          <a:xfrm>
            <a:off x="604434" y="448628"/>
            <a:ext cx="10983132" cy="747763"/>
          </a:xfrm>
        </p:spPr>
        <p:txBody>
          <a:bodyPr/>
          <a:lstStyle/>
          <a:p>
            <a:r>
              <a:rPr lang="en-AU" dirty="0"/>
              <a:t>Case study: Yacka Energy     : well liability management</a:t>
            </a:r>
          </a:p>
        </p:txBody>
      </p:sp>
      <p:grpSp>
        <p:nvGrpSpPr>
          <p:cNvPr id="126" name="Group 125">
            <a:extLst>
              <a:ext uri="{FF2B5EF4-FFF2-40B4-BE49-F238E27FC236}">
                <a16:creationId xmlns:a16="http://schemas.microsoft.com/office/drawing/2014/main" id="{D858F1E2-B3AE-41F8-95AC-7AC06E1F9DDE}"/>
              </a:ext>
            </a:extLst>
          </p:cNvPr>
          <p:cNvGrpSpPr>
            <a:grpSpLocks noChangeAspect="1"/>
          </p:cNvGrpSpPr>
          <p:nvPr/>
        </p:nvGrpSpPr>
        <p:grpSpPr>
          <a:xfrm>
            <a:off x="4489335" y="701288"/>
            <a:ext cx="252000" cy="280541"/>
            <a:chOff x="5645420" y="3289451"/>
            <a:chExt cx="671159" cy="747169"/>
          </a:xfrm>
        </p:grpSpPr>
        <p:sp>
          <p:nvSpPr>
            <p:cNvPr id="127" name="Teardrop 126">
              <a:extLst>
                <a:ext uri="{FF2B5EF4-FFF2-40B4-BE49-F238E27FC236}">
                  <a16:creationId xmlns:a16="http://schemas.microsoft.com/office/drawing/2014/main" id="{4727FA16-71C8-4AF0-8BAF-74A5DB61FDDB}"/>
                </a:ext>
              </a:extLst>
            </p:cNvPr>
            <p:cNvSpPr/>
            <p:nvPr/>
          </p:nvSpPr>
          <p:spPr>
            <a:xfrm rot="18741421">
              <a:off x="5609792" y="3329833"/>
              <a:ext cx="742415" cy="671159"/>
            </a:xfrm>
            <a:prstGeom prst="teardrop">
              <a:avLst>
                <a:gd name="adj" fmla="val 124138"/>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8" name="Teardrop 127">
              <a:extLst>
                <a:ext uri="{FF2B5EF4-FFF2-40B4-BE49-F238E27FC236}">
                  <a16:creationId xmlns:a16="http://schemas.microsoft.com/office/drawing/2014/main" id="{66BC8199-6A7C-4067-8DC3-4193E6BB5964}"/>
                </a:ext>
              </a:extLst>
            </p:cNvPr>
            <p:cNvSpPr>
              <a:spLocks noChangeAspect="1"/>
            </p:cNvSpPr>
            <p:nvPr/>
          </p:nvSpPr>
          <p:spPr>
            <a:xfrm rot="18676915">
              <a:off x="5687394" y="3320449"/>
              <a:ext cx="645903" cy="583908"/>
            </a:xfrm>
            <a:prstGeom prst="teardrop">
              <a:avLst>
                <a:gd name="adj" fmla="val 1413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Teardrop 128">
              <a:extLst>
                <a:ext uri="{FF2B5EF4-FFF2-40B4-BE49-F238E27FC236}">
                  <a16:creationId xmlns:a16="http://schemas.microsoft.com/office/drawing/2014/main" id="{F38B5B0F-1BCB-4B42-A691-DB5767CF4703}"/>
                </a:ext>
              </a:extLst>
            </p:cNvPr>
            <p:cNvSpPr>
              <a:spLocks/>
            </p:cNvSpPr>
            <p:nvPr/>
          </p:nvSpPr>
          <p:spPr>
            <a:xfrm rot="2749191" flipH="1">
              <a:off x="5752260" y="3367969"/>
              <a:ext cx="504000" cy="504000"/>
            </a:xfrm>
            <a:prstGeom prst="teardrop">
              <a:avLst>
                <a:gd name="adj" fmla="val 13907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Teardrop 129">
              <a:extLst>
                <a:ext uri="{FF2B5EF4-FFF2-40B4-BE49-F238E27FC236}">
                  <a16:creationId xmlns:a16="http://schemas.microsoft.com/office/drawing/2014/main" id="{9CC28348-141E-4C29-9679-0A531B0A4A9E}"/>
                </a:ext>
              </a:extLst>
            </p:cNvPr>
            <p:cNvSpPr>
              <a:spLocks noChangeAspect="1"/>
            </p:cNvSpPr>
            <p:nvPr/>
          </p:nvSpPr>
          <p:spPr>
            <a:xfrm rot="2507970" flipH="1">
              <a:off x="5818105" y="3505697"/>
              <a:ext cx="372311" cy="372311"/>
            </a:xfrm>
            <a:prstGeom prst="teardrop">
              <a:avLst>
                <a:gd name="adj" fmla="val 13907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Teardrop 130">
              <a:extLst>
                <a:ext uri="{FF2B5EF4-FFF2-40B4-BE49-F238E27FC236}">
                  <a16:creationId xmlns:a16="http://schemas.microsoft.com/office/drawing/2014/main" id="{570A9BCF-0C9C-4748-BD3C-59FCFBD58C3A}"/>
                </a:ext>
              </a:extLst>
            </p:cNvPr>
            <p:cNvSpPr>
              <a:spLocks noChangeAspect="1"/>
            </p:cNvSpPr>
            <p:nvPr/>
          </p:nvSpPr>
          <p:spPr>
            <a:xfrm rot="18320869">
              <a:off x="5868620" y="3597641"/>
              <a:ext cx="271279" cy="245241"/>
            </a:xfrm>
            <a:prstGeom prst="teardrop">
              <a:avLst>
                <a:gd name="adj" fmla="val 14139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Oval 131">
              <a:extLst>
                <a:ext uri="{FF2B5EF4-FFF2-40B4-BE49-F238E27FC236}">
                  <a16:creationId xmlns:a16="http://schemas.microsoft.com/office/drawing/2014/main" id="{7916EC20-03A4-40AE-933E-2DC29E488B58}"/>
                </a:ext>
              </a:extLst>
            </p:cNvPr>
            <p:cNvSpPr/>
            <p:nvPr/>
          </p:nvSpPr>
          <p:spPr>
            <a:xfrm>
              <a:off x="5929078" y="3653548"/>
              <a:ext cx="145758" cy="2072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3" name="Group 132">
            <a:extLst>
              <a:ext uri="{FF2B5EF4-FFF2-40B4-BE49-F238E27FC236}">
                <a16:creationId xmlns:a16="http://schemas.microsoft.com/office/drawing/2014/main" id="{A3E7E965-ED65-4BAD-B179-4EDC7471DB67}"/>
              </a:ext>
            </a:extLst>
          </p:cNvPr>
          <p:cNvGrpSpPr/>
          <p:nvPr/>
        </p:nvGrpSpPr>
        <p:grpSpPr>
          <a:xfrm>
            <a:off x="1042159" y="3424182"/>
            <a:ext cx="1002717" cy="1224000"/>
            <a:chOff x="8170476" y="4302500"/>
            <a:chExt cx="1002717" cy="1224000"/>
          </a:xfrm>
        </p:grpSpPr>
        <p:sp>
          <p:nvSpPr>
            <p:cNvPr id="134" name="Oval 133">
              <a:extLst>
                <a:ext uri="{FF2B5EF4-FFF2-40B4-BE49-F238E27FC236}">
                  <a16:creationId xmlns:a16="http://schemas.microsoft.com/office/drawing/2014/main" id="{13EABA36-53D0-4DA9-8526-B439B842A175}"/>
                </a:ext>
              </a:extLst>
            </p:cNvPr>
            <p:cNvSpPr/>
            <p:nvPr/>
          </p:nvSpPr>
          <p:spPr>
            <a:xfrm>
              <a:off x="8544871" y="4302500"/>
              <a:ext cx="465968" cy="4749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TextBox 134">
              <a:extLst>
                <a:ext uri="{FF2B5EF4-FFF2-40B4-BE49-F238E27FC236}">
                  <a16:creationId xmlns:a16="http://schemas.microsoft.com/office/drawing/2014/main" id="{2F09D2A8-3D52-4C59-9AF9-A4699378F66B}"/>
                </a:ext>
              </a:extLst>
            </p:cNvPr>
            <p:cNvSpPr txBox="1"/>
            <p:nvPr/>
          </p:nvSpPr>
          <p:spPr>
            <a:xfrm>
              <a:off x="8524118" y="4458908"/>
              <a:ext cx="539124" cy="125455"/>
            </a:xfrm>
            <a:prstGeom prst="rect">
              <a:avLst/>
            </a:prstGeom>
          </p:spPr>
          <p:txBody>
            <a:bodyPr vert="horz" wrap="square" lIns="72000" tIns="45720" rIns="91440" bIns="45720" rtlCol="0">
              <a:noAutofit/>
            </a:bodyPr>
            <a:lstStyle/>
            <a:p>
              <a:pPr marL="0" indent="0" algn="l">
                <a:buNone/>
              </a:pPr>
              <a:r>
                <a:rPr lang="en-AU" sz="800" b="1" dirty="0">
                  <a:solidFill>
                    <a:prstClr val="black">
                      <a:lumMod val="75000"/>
                      <a:lumOff val="25000"/>
                    </a:prstClr>
                  </a:solidFill>
                  <a:latin typeface="Segoe UI" panose="020B0502040204020203" pitchFamily="34" charset="0"/>
                  <a:cs typeface="Segoe UI" panose="020B0502040204020203" pitchFamily="34" charset="0"/>
                </a:rPr>
                <a:t>E         F</a:t>
              </a:r>
              <a:endParaRPr lang="en-AU" sz="600" b="1"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36" name="Arc 135">
              <a:extLst>
                <a:ext uri="{FF2B5EF4-FFF2-40B4-BE49-F238E27FC236}">
                  <a16:creationId xmlns:a16="http://schemas.microsoft.com/office/drawing/2014/main" id="{FE2C9423-928B-4D0B-9447-85ADFB8190B5}"/>
                </a:ext>
              </a:extLst>
            </p:cNvPr>
            <p:cNvSpPr/>
            <p:nvPr/>
          </p:nvSpPr>
          <p:spPr>
            <a:xfrm>
              <a:off x="8611917" y="4351125"/>
              <a:ext cx="331553" cy="282496"/>
            </a:xfrm>
            <a:prstGeom prst="arc">
              <a:avLst>
                <a:gd name="adj1" fmla="val 10800000"/>
                <a:gd name="adj2" fmla="val 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7" name="Isosceles Triangle 136">
              <a:extLst>
                <a:ext uri="{FF2B5EF4-FFF2-40B4-BE49-F238E27FC236}">
                  <a16:creationId xmlns:a16="http://schemas.microsoft.com/office/drawing/2014/main" id="{FA8E425A-B266-43EA-B550-AE34601881D9}"/>
                </a:ext>
              </a:extLst>
            </p:cNvPr>
            <p:cNvSpPr/>
            <p:nvPr/>
          </p:nvSpPr>
          <p:spPr>
            <a:xfrm rot="16682148">
              <a:off x="8697183" y="4457664"/>
              <a:ext cx="36000" cy="140641"/>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Content Placeholder 34" descr="Oil Rig with solid fill">
              <a:extLst>
                <a:ext uri="{FF2B5EF4-FFF2-40B4-BE49-F238E27FC236}">
                  <a16:creationId xmlns:a16="http://schemas.microsoft.com/office/drawing/2014/main" id="{EC03D12D-650C-4E5D-BCEE-85DF2A88FA02}"/>
                </a:ext>
              </a:extLst>
            </p:cNvPr>
            <p:cNvSpPr/>
            <p:nvPr/>
          </p:nvSpPr>
          <p:spPr>
            <a:xfrm flipH="1">
              <a:off x="8170476" y="4457061"/>
              <a:ext cx="1002717" cy="1069439"/>
            </a:xfrm>
            <a:custGeom>
              <a:avLst/>
              <a:gdLst>
                <a:gd name="connsiteX0" fmla="*/ 1400000 w 1540000"/>
                <a:gd name="connsiteY0" fmla="*/ 1507472 h 1642471"/>
                <a:gd name="connsiteX1" fmla="*/ 1400000 w 1540000"/>
                <a:gd name="connsiteY1" fmla="*/ 1259972 h 1642471"/>
                <a:gd name="connsiteX2" fmla="*/ 1330193 w 1540000"/>
                <a:gd name="connsiteY2" fmla="*/ 1259972 h 1642471"/>
                <a:gd name="connsiteX3" fmla="*/ 1330193 w 1540000"/>
                <a:gd name="connsiteY3" fmla="*/ 652471 h 1642471"/>
                <a:gd name="connsiteX4" fmla="*/ 1375063 w 1540000"/>
                <a:gd name="connsiteY4" fmla="*/ 629184 h 1642471"/>
                <a:gd name="connsiteX5" fmla="*/ 1396693 w 1540000"/>
                <a:gd name="connsiteY5" fmla="*/ 581934 h 1642471"/>
                <a:gd name="connsiteX6" fmla="*/ 1370075 w 1540000"/>
                <a:gd name="connsiteY6" fmla="*/ 305296 h 1642471"/>
                <a:gd name="connsiteX7" fmla="*/ 1349810 w 1540000"/>
                <a:gd name="connsiteY7" fmla="*/ 240721 h 1642471"/>
                <a:gd name="connsiteX8" fmla="*/ 1219593 w 1540000"/>
                <a:gd name="connsiteY8" fmla="*/ 17971 h 1642471"/>
                <a:gd name="connsiteX9" fmla="*/ 1178503 w 1540000"/>
                <a:gd name="connsiteY9" fmla="*/ 3279 h 1642471"/>
                <a:gd name="connsiteX10" fmla="*/ 1041250 w 1540000"/>
                <a:gd name="connsiteY10" fmla="*/ 74536 h 1642471"/>
                <a:gd name="connsiteX11" fmla="*/ 1022000 w 1540000"/>
                <a:gd name="connsiteY11" fmla="*/ 133036 h 1642471"/>
                <a:gd name="connsiteX12" fmla="*/ 1090093 w 1540000"/>
                <a:gd name="connsiteY12" fmla="*/ 349846 h 1642471"/>
                <a:gd name="connsiteX13" fmla="*/ 385000 w 1540000"/>
                <a:gd name="connsiteY13" fmla="*/ 725349 h 1642471"/>
                <a:gd name="connsiteX14" fmla="*/ 385000 w 1540000"/>
                <a:gd name="connsiteY14" fmla="*/ 674971 h 1642471"/>
                <a:gd name="connsiteX15" fmla="*/ 105000 w 1540000"/>
                <a:gd name="connsiteY15" fmla="*/ 674971 h 1642471"/>
                <a:gd name="connsiteX16" fmla="*/ 105000 w 1540000"/>
                <a:gd name="connsiteY16" fmla="*/ 1034971 h 1642471"/>
                <a:gd name="connsiteX17" fmla="*/ 140000 w 1540000"/>
                <a:gd name="connsiteY17" fmla="*/ 1034971 h 1642471"/>
                <a:gd name="connsiteX18" fmla="*/ 140000 w 1540000"/>
                <a:gd name="connsiteY18" fmla="*/ 1507472 h 1642471"/>
                <a:gd name="connsiteX19" fmla="*/ 0 w 1540000"/>
                <a:gd name="connsiteY19" fmla="*/ 1507472 h 1642471"/>
                <a:gd name="connsiteX20" fmla="*/ 0 w 1540000"/>
                <a:gd name="connsiteY20" fmla="*/ 1642472 h 1642471"/>
                <a:gd name="connsiteX21" fmla="*/ 1540000 w 1540000"/>
                <a:gd name="connsiteY21" fmla="*/ 1642472 h 1642471"/>
                <a:gd name="connsiteX22" fmla="*/ 1540000 w 1540000"/>
                <a:gd name="connsiteY22" fmla="*/ 1507472 h 1642471"/>
                <a:gd name="connsiteX23" fmla="*/ 813750 w 1540000"/>
                <a:gd name="connsiteY23" fmla="*/ 643111 h 1642471"/>
                <a:gd name="connsiteX24" fmla="*/ 1129205 w 1540000"/>
                <a:gd name="connsiteY24" fmla="*/ 475126 h 1642471"/>
                <a:gd name="connsiteX25" fmla="*/ 1192205 w 1540000"/>
                <a:gd name="connsiteY25" fmla="*/ 675579 h 1642471"/>
                <a:gd name="connsiteX26" fmla="*/ 1237705 w 1540000"/>
                <a:gd name="connsiteY26" fmla="*/ 700329 h 1642471"/>
                <a:gd name="connsiteX27" fmla="*/ 1260175 w 1540000"/>
                <a:gd name="connsiteY27" fmla="*/ 688674 h 1642471"/>
                <a:gd name="connsiteX28" fmla="*/ 1260175 w 1540000"/>
                <a:gd name="connsiteY28" fmla="*/ 1259972 h 1642471"/>
                <a:gd name="connsiteX29" fmla="*/ 1190000 w 1540000"/>
                <a:gd name="connsiteY29" fmla="*/ 1259972 h 1642471"/>
                <a:gd name="connsiteX30" fmla="*/ 1190000 w 1540000"/>
                <a:gd name="connsiteY30" fmla="*/ 1507472 h 1642471"/>
                <a:gd name="connsiteX31" fmla="*/ 889000 w 1540000"/>
                <a:gd name="connsiteY31" fmla="*/ 1507472 h 1642471"/>
                <a:gd name="connsiteX32" fmla="*/ 767620 w 1540000"/>
                <a:gd name="connsiteY32" fmla="*/ 1327472 h 1642471"/>
                <a:gd name="connsiteX33" fmla="*/ 636650 w 1540000"/>
                <a:gd name="connsiteY33" fmla="*/ 1327472 h 1642471"/>
                <a:gd name="connsiteX34" fmla="*/ 644473 w 1540000"/>
                <a:gd name="connsiteY34" fmla="*/ 1237472 h 1642471"/>
                <a:gd name="connsiteX35" fmla="*/ 759798 w 1540000"/>
                <a:gd name="connsiteY35" fmla="*/ 1237472 h 1642471"/>
                <a:gd name="connsiteX36" fmla="*/ 652295 w 1540000"/>
                <a:gd name="connsiteY36" fmla="*/ 1147472 h 1642471"/>
                <a:gd name="connsiteX37" fmla="*/ 660205 w 1540000"/>
                <a:gd name="connsiteY37" fmla="*/ 1056459 h 1642471"/>
                <a:gd name="connsiteX38" fmla="*/ 744048 w 1540000"/>
                <a:gd name="connsiteY38" fmla="*/ 1056459 h 1642471"/>
                <a:gd name="connsiteX39" fmla="*/ 751975 w 1540000"/>
                <a:gd name="connsiteY39" fmla="*/ 1147472 h 1642471"/>
                <a:gd name="connsiteX40" fmla="*/ 736295 w 1540000"/>
                <a:gd name="connsiteY40" fmla="*/ 966459 h 1642471"/>
                <a:gd name="connsiteX41" fmla="*/ 668045 w 1540000"/>
                <a:gd name="connsiteY41" fmla="*/ 966459 h 1642471"/>
                <a:gd name="connsiteX42" fmla="*/ 675763 w 1540000"/>
                <a:gd name="connsiteY42" fmla="*/ 877471 h 1642471"/>
                <a:gd name="connsiteX43" fmla="*/ 728490 w 1540000"/>
                <a:gd name="connsiteY43" fmla="*/ 877471 h 1642471"/>
                <a:gd name="connsiteX44" fmla="*/ 683585 w 1540000"/>
                <a:gd name="connsiteY44" fmla="*/ 787471 h 1642471"/>
                <a:gd name="connsiteX45" fmla="*/ 690428 w 1540000"/>
                <a:gd name="connsiteY45" fmla="*/ 708721 h 1642471"/>
                <a:gd name="connsiteX46" fmla="*/ 712793 w 1540000"/>
                <a:gd name="connsiteY46" fmla="*/ 696797 h 1642471"/>
                <a:gd name="connsiteX47" fmla="*/ 720668 w 1540000"/>
                <a:gd name="connsiteY47" fmla="*/ 787471 h 1642471"/>
                <a:gd name="connsiteX48" fmla="*/ 628810 w 1540000"/>
                <a:gd name="connsiteY48" fmla="*/ 1417472 h 1642471"/>
                <a:gd name="connsiteX49" fmla="*/ 775443 w 1540000"/>
                <a:gd name="connsiteY49" fmla="*/ 1417472 h 1642471"/>
                <a:gd name="connsiteX50" fmla="*/ 783265 w 1540000"/>
                <a:gd name="connsiteY50" fmla="*/ 1507472 h 1642471"/>
                <a:gd name="connsiteX51" fmla="*/ 620988 w 1540000"/>
                <a:gd name="connsiteY51" fmla="*/ 1507472 h 1642471"/>
                <a:gd name="connsiteX52" fmla="*/ 579635 w 1540000"/>
                <a:gd name="connsiteY52" fmla="*/ 767806 h 1642471"/>
                <a:gd name="connsiteX53" fmla="*/ 515340 w 1540000"/>
                <a:gd name="connsiteY53" fmla="*/ 1507472 h 1642471"/>
                <a:gd name="connsiteX54" fmla="*/ 350000 w 1540000"/>
                <a:gd name="connsiteY54" fmla="*/ 1507472 h 1642471"/>
                <a:gd name="connsiteX55" fmla="*/ 350000 w 1540000"/>
                <a:gd name="connsiteY55" fmla="*/ 1034971 h 1642471"/>
                <a:gd name="connsiteX56" fmla="*/ 385000 w 1540000"/>
                <a:gd name="connsiteY56" fmla="*/ 1034971 h 1642471"/>
                <a:gd name="connsiteX57" fmla="*/ 385000 w 1540000"/>
                <a:gd name="connsiteY57" fmla="*/ 871464 h 1642471"/>
                <a:gd name="connsiteX58" fmla="*/ 210000 w 1540000"/>
                <a:gd name="connsiteY58" fmla="*/ 1034971 h 1642471"/>
                <a:gd name="connsiteX59" fmla="*/ 280000 w 1540000"/>
                <a:gd name="connsiteY59" fmla="*/ 1034971 h 1642471"/>
                <a:gd name="connsiteX60" fmla="*/ 280000 w 1540000"/>
                <a:gd name="connsiteY60" fmla="*/ 1507472 h 1642471"/>
                <a:gd name="connsiteX61" fmla="*/ 210000 w 1540000"/>
                <a:gd name="connsiteY61" fmla="*/ 1507472 h 16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0000" h="1642471">
                  <a:moveTo>
                    <a:pt x="1400000" y="1507472"/>
                  </a:moveTo>
                  <a:lnTo>
                    <a:pt x="1400000" y="1259972"/>
                  </a:lnTo>
                  <a:lnTo>
                    <a:pt x="1330193" y="1259972"/>
                  </a:lnTo>
                  <a:lnTo>
                    <a:pt x="1330193" y="652471"/>
                  </a:lnTo>
                  <a:lnTo>
                    <a:pt x="1375063" y="629184"/>
                  </a:lnTo>
                  <a:cubicBezTo>
                    <a:pt x="1389764" y="621552"/>
                    <a:pt x="1398639" y="602166"/>
                    <a:pt x="1396693" y="581934"/>
                  </a:cubicBezTo>
                  <a:lnTo>
                    <a:pt x="1370075" y="305296"/>
                  </a:lnTo>
                  <a:cubicBezTo>
                    <a:pt x="1367828" y="281863"/>
                    <a:pt x="1360840" y="259597"/>
                    <a:pt x="1349810" y="240721"/>
                  </a:cubicBezTo>
                  <a:lnTo>
                    <a:pt x="1219593" y="17971"/>
                  </a:lnTo>
                  <a:cubicBezTo>
                    <a:pt x="1210066" y="1670"/>
                    <a:pt x="1193206" y="-4358"/>
                    <a:pt x="1178503" y="3279"/>
                  </a:cubicBezTo>
                  <a:lnTo>
                    <a:pt x="1041250" y="74536"/>
                  </a:lnTo>
                  <a:cubicBezTo>
                    <a:pt x="1023397" y="83892"/>
                    <a:pt x="1014790" y="110048"/>
                    <a:pt x="1022000" y="133036"/>
                  </a:cubicBezTo>
                  <a:lnTo>
                    <a:pt x="1090093" y="349846"/>
                  </a:lnTo>
                  <a:lnTo>
                    <a:pt x="385000" y="725349"/>
                  </a:lnTo>
                  <a:lnTo>
                    <a:pt x="385000" y="674971"/>
                  </a:lnTo>
                  <a:lnTo>
                    <a:pt x="105000" y="674971"/>
                  </a:lnTo>
                  <a:lnTo>
                    <a:pt x="105000" y="1034971"/>
                  </a:lnTo>
                  <a:lnTo>
                    <a:pt x="140000" y="1034971"/>
                  </a:lnTo>
                  <a:lnTo>
                    <a:pt x="140000" y="1507472"/>
                  </a:lnTo>
                  <a:lnTo>
                    <a:pt x="0" y="1507472"/>
                  </a:lnTo>
                  <a:lnTo>
                    <a:pt x="0" y="1642472"/>
                  </a:lnTo>
                  <a:lnTo>
                    <a:pt x="1540000" y="1642472"/>
                  </a:lnTo>
                  <a:lnTo>
                    <a:pt x="1540000" y="1507472"/>
                  </a:lnTo>
                  <a:close/>
                  <a:moveTo>
                    <a:pt x="813750" y="643111"/>
                  </a:moveTo>
                  <a:lnTo>
                    <a:pt x="1129205" y="475126"/>
                  </a:lnTo>
                  <a:lnTo>
                    <a:pt x="1192205" y="675579"/>
                  </a:lnTo>
                  <a:cubicBezTo>
                    <a:pt x="1199482" y="698533"/>
                    <a:pt x="1219825" y="709599"/>
                    <a:pt x="1237705" y="700329"/>
                  </a:cubicBezTo>
                  <a:lnTo>
                    <a:pt x="1260175" y="688674"/>
                  </a:lnTo>
                  <a:lnTo>
                    <a:pt x="1260175" y="1259972"/>
                  </a:lnTo>
                  <a:lnTo>
                    <a:pt x="1190000" y="1259972"/>
                  </a:lnTo>
                  <a:lnTo>
                    <a:pt x="1190000" y="1507472"/>
                  </a:lnTo>
                  <a:lnTo>
                    <a:pt x="889000" y="1507472"/>
                  </a:lnTo>
                  <a:close/>
                  <a:moveTo>
                    <a:pt x="767620" y="1327472"/>
                  </a:moveTo>
                  <a:lnTo>
                    <a:pt x="636650" y="1327472"/>
                  </a:lnTo>
                  <a:lnTo>
                    <a:pt x="644473" y="1237472"/>
                  </a:lnTo>
                  <a:lnTo>
                    <a:pt x="759798" y="1237472"/>
                  </a:lnTo>
                  <a:close/>
                  <a:moveTo>
                    <a:pt x="652295" y="1147472"/>
                  </a:moveTo>
                  <a:lnTo>
                    <a:pt x="660205" y="1056459"/>
                  </a:lnTo>
                  <a:lnTo>
                    <a:pt x="744048" y="1056459"/>
                  </a:lnTo>
                  <a:lnTo>
                    <a:pt x="751975" y="1147472"/>
                  </a:lnTo>
                  <a:close/>
                  <a:moveTo>
                    <a:pt x="736295" y="966459"/>
                  </a:moveTo>
                  <a:lnTo>
                    <a:pt x="668045" y="966459"/>
                  </a:lnTo>
                  <a:lnTo>
                    <a:pt x="675763" y="877471"/>
                  </a:lnTo>
                  <a:lnTo>
                    <a:pt x="728490" y="877471"/>
                  </a:lnTo>
                  <a:close/>
                  <a:moveTo>
                    <a:pt x="683585" y="787471"/>
                  </a:moveTo>
                  <a:lnTo>
                    <a:pt x="690428" y="708721"/>
                  </a:lnTo>
                  <a:lnTo>
                    <a:pt x="712793" y="696797"/>
                  </a:lnTo>
                  <a:lnTo>
                    <a:pt x="720668" y="787471"/>
                  </a:lnTo>
                  <a:close/>
                  <a:moveTo>
                    <a:pt x="628810" y="1417472"/>
                  </a:moveTo>
                  <a:lnTo>
                    <a:pt x="775443" y="1417472"/>
                  </a:lnTo>
                  <a:lnTo>
                    <a:pt x="783265" y="1507472"/>
                  </a:lnTo>
                  <a:lnTo>
                    <a:pt x="620988" y="1507472"/>
                  </a:lnTo>
                  <a:close/>
                  <a:moveTo>
                    <a:pt x="579635" y="767806"/>
                  </a:moveTo>
                  <a:lnTo>
                    <a:pt x="515340" y="1507472"/>
                  </a:lnTo>
                  <a:lnTo>
                    <a:pt x="350000" y="1507472"/>
                  </a:lnTo>
                  <a:lnTo>
                    <a:pt x="350000" y="1034971"/>
                  </a:lnTo>
                  <a:lnTo>
                    <a:pt x="385000" y="1034971"/>
                  </a:lnTo>
                  <a:lnTo>
                    <a:pt x="385000" y="871464"/>
                  </a:lnTo>
                  <a:close/>
                  <a:moveTo>
                    <a:pt x="210000" y="1034971"/>
                  </a:moveTo>
                  <a:lnTo>
                    <a:pt x="280000" y="1034971"/>
                  </a:lnTo>
                  <a:lnTo>
                    <a:pt x="280000" y="1507472"/>
                  </a:lnTo>
                  <a:lnTo>
                    <a:pt x="210000" y="1507472"/>
                  </a:lnTo>
                  <a:close/>
                </a:path>
              </a:pathLst>
            </a:custGeom>
            <a:solidFill>
              <a:schemeClr val="bg1">
                <a:lumMod val="50000"/>
              </a:schemeClr>
            </a:solidFill>
            <a:ln w="17463" cap="flat">
              <a:noFill/>
              <a:prstDash val="solid"/>
              <a:miter/>
            </a:ln>
          </p:spPr>
          <p:txBody>
            <a:bodyPr rtlCol="0" anchor="ctr"/>
            <a:lstStyle/>
            <a:p>
              <a:endParaRPr lang="en-AU"/>
            </a:p>
          </p:txBody>
        </p:sp>
      </p:grpSp>
      <p:sp>
        <p:nvSpPr>
          <p:cNvPr id="139" name="Content Placeholder 3">
            <a:extLst>
              <a:ext uri="{FF2B5EF4-FFF2-40B4-BE49-F238E27FC236}">
                <a16:creationId xmlns:a16="http://schemas.microsoft.com/office/drawing/2014/main" id="{F54103AE-972D-49E3-85DD-F6E7804281E8}"/>
              </a:ext>
            </a:extLst>
          </p:cNvPr>
          <p:cNvSpPr txBox="1">
            <a:spLocks/>
          </p:cNvSpPr>
          <p:nvPr/>
        </p:nvSpPr>
        <p:spPr>
          <a:xfrm>
            <a:off x="760085" y="2168099"/>
            <a:ext cx="1467993" cy="1199019"/>
          </a:xfrm>
          <a:prstGeom prst="rect">
            <a:avLst/>
          </a:prstGeom>
        </p:spPr>
        <p:txBody>
          <a:bodyPr vert="horz" lIns="91440" tIns="45720" rIns="91440" bIns="45720" rtlCol="0" anchor="t" anchorCtr="0">
            <a:normAutofit fontScale="92500" lnSpcReduction="200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Bef>
                <a:spcPts val="0"/>
              </a:spcBef>
              <a:spcAft>
                <a:spcPts val="0"/>
              </a:spcAft>
              <a:buSzPct val="80000"/>
              <a:buFont typeface="Segoe UI" panose="020B0502040204020203" pitchFamily="34" charset="0"/>
              <a:buNone/>
            </a:pPr>
            <a:r>
              <a:rPr lang="en-AU" sz="3500" b="1" dirty="0">
                <a:solidFill>
                  <a:schemeClr val="accent2">
                    <a:lumMod val="75000"/>
                  </a:schemeClr>
                </a:solidFill>
              </a:rPr>
              <a:t>38</a:t>
            </a:r>
            <a:r>
              <a:rPr lang="en-AU" sz="2600" b="1" dirty="0">
                <a:solidFill>
                  <a:schemeClr val="accent2">
                    <a:lumMod val="75000"/>
                  </a:schemeClr>
                </a:solidFill>
              </a:rPr>
              <a:t> </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expired</a:t>
            </a:r>
          </a:p>
          <a:p>
            <a:pPr algn="ctr">
              <a:lnSpc>
                <a:spcPct val="120000"/>
              </a:lnSpc>
              <a:spcBef>
                <a:spcPts val="0"/>
              </a:spcBef>
              <a:spcAft>
                <a:spcPts val="0"/>
              </a:spcAft>
              <a:buSzPct val="80000"/>
              <a:buFont typeface="Segoe UI" panose="020B0502040204020203" pitchFamily="34" charset="0"/>
              <a:buNone/>
            </a:pPr>
            <a:r>
              <a:rPr lang="en-AU" sz="1900" b="1" dirty="0">
                <a:solidFill>
                  <a:schemeClr val="accent2">
                    <a:lumMod val="75000"/>
                  </a:schemeClr>
                </a:solidFill>
              </a:rPr>
              <a:t>wells</a:t>
            </a:r>
          </a:p>
        </p:txBody>
      </p:sp>
      <p:sp>
        <p:nvSpPr>
          <p:cNvPr id="150" name="TextBox 149">
            <a:extLst>
              <a:ext uri="{FF2B5EF4-FFF2-40B4-BE49-F238E27FC236}">
                <a16:creationId xmlns:a16="http://schemas.microsoft.com/office/drawing/2014/main" id="{D9CFC6F3-4310-4988-BE78-5B2109F2132C}"/>
              </a:ext>
            </a:extLst>
          </p:cNvPr>
          <p:cNvSpPr txBox="1"/>
          <p:nvPr/>
        </p:nvSpPr>
        <p:spPr>
          <a:xfrm>
            <a:off x="6344227" y="1385041"/>
            <a:ext cx="5551469" cy="1590217"/>
          </a:xfrm>
          <a:prstGeom prst="rect">
            <a:avLst/>
          </a:prstGeom>
        </p:spPr>
        <p:txBody>
          <a:bodyPr vert="horz" wrap="square" lIns="91440" tIns="45720" rIns="91440" bIns="45720" rtlCol="0" anchor="ctr">
            <a:noAutofit/>
          </a:bodyPr>
          <a:lstStyle/>
          <a:p>
            <a:pPr marL="0" indent="0" algn="ctr">
              <a:buNone/>
            </a:pPr>
            <a:r>
              <a:rPr lang="en-AU" sz="5400" b="1" dirty="0">
                <a:solidFill>
                  <a:schemeClr val="accent2">
                    <a:lumMod val="75000"/>
                  </a:schemeClr>
                </a:solidFill>
                <a:latin typeface="Segoe UI" panose="020B0502040204020203" pitchFamily="34" charset="0"/>
                <a:cs typeface="Segoe UI" panose="020B0502040204020203" pitchFamily="34" charset="0"/>
              </a:rPr>
              <a:t>2 expired wells</a:t>
            </a:r>
          </a:p>
          <a:p>
            <a:pPr marL="0" indent="0" algn="ctr">
              <a:buNone/>
            </a:pPr>
            <a:r>
              <a:rPr lang="en-AU" sz="2800" b="1" dirty="0">
                <a:latin typeface="Segoe UI" panose="020B0502040204020203" pitchFamily="34" charset="0"/>
                <a:cs typeface="Segoe UI" panose="020B0502040204020203" pitchFamily="34" charset="0"/>
              </a:rPr>
              <a:t>rehabilitated per year</a:t>
            </a:r>
            <a:endParaRPr lang="en-AU" sz="1100" b="1" dirty="0">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DD00B997-8E84-4997-9ECD-4528AC6BCD9B}"/>
              </a:ext>
            </a:extLst>
          </p:cNvPr>
          <p:cNvGrpSpPr/>
          <p:nvPr/>
        </p:nvGrpSpPr>
        <p:grpSpPr>
          <a:xfrm>
            <a:off x="6344227" y="3202566"/>
            <a:ext cx="5547010" cy="3264982"/>
            <a:chOff x="6344227" y="3202566"/>
            <a:chExt cx="5547010" cy="3264982"/>
          </a:xfrm>
        </p:grpSpPr>
        <p:sp>
          <p:nvSpPr>
            <p:cNvPr id="117" name="Freeform: Shape 116">
              <a:extLst>
                <a:ext uri="{FF2B5EF4-FFF2-40B4-BE49-F238E27FC236}">
                  <a16:creationId xmlns:a16="http://schemas.microsoft.com/office/drawing/2014/main" id="{45705E1D-495B-4588-8AC1-41EEF350566C}"/>
                </a:ext>
              </a:extLst>
            </p:cNvPr>
            <p:cNvSpPr/>
            <p:nvPr/>
          </p:nvSpPr>
          <p:spPr>
            <a:xfrm>
              <a:off x="6356379" y="4855896"/>
              <a:ext cx="5534858" cy="1611652"/>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446568 h 2041452"/>
                <a:gd name="connsiteX1" fmla="*/ 0 w 10122195"/>
                <a:gd name="connsiteY1" fmla="*/ 882503 h 2041452"/>
                <a:gd name="connsiteX2" fmla="*/ 244549 w 10122195"/>
                <a:gd name="connsiteY2" fmla="*/ 499731 h 2041452"/>
                <a:gd name="connsiteX3" fmla="*/ 489098 w 10122195"/>
                <a:gd name="connsiteY3" fmla="*/ 0 h 2041452"/>
                <a:gd name="connsiteX4" fmla="*/ 935665 w 10122195"/>
                <a:gd name="connsiteY4" fmla="*/ 308345 h 2041452"/>
                <a:gd name="connsiteX5" fmla="*/ 1275907 w 10122195"/>
                <a:gd name="connsiteY5" fmla="*/ 308345 h 2041452"/>
                <a:gd name="connsiteX6" fmla="*/ 1733107 w 10122195"/>
                <a:gd name="connsiteY6" fmla="*/ 446568 h 2041452"/>
                <a:gd name="connsiteX7" fmla="*/ 2243470 w 10122195"/>
                <a:gd name="connsiteY7" fmla="*/ 499731 h 2041452"/>
                <a:gd name="connsiteX8" fmla="*/ 2583711 w 10122195"/>
                <a:gd name="connsiteY8" fmla="*/ 510363 h 2041452"/>
                <a:gd name="connsiteX9" fmla="*/ 2977116 w 10122195"/>
                <a:gd name="connsiteY9" fmla="*/ 435935 h 2041452"/>
                <a:gd name="connsiteX10" fmla="*/ 3232297 w 10122195"/>
                <a:gd name="connsiteY10" fmla="*/ 372140 h 2041452"/>
                <a:gd name="connsiteX11" fmla="*/ 3487479 w 10122195"/>
                <a:gd name="connsiteY11" fmla="*/ 223284 h 2041452"/>
                <a:gd name="connsiteX12" fmla="*/ 3965944 w 10122195"/>
                <a:gd name="connsiteY12" fmla="*/ 244549 h 2041452"/>
                <a:gd name="connsiteX13" fmla="*/ 4359349 w 10122195"/>
                <a:gd name="connsiteY13" fmla="*/ 297712 h 2041452"/>
                <a:gd name="connsiteX14" fmla="*/ 4859079 w 10122195"/>
                <a:gd name="connsiteY14" fmla="*/ 265815 h 2041452"/>
                <a:gd name="connsiteX15" fmla="*/ 5231218 w 10122195"/>
                <a:gd name="connsiteY15" fmla="*/ 329610 h 2041452"/>
                <a:gd name="connsiteX16" fmla="*/ 5752214 w 10122195"/>
                <a:gd name="connsiteY16" fmla="*/ 265815 h 2041452"/>
                <a:gd name="connsiteX17" fmla="*/ 6071190 w 10122195"/>
                <a:gd name="connsiteY17" fmla="*/ 148856 h 2041452"/>
                <a:gd name="connsiteX18" fmla="*/ 6709144 w 10122195"/>
                <a:gd name="connsiteY18" fmla="*/ 159489 h 2041452"/>
                <a:gd name="connsiteX19" fmla="*/ 7166344 w 10122195"/>
                <a:gd name="connsiteY19" fmla="*/ 276447 h 2041452"/>
                <a:gd name="connsiteX20" fmla="*/ 7676707 w 10122195"/>
                <a:gd name="connsiteY20" fmla="*/ 318977 h 2041452"/>
                <a:gd name="connsiteX21" fmla="*/ 8006316 w 10122195"/>
                <a:gd name="connsiteY21" fmla="*/ 159489 h 2041452"/>
                <a:gd name="connsiteX22" fmla="*/ 8335925 w 10122195"/>
                <a:gd name="connsiteY22" fmla="*/ 127591 h 2041452"/>
                <a:gd name="connsiteX23" fmla="*/ 8623004 w 10122195"/>
                <a:gd name="connsiteY23" fmla="*/ 276447 h 2041452"/>
                <a:gd name="connsiteX24" fmla="*/ 8846288 w 10122195"/>
                <a:gd name="connsiteY24" fmla="*/ 414670 h 2041452"/>
                <a:gd name="connsiteX25" fmla="*/ 9292856 w 10122195"/>
                <a:gd name="connsiteY25" fmla="*/ 329610 h 2041452"/>
                <a:gd name="connsiteX26" fmla="*/ 9537404 w 10122195"/>
                <a:gd name="connsiteY26" fmla="*/ 287080 h 2041452"/>
                <a:gd name="connsiteX27" fmla="*/ 9707525 w 10122195"/>
                <a:gd name="connsiteY27" fmla="*/ 287080 h 2041452"/>
                <a:gd name="connsiteX28" fmla="*/ 10111563 w 10122195"/>
                <a:gd name="connsiteY28" fmla="*/ 276447 h 2041452"/>
                <a:gd name="connsiteX29" fmla="*/ 10122195 w 10122195"/>
                <a:gd name="connsiteY29" fmla="*/ 2041452 h 2041452"/>
                <a:gd name="connsiteX30" fmla="*/ 21265 w 10122195"/>
                <a:gd name="connsiteY30" fmla="*/ 2030819 h 2041452"/>
                <a:gd name="connsiteX31" fmla="*/ 21265 w 10122195"/>
                <a:gd name="connsiteY31" fmla="*/ 839973 h 2041452"/>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35665 w 10122195"/>
                <a:gd name="connsiteY4" fmla="*/ 318977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00939 w 10122195"/>
                <a:gd name="connsiteY7" fmla="*/ 127591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67833 h 2062717"/>
                <a:gd name="connsiteX1" fmla="*/ 0 w 10122195"/>
                <a:gd name="connsiteY1" fmla="*/ 903768 h 2062717"/>
                <a:gd name="connsiteX2" fmla="*/ 10633 w 10122195"/>
                <a:gd name="connsiteY2" fmla="*/ 10633 h 2062717"/>
                <a:gd name="connsiteX3" fmla="*/ 489098 w 10122195"/>
                <a:gd name="connsiteY3" fmla="*/ 21265 h 2062717"/>
                <a:gd name="connsiteX4" fmla="*/ 956930 w 10122195"/>
                <a:gd name="connsiteY4" fmla="*/ 159489 h 2062717"/>
                <a:gd name="connsiteX5" fmla="*/ 1392865 w 10122195"/>
                <a:gd name="connsiteY5" fmla="*/ 85062 h 2062717"/>
                <a:gd name="connsiteX6" fmla="*/ 1818167 w 10122195"/>
                <a:gd name="connsiteY6" fmla="*/ 138223 h 2062717"/>
                <a:gd name="connsiteX7" fmla="*/ 2200939 w 10122195"/>
                <a:gd name="connsiteY7" fmla="*/ 138224 h 2062717"/>
                <a:gd name="connsiteX8" fmla="*/ 2711301 w 10122195"/>
                <a:gd name="connsiteY8" fmla="*/ 0 h 2062717"/>
                <a:gd name="connsiteX9" fmla="*/ 2977116 w 10122195"/>
                <a:gd name="connsiteY9" fmla="*/ 457200 h 2062717"/>
                <a:gd name="connsiteX10" fmla="*/ 3232297 w 10122195"/>
                <a:gd name="connsiteY10" fmla="*/ 393405 h 2062717"/>
                <a:gd name="connsiteX11" fmla="*/ 3487479 w 10122195"/>
                <a:gd name="connsiteY11" fmla="*/ 244549 h 2062717"/>
                <a:gd name="connsiteX12" fmla="*/ 3965944 w 10122195"/>
                <a:gd name="connsiteY12" fmla="*/ 265814 h 2062717"/>
                <a:gd name="connsiteX13" fmla="*/ 4359349 w 10122195"/>
                <a:gd name="connsiteY13" fmla="*/ 318977 h 2062717"/>
                <a:gd name="connsiteX14" fmla="*/ 4859079 w 10122195"/>
                <a:gd name="connsiteY14" fmla="*/ 287080 h 2062717"/>
                <a:gd name="connsiteX15" fmla="*/ 5231218 w 10122195"/>
                <a:gd name="connsiteY15" fmla="*/ 350875 h 2062717"/>
                <a:gd name="connsiteX16" fmla="*/ 5752214 w 10122195"/>
                <a:gd name="connsiteY16" fmla="*/ 287080 h 2062717"/>
                <a:gd name="connsiteX17" fmla="*/ 6071190 w 10122195"/>
                <a:gd name="connsiteY17" fmla="*/ 170121 h 2062717"/>
                <a:gd name="connsiteX18" fmla="*/ 6709144 w 10122195"/>
                <a:gd name="connsiteY18" fmla="*/ 180754 h 2062717"/>
                <a:gd name="connsiteX19" fmla="*/ 7166344 w 10122195"/>
                <a:gd name="connsiteY19" fmla="*/ 297712 h 2062717"/>
                <a:gd name="connsiteX20" fmla="*/ 7676707 w 10122195"/>
                <a:gd name="connsiteY20" fmla="*/ 340242 h 2062717"/>
                <a:gd name="connsiteX21" fmla="*/ 8006316 w 10122195"/>
                <a:gd name="connsiteY21" fmla="*/ 180754 h 2062717"/>
                <a:gd name="connsiteX22" fmla="*/ 8335925 w 10122195"/>
                <a:gd name="connsiteY22" fmla="*/ 148856 h 2062717"/>
                <a:gd name="connsiteX23" fmla="*/ 8623004 w 10122195"/>
                <a:gd name="connsiteY23" fmla="*/ 297712 h 2062717"/>
                <a:gd name="connsiteX24" fmla="*/ 8846288 w 10122195"/>
                <a:gd name="connsiteY24" fmla="*/ 435935 h 2062717"/>
                <a:gd name="connsiteX25" fmla="*/ 9292856 w 10122195"/>
                <a:gd name="connsiteY25" fmla="*/ 350875 h 2062717"/>
                <a:gd name="connsiteX26" fmla="*/ 9537404 w 10122195"/>
                <a:gd name="connsiteY26" fmla="*/ 308345 h 2062717"/>
                <a:gd name="connsiteX27" fmla="*/ 9707525 w 10122195"/>
                <a:gd name="connsiteY27" fmla="*/ 308345 h 2062717"/>
                <a:gd name="connsiteX28" fmla="*/ 10111563 w 10122195"/>
                <a:gd name="connsiteY28" fmla="*/ 297712 h 2062717"/>
                <a:gd name="connsiteX29" fmla="*/ 10122195 w 10122195"/>
                <a:gd name="connsiteY29" fmla="*/ 2062717 h 2062717"/>
                <a:gd name="connsiteX30" fmla="*/ 21265 w 10122195"/>
                <a:gd name="connsiteY30" fmla="*/ 2052084 h 2062717"/>
                <a:gd name="connsiteX31" fmla="*/ 21265 w 10122195"/>
                <a:gd name="connsiteY31" fmla="*/ 861238 h 2062717"/>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232297 w 10122195"/>
                <a:gd name="connsiteY10" fmla="*/ 584791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92455 w 10122195"/>
                <a:gd name="connsiteY17" fmla="*/ 63795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744279 h 2339163"/>
                <a:gd name="connsiteX1" fmla="*/ 0 w 10122195"/>
                <a:gd name="connsiteY1" fmla="*/ 1180214 h 2339163"/>
                <a:gd name="connsiteX2" fmla="*/ 10633 w 10122195"/>
                <a:gd name="connsiteY2" fmla="*/ 287079 h 2339163"/>
                <a:gd name="connsiteX3" fmla="*/ 489098 w 10122195"/>
                <a:gd name="connsiteY3" fmla="*/ 297711 h 2339163"/>
                <a:gd name="connsiteX4" fmla="*/ 956930 w 10122195"/>
                <a:gd name="connsiteY4" fmla="*/ 435935 h 2339163"/>
                <a:gd name="connsiteX5" fmla="*/ 1392865 w 10122195"/>
                <a:gd name="connsiteY5" fmla="*/ 361508 h 2339163"/>
                <a:gd name="connsiteX6" fmla="*/ 1818167 w 10122195"/>
                <a:gd name="connsiteY6" fmla="*/ 414669 h 2339163"/>
                <a:gd name="connsiteX7" fmla="*/ 2200939 w 10122195"/>
                <a:gd name="connsiteY7" fmla="*/ 414670 h 2339163"/>
                <a:gd name="connsiteX8" fmla="*/ 2711301 w 10122195"/>
                <a:gd name="connsiteY8" fmla="*/ 276446 h 2339163"/>
                <a:gd name="connsiteX9" fmla="*/ 3221664 w 10122195"/>
                <a:gd name="connsiteY9" fmla="*/ 85060 h 2339163"/>
                <a:gd name="connsiteX10" fmla="*/ 3551274 w 10122195"/>
                <a:gd name="connsiteY10" fmla="*/ 159488 h 2339163"/>
                <a:gd name="connsiteX11" fmla="*/ 3657600 w 10122195"/>
                <a:gd name="connsiteY11" fmla="*/ 159488 h 2339163"/>
                <a:gd name="connsiteX12" fmla="*/ 4263656 w 10122195"/>
                <a:gd name="connsiteY12" fmla="*/ 127591 h 2339163"/>
                <a:gd name="connsiteX13" fmla="*/ 4476308 w 10122195"/>
                <a:gd name="connsiteY13" fmla="*/ 350874 h 2339163"/>
                <a:gd name="connsiteX14" fmla="*/ 4880343 w 10122195"/>
                <a:gd name="connsiteY14" fmla="*/ 350875 h 2339163"/>
                <a:gd name="connsiteX15" fmla="*/ 5241851 w 10122195"/>
                <a:gd name="connsiteY15" fmla="*/ 340242 h 2339163"/>
                <a:gd name="connsiteX16" fmla="*/ 5762846 w 10122195"/>
                <a:gd name="connsiteY16" fmla="*/ 393405 h 2339163"/>
                <a:gd name="connsiteX17" fmla="*/ 6092455 w 10122195"/>
                <a:gd name="connsiteY17" fmla="*/ 148855 h 2339163"/>
                <a:gd name="connsiteX18" fmla="*/ 6687879 w 10122195"/>
                <a:gd name="connsiteY18" fmla="*/ 0 h 2339163"/>
                <a:gd name="connsiteX19" fmla="*/ 7166344 w 10122195"/>
                <a:gd name="connsiteY19" fmla="*/ 574158 h 2339163"/>
                <a:gd name="connsiteX20" fmla="*/ 7676707 w 10122195"/>
                <a:gd name="connsiteY20" fmla="*/ 616688 h 2339163"/>
                <a:gd name="connsiteX21" fmla="*/ 8006316 w 10122195"/>
                <a:gd name="connsiteY21" fmla="*/ 457200 h 2339163"/>
                <a:gd name="connsiteX22" fmla="*/ 8335925 w 10122195"/>
                <a:gd name="connsiteY22" fmla="*/ 425302 h 2339163"/>
                <a:gd name="connsiteX23" fmla="*/ 8623004 w 10122195"/>
                <a:gd name="connsiteY23" fmla="*/ 574158 h 2339163"/>
                <a:gd name="connsiteX24" fmla="*/ 8846288 w 10122195"/>
                <a:gd name="connsiteY24" fmla="*/ 712381 h 2339163"/>
                <a:gd name="connsiteX25" fmla="*/ 9292856 w 10122195"/>
                <a:gd name="connsiteY25" fmla="*/ 627321 h 2339163"/>
                <a:gd name="connsiteX26" fmla="*/ 9537404 w 10122195"/>
                <a:gd name="connsiteY26" fmla="*/ 584791 h 2339163"/>
                <a:gd name="connsiteX27" fmla="*/ 9707525 w 10122195"/>
                <a:gd name="connsiteY27" fmla="*/ 584791 h 2339163"/>
                <a:gd name="connsiteX28" fmla="*/ 10111563 w 10122195"/>
                <a:gd name="connsiteY28" fmla="*/ 574158 h 2339163"/>
                <a:gd name="connsiteX29" fmla="*/ 10122195 w 10122195"/>
                <a:gd name="connsiteY29" fmla="*/ 2339163 h 2339163"/>
                <a:gd name="connsiteX30" fmla="*/ 21265 w 10122195"/>
                <a:gd name="connsiteY30" fmla="*/ 2328530 h 2339163"/>
                <a:gd name="connsiteX31" fmla="*/ 21265 w 10122195"/>
                <a:gd name="connsiteY31" fmla="*/ 1137684 h 2339163"/>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71321 w 10122195"/>
                <a:gd name="connsiteY27" fmla="*/ 372140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952613 w 10154094"/>
                <a:gd name="connsiteY23" fmla="*/ 404037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46197 w 10154094"/>
                <a:gd name="connsiteY6" fmla="*/ 220750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818126 w 10154094"/>
                <a:gd name="connsiteY6" fmla="*/ 30128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508744 w 10154094"/>
                <a:gd name="connsiteY10" fmla="*/ 203602 h 2457704"/>
                <a:gd name="connsiteX11" fmla="*/ 3668593 w 10154094"/>
                <a:gd name="connsiteY11" fmla="*/ 0 h 2457704"/>
                <a:gd name="connsiteX12" fmla="*/ 4263656 w 10154094"/>
                <a:gd name="connsiteY12" fmla="*/ 246132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63656 w 10154094"/>
                <a:gd name="connsiteY12" fmla="*/ 246132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241872 w 10154094"/>
                <a:gd name="connsiteY17" fmla="*/ 186861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241872 w 10154094"/>
                <a:gd name="connsiteY17" fmla="*/ 186861 h 2457704"/>
                <a:gd name="connsiteX18" fmla="*/ 6687879 w 10154094"/>
                <a:gd name="connsiteY18" fmla="*/ 118541 h 2457704"/>
                <a:gd name="connsiteX19" fmla="*/ 7028121 w 10154094"/>
                <a:gd name="connsiteY19" fmla="*/ 22848 h 2457704"/>
                <a:gd name="connsiteX20" fmla="*/ 7708205 w 10154094"/>
                <a:gd name="connsiteY20" fmla="*/ 148855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08205 w 10154094"/>
                <a:gd name="connsiteY20" fmla="*/ 198489 h 2507338"/>
                <a:gd name="connsiteX21" fmla="*/ 8165805 w 10154094"/>
                <a:gd name="connsiteY21" fmla="*/ 274500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165805 w 10154094"/>
                <a:gd name="connsiteY21" fmla="*/ 274500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579935 w 10154094"/>
                <a:gd name="connsiteY25" fmla="*/ 561579 h 2507338"/>
                <a:gd name="connsiteX26" fmla="*/ 9590727 w 10154094"/>
                <a:gd name="connsiteY26" fmla="*/ 110897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483882 w 10154094"/>
                <a:gd name="connsiteY25" fmla="*/ 110580 h 2507338"/>
                <a:gd name="connsiteX26" fmla="*/ 9590727 w 10154094"/>
                <a:gd name="connsiteY26" fmla="*/ 110897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483882 w 10154094"/>
                <a:gd name="connsiteY25" fmla="*/ 110580 h 2507338"/>
                <a:gd name="connsiteX26" fmla="*/ 9590727 w 10154094"/>
                <a:gd name="connsiteY26" fmla="*/ 110897 h 2507338"/>
                <a:gd name="connsiteX27" fmla="*/ 9814012 w 10154094"/>
                <a:gd name="connsiteY27" fmla="*/ 259390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110580 h 2507338"/>
                <a:gd name="connsiteX26" fmla="*/ 9590727 w 10160468"/>
                <a:gd name="connsiteY26" fmla="*/ 110897 h 2507338"/>
                <a:gd name="connsiteX27" fmla="*/ 9814012 w 10160468"/>
                <a:gd name="connsiteY27" fmla="*/ 259390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110580 h 2507338"/>
                <a:gd name="connsiteX26" fmla="*/ 9590727 w 10160468"/>
                <a:gd name="connsiteY26" fmla="*/ 110897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52863 h 2507338"/>
                <a:gd name="connsiteX26" fmla="*/ 9590727 w 10160468"/>
                <a:gd name="connsiteY26" fmla="*/ 110897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087333 w 10160468"/>
                <a:gd name="connsiteY23" fmla="*/ 103052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163820 w 10160468"/>
                <a:gd name="connsiteY23" fmla="*/ 50144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163820 w 10160468"/>
                <a:gd name="connsiteY23" fmla="*/ 5014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127101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127101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17214 w 10160468"/>
                <a:gd name="connsiteY4" fmla="*/ 386848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423310 w 10160468"/>
                <a:gd name="connsiteY3" fmla="*/ 346639 h 2507338"/>
                <a:gd name="connsiteX4" fmla="*/ 917214 w 10160468"/>
                <a:gd name="connsiteY4" fmla="*/ 386848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25507 w 10185975"/>
                <a:gd name="connsiteY0" fmla="*/ 912454 h 2507338"/>
                <a:gd name="connsiteX1" fmla="*/ 25507 w 10185975"/>
                <a:gd name="connsiteY1" fmla="*/ 1348389 h 2507338"/>
                <a:gd name="connsiteX2" fmla="*/ 273 w 10185975"/>
                <a:gd name="connsiteY2" fmla="*/ 291026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151478 w 10185975"/>
                <a:gd name="connsiteY9" fmla="*/ 178807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151478 w 10185975"/>
                <a:gd name="connsiteY9" fmla="*/ 178807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541949 w 10185975"/>
                <a:gd name="connsiteY10" fmla="*/ 1768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541949 w 10185975"/>
                <a:gd name="connsiteY10" fmla="*/ 176818 h 2507338"/>
                <a:gd name="connsiteX11" fmla="*/ 3998971 w 10185975"/>
                <a:gd name="connsiteY11" fmla="*/ 151768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287365 w 10185975"/>
                <a:gd name="connsiteY21" fmla="*/ 179345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287365 w 10185975"/>
                <a:gd name="connsiteY21" fmla="*/ 179345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08313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40379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32991 w 10185975"/>
                <a:gd name="connsiteY16" fmla="*/ 240461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32991 w 10185975"/>
                <a:gd name="connsiteY16" fmla="*/ 240461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202092 w 10185975"/>
                <a:gd name="connsiteY19" fmla="*/ 14124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202092 w 10185975"/>
                <a:gd name="connsiteY19" fmla="*/ 14124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129394 w 10185975"/>
                <a:gd name="connsiteY21" fmla="*/ 208986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129394 w 10185975"/>
                <a:gd name="connsiteY21" fmla="*/ 208986 h 2468558"/>
                <a:gd name="connsiteX22" fmla="*/ 8521000 w 10185975"/>
                <a:gd name="connsiteY22" fmla="*/ 181608 h 2468558"/>
                <a:gd name="connsiteX23" fmla="*/ 9009928 w 10185975"/>
                <a:gd name="connsiteY23" fmla="*/ 83372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59591 h 2454475"/>
                <a:gd name="connsiteX1" fmla="*/ 25507 w 10185975"/>
                <a:gd name="connsiteY1" fmla="*/ 1295526 h 2454475"/>
                <a:gd name="connsiteX2" fmla="*/ 273 w 10185975"/>
                <a:gd name="connsiteY2" fmla="*/ 301997 h 2454475"/>
                <a:gd name="connsiteX3" fmla="*/ 448817 w 10185975"/>
                <a:gd name="connsiteY3" fmla="*/ 293776 h 2454475"/>
                <a:gd name="connsiteX4" fmla="*/ 942721 w 10185975"/>
                <a:gd name="connsiteY4" fmla="*/ 333985 h 2454475"/>
                <a:gd name="connsiteX5" fmla="*/ 1460746 w 10185975"/>
                <a:gd name="connsiteY5" fmla="*/ 310963 h 2454475"/>
                <a:gd name="connsiteX6" fmla="*/ 1987102 w 10185975"/>
                <a:gd name="connsiteY6" fmla="*/ 320904 h 2454475"/>
                <a:gd name="connsiteX7" fmla="*/ 2414575 w 10185975"/>
                <a:gd name="connsiteY7" fmla="*/ 280916 h 2454475"/>
                <a:gd name="connsiteX8" fmla="*/ 2826893 w 10185975"/>
                <a:gd name="connsiteY8" fmla="*/ 253031 h 2454475"/>
                <a:gd name="connsiteX9" fmla="*/ 3205279 w 10185975"/>
                <a:gd name="connsiteY9" fmla="*/ 226296 h 2454475"/>
                <a:gd name="connsiteX10" fmla="*/ 3541949 w 10185975"/>
                <a:gd name="connsiteY10" fmla="*/ 252218 h 2454475"/>
                <a:gd name="connsiteX11" fmla="*/ 3925419 w 10185975"/>
                <a:gd name="connsiteY11" fmla="*/ 180354 h 2454475"/>
                <a:gd name="connsiteX12" fmla="*/ 4231288 w 10185975"/>
                <a:gd name="connsiteY12" fmla="*/ 216074 h 2454475"/>
                <a:gd name="connsiteX13" fmla="*/ 4597869 w 10185975"/>
                <a:gd name="connsiteY13" fmla="*/ 297061 h 2454475"/>
                <a:gd name="connsiteX14" fmla="*/ 4764117 w 10185975"/>
                <a:gd name="connsiteY14" fmla="*/ 273535 h 2454475"/>
                <a:gd name="connsiteX15" fmla="*/ 4928268 w 10185975"/>
                <a:gd name="connsiteY15" fmla="*/ 272669 h 2454475"/>
                <a:gd name="connsiteX16" fmla="*/ 5475344 w 10185975"/>
                <a:gd name="connsiteY16" fmla="*/ 168199 h 2454475"/>
                <a:gd name="connsiteX17" fmla="*/ 6349101 w 10185975"/>
                <a:gd name="connsiteY17" fmla="*/ 177813 h 2454475"/>
                <a:gd name="connsiteX18" fmla="*/ 6746075 w 10185975"/>
                <a:gd name="connsiteY18" fmla="*/ 150219 h 2454475"/>
                <a:gd name="connsiteX19" fmla="*/ 7390054 w 10185975"/>
                <a:gd name="connsiteY19" fmla="*/ 162072 h 2454475"/>
                <a:gd name="connsiteX20" fmla="*/ 7916002 w 10185975"/>
                <a:gd name="connsiteY20" fmla="*/ 181879 h 2454475"/>
                <a:gd name="connsiteX21" fmla="*/ 8129394 w 10185975"/>
                <a:gd name="connsiteY21" fmla="*/ 194903 h 2454475"/>
                <a:gd name="connsiteX22" fmla="*/ 8521000 w 10185975"/>
                <a:gd name="connsiteY22" fmla="*/ 167525 h 2454475"/>
                <a:gd name="connsiteX23" fmla="*/ 9009928 w 10185975"/>
                <a:gd name="connsiteY23" fmla="*/ 69289 h 2454475"/>
                <a:gd name="connsiteX24" fmla="*/ 9511074 w 10185975"/>
                <a:gd name="connsiteY24" fmla="*/ 33875 h 2454475"/>
                <a:gd name="connsiteX25" fmla="*/ 9509389 w 10185975"/>
                <a:gd name="connsiteY25" fmla="*/ 0 h 2454475"/>
                <a:gd name="connsiteX26" fmla="*/ 9679973 w 10185975"/>
                <a:gd name="connsiteY26" fmla="*/ 14746 h 2454475"/>
                <a:gd name="connsiteX27" fmla="*/ 9871389 w 10185975"/>
                <a:gd name="connsiteY27" fmla="*/ 91093 h 2454475"/>
                <a:gd name="connsiteX28" fmla="*/ 10185975 w 10185975"/>
                <a:gd name="connsiteY28" fmla="*/ 158352 h 2454475"/>
                <a:gd name="connsiteX29" fmla="*/ 10147702 w 10185975"/>
                <a:gd name="connsiteY29" fmla="*/ 2454475 h 2454475"/>
                <a:gd name="connsiteX30" fmla="*/ 46772 w 10185975"/>
                <a:gd name="connsiteY30" fmla="*/ 2443842 h 2454475"/>
                <a:gd name="connsiteX31" fmla="*/ 46772 w 10185975"/>
                <a:gd name="connsiteY31" fmla="*/ 1252996 h 2454475"/>
                <a:gd name="connsiteX0" fmla="*/ 25507 w 10185975"/>
                <a:gd name="connsiteY0" fmla="*/ 859591 h 2454475"/>
                <a:gd name="connsiteX1" fmla="*/ 25507 w 10185975"/>
                <a:gd name="connsiteY1" fmla="*/ 1295526 h 2454475"/>
                <a:gd name="connsiteX2" fmla="*/ 273 w 10185975"/>
                <a:gd name="connsiteY2" fmla="*/ 301997 h 2454475"/>
                <a:gd name="connsiteX3" fmla="*/ 448817 w 10185975"/>
                <a:gd name="connsiteY3" fmla="*/ 293776 h 2454475"/>
                <a:gd name="connsiteX4" fmla="*/ 942721 w 10185975"/>
                <a:gd name="connsiteY4" fmla="*/ 333985 h 2454475"/>
                <a:gd name="connsiteX5" fmla="*/ 1460746 w 10185975"/>
                <a:gd name="connsiteY5" fmla="*/ 310963 h 2454475"/>
                <a:gd name="connsiteX6" fmla="*/ 1987102 w 10185975"/>
                <a:gd name="connsiteY6" fmla="*/ 320904 h 2454475"/>
                <a:gd name="connsiteX7" fmla="*/ 2414575 w 10185975"/>
                <a:gd name="connsiteY7" fmla="*/ 280916 h 2454475"/>
                <a:gd name="connsiteX8" fmla="*/ 2826893 w 10185975"/>
                <a:gd name="connsiteY8" fmla="*/ 253031 h 2454475"/>
                <a:gd name="connsiteX9" fmla="*/ 3205279 w 10185975"/>
                <a:gd name="connsiteY9" fmla="*/ 226296 h 2454475"/>
                <a:gd name="connsiteX10" fmla="*/ 3541949 w 10185975"/>
                <a:gd name="connsiteY10" fmla="*/ 252218 h 2454475"/>
                <a:gd name="connsiteX11" fmla="*/ 3925419 w 10185975"/>
                <a:gd name="connsiteY11" fmla="*/ 180354 h 2454475"/>
                <a:gd name="connsiteX12" fmla="*/ 4231288 w 10185975"/>
                <a:gd name="connsiteY12" fmla="*/ 216074 h 2454475"/>
                <a:gd name="connsiteX13" fmla="*/ 4597869 w 10185975"/>
                <a:gd name="connsiteY13" fmla="*/ 297061 h 2454475"/>
                <a:gd name="connsiteX14" fmla="*/ 4764117 w 10185975"/>
                <a:gd name="connsiteY14" fmla="*/ 273535 h 2454475"/>
                <a:gd name="connsiteX15" fmla="*/ 4928268 w 10185975"/>
                <a:gd name="connsiteY15" fmla="*/ 272669 h 2454475"/>
                <a:gd name="connsiteX16" fmla="*/ 5475344 w 10185975"/>
                <a:gd name="connsiteY16" fmla="*/ 168199 h 2454475"/>
                <a:gd name="connsiteX17" fmla="*/ 6349101 w 10185975"/>
                <a:gd name="connsiteY17" fmla="*/ 177813 h 2454475"/>
                <a:gd name="connsiteX18" fmla="*/ 6746075 w 10185975"/>
                <a:gd name="connsiteY18" fmla="*/ 150219 h 2454475"/>
                <a:gd name="connsiteX19" fmla="*/ 7390054 w 10185975"/>
                <a:gd name="connsiteY19" fmla="*/ 162072 h 2454475"/>
                <a:gd name="connsiteX20" fmla="*/ 7916002 w 10185975"/>
                <a:gd name="connsiteY20" fmla="*/ 181879 h 2454475"/>
                <a:gd name="connsiteX21" fmla="*/ 8129394 w 10185975"/>
                <a:gd name="connsiteY21" fmla="*/ 194903 h 2454475"/>
                <a:gd name="connsiteX22" fmla="*/ 8521000 w 10185975"/>
                <a:gd name="connsiteY22" fmla="*/ 167525 h 2454475"/>
                <a:gd name="connsiteX23" fmla="*/ 9009928 w 10185975"/>
                <a:gd name="connsiteY23" fmla="*/ 69289 h 2454475"/>
                <a:gd name="connsiteX24" fmla="*/ 9511074 w 10185975"/>
                <a:gd name="connsiteY24" fmla="*/ 33875 h 2454475"/>
                <a:gd name="connsiteX25" fmla="*/ 9509389 w 10185975"/>
                <a:gd name="connsiteY25" fmla="*/ 0 h 2454475"/>
                <a:gd name="connsiteX26" fmla="*/ 9781026 w 10185975"/>
                <a:gd name="connsiteY26" fmla="*/ 102671 h 2454475"/>
                <a:gd name="connsiteX27" fmla="*/ 9871389 w 10185975"/>
                <a:gd name="connsiteY27" fmla="*/ 91093 h 2454475"/>
                <a:gd name="connsiteX28" fmla="*/ 10185975 w 10185975"/>
                <a:gd name="connsiteY28" fmla="*/ 158352 h 2454475"/>
                <a:gd name="connsiteX29" fmla="*/ 10147702 w 10185975"/>
                <a:gd name="connsiteY29" fmla="*/ 2454475 h 2454475"/>
                <a:gd name="connsiteX30" fmla="*/ 46772 w 10185975"/>
                <a:gd name="connsiteY30" fmla="*/ 2443842 h 2454475"/>
                <a:gd name="connsiteX31" fmla="*/ 46772 w 10185975"/>
                <a:gd name="connsiteY31" fmla="*/ 1252996 h 2454475"/>
                <a:gd name="connsiteX0" fmla="*/ 25507 w 10185975"/>
                <a:gd name="connsiteY0" fmla="*/ 828403 h 2423287"/>
                <a:gd name="connsiteX1" fmla="*/ 25507 w 10185975"/>
                <a:gd name="connsiteY1" fmla="*/ 1264338 h 2423287"/>
                <a:gd name="connsiteX2" fmla="*/ 273 w 10185975"/>
                <a:gd name="connsiteY2" fmla="*/ 270809 h 2423287"/>
                <a:gd name="connsiteX3" fmla="*/ 448817 w 10185975"/>
                <a:gd name="connsiteY3" fmla="*/ 262588 h 2423287"/>
                <a:gd name="connsiteX4" fmla="*/ 942721 w 10185975"/>
                <a:gd name="connsiteY4" fmla="*/ 302797 h 2423287"/>
                <a:gd name="connsiteX5" fmla="*/ 1460746 w 10185975"/>
                <a:gd name="connsiteY5" fmla="*/ 279775 h 2423287"/>
                <a:gd name="connsiteX6" fmla="*/ 1987102 w 10185975"/>
                <a:gd name="connsiteY6" fmla="*/ 289716 h 2423287"/>
                <a:gd name="connsiteX7" fmla="*/ 2414575 w 10185975"/>
                <a:gd name="connsiteY7" fmla="*/ 249728 h 2423287"/>
                <a:gd name="connsiteX8" fmla="*/ 2826893 w 10185975"/>
                <a:gd name="connsiteY8" fmla="*/ 221843 h 2423287"/>
                <a:gd name="connsiteX9" fmla="*/ 3205279 w 10185975"/>
                <a:gd name="connsiteY9" fmla="*/ 195108 h 2423287"/>
                <a:gd name="connsiteX10" fmla="*/ 3541949 w 10185975"/>
                <a:gd name="connsiteY10" fmla="*/ 221030 h 2423287"/>
                <a:gd name="connsiteX11" fmla="*/ 3925419 w 10185975"/>
                <a:gd name="connsiteY11" fmla="*/ 149166 h 2423287"/>
                <a:gd name="connsiteX12" fmla="*/ 4231288 w 10185975"/>
                <a:gd name="connsiteY12" fmla="*/ 184886 h 2423287"/>
                <a:gd name="connsiteX13" fmla="*/ 4597869 w 10185975"/>
                <a:gd name="connsiteY13" fmla="*/ 265873 h 2423287"/>
                <a:gd name="connsiteX14" fmla="*/ 4764117 w 10185975"/>
                <a:gd name="connsiteY14" fmla="*/ 242347 h 2423287"/>
                <a:gd name="connsiteX15" fmla="*/ 4928268 w 10185975"/>
                <a:gd name="connsiteY15" fmla="*/ 241481 h 2423287"/>
                <a:gd name="connsiteX16" fmla="*/ 5475344 w 10185975"/>
                <a:gd name="connsiteY16" fmla="*/ 137011 h 2423287"/>
                <a:gd name="connsiteX17" fmla="*/ 6349101 w 10185975"/>
                <a:gd name="connsiteY17" fmla="*/ 146625 h 2423287"/>
                <a:gd name="connsiteX18" fmla="*/ 6746075 w 10185975"/>
                <a:gd name="connsiteY18" fmla="*/ 119031 h 2423287"/>
                <a:gd name="connsiteX19" fmla="*/ 7390054 w 10185975"/>
                <a:gd name="connsiteY19" fmla="*/ 130884 h 2423287"/>
                <a:gd name="connsiteX20" fmla="*/ 7916002 w 10185975"/>
                <a:gd name="connsiteY20" fmla="*/ 150691 h 2423287"/>
                <a:gd name="connsiteX21" fmla="*/ 8129394 w 10185975"/>
                <a:gd name="connsiteY21" fmla="*/ 163715 h 2423287"/>
                <a:gd name="connsiteX22" fmla="*/ 8521000 w 10185975"/>
                <a:gd name="connsiteY22" fmla="*/ 136337 h 2423287"/>
                <a:gd name="connsiteX23" fmla="*/ 9009928 w 10185975"/>
                <a:gd name="connsiteY23" fmla="*/ 38101 h 2423287"/>
                <a:gd name="connsiteX24" fmla="*/ 9511074 w 10185975"/>
                <a:gd name="connsiteY24" fmla="*/ 2687 h 2423287"/>
                <a:gd name="connsiteX25" fmla="*/ 9340969 w 10185975"/>
                <a:gd name="connsiteY25" fmla="*/ 8778 h 2423287"/>
                <a:gd name="connsiteX26" fmla="*/ 9781026 w 10185975"/>
                <a:gd name="connsiteY26" fmla="*/ 71483 h 2423287"/>
                <a:gd name="connsiteX27" fmla="*/ 9871389 w 10185975"/>
                <a:gd name="connsiteY27" fmla="*/ 59905 h 2423287"/>
                <a:gd name="connsiteX28" fmla="*/ 10185975 w 10185975"/>
                <a:gd name="connsiteY28" fmla="*/ 127164 h 2423287"/>
                <a:gd name="connsiteX29" fmla="*/ 10147702 w 10185975"/>
                <a:gd name="connsiteY29" fmla="*/ 2423287 h 2423287"/>
                <a:gd name="connsiteX30" fmla="*/ 46772 w 10185975"/>
                <a:gd name="connsiteY30" fmla="*/ 2412654 h 2423287"/>
                <a:gd name="connsiteX31" fmla="*/ 46772 w 10185975"/>
                <a:gd name="connsiteY31" fmla="*/ 1221808 h 2423287"/>
                <a:gd name="connsiteX0" fmla="*/ 25507 w 10185975"/>
                <a:gd name="connsiteY0" fmla="*/ 826541 h 2421425"/>
                <a:gd name="connsiteX1" fmla="*/ 25507 w 10185975"/>
                <a:gd name="connsiteY1" fmla="*/ 1262476 h 2421425"/>
                <a:gd name="connsiteX2" fmla="*/ 273 w 10185975"/>
                <a:gd name="connsiteY2" fmla="*/ 268947 h 2421425"/>
                <a:gd name="connsiteX3" fmla="*/ 448817 w 10185975"/>
                <a:gd name="connsiteY3" fmla="*/ 260726 h 2421425"/>
                <a:gd name="connsiteX4" fmla="*/ 942721 w 10185975"/>
                <a:gd name="connsiteY4" fmla="*/ 300935 h 2421425"/>
                <a:gd name="connsiteX5" fmla="*/ 1460746 w 10185975"/>
                <a:gd name="connsiteY5" fmla="*/ 277913 h 2421425"/>
                <a:gd name="connsiteX6" fmla="*/ 1987102 w 10185975"/>
                <a:gd name="connsiteY6" fmla="*/ 287854 h 2421425"/>
                <a:gd name="connsiteX7" fmla="*/ 2414575 w 10185975"/>
                <a:gd name="connsiteY7" fmla="*/ 247866 h 2421425"/>
                <a:gd name="connsiteX8" fmla="*/ 2826893 w 10185975"/>
                <a:gd name="connsiteY8" fmla="*/ 219981 h 2421425"/>
                <a:gd name="connsiteX9" fmla="*/ 3205279 w 10185975"/>
                <a:gd name="connsiteY9" fmla="*/ 193246 h 2421425"/>
                <a:gd name="connsiteX10" fmla="*/ 3541949 w 10185975"/>
                <a:gd name="connsiteY10" fmla="*/ 219168 h 2421425"/>
                <a:gd name="connsiteX11" fmla="*/ 3925419 w 10185975"/>
                <a:gd name="connsiteY11" fmla="*/ 147304 h 2421425"/>
                <a:gd name="connsiteX12" fmla="*/ 4231288 w 10185975"/>
                <a:gd name="connsiteY12" fmla="*/ 183024 h 2421425"/>
                <a:gd name="connsiteX13" fmla="*/ 4597869 w 10185975"/>
                <a:gd name="connsiteY13" fmla="*/ 264011 h 2421425"/>
                <a:gd name="connsiteX14" fmla="*/ 4764117 w 10185975"/>
                <a:gd name="connsiteY14" fmla="*/ 240485 h 2421425"/>
                <a:gd name="connsiteX15" fmla="*/ 4928268 w 10185975"/>
                <a:gd name="connsiteY15" fmla="*/ 239619 h 2421425"/>
                <a:gd name="connsiteX16" fmla="*/ 5475344 w 10185975"/>
                <a:gd name="connsiteY16" fmla="*/ 135149 h 2421425"/>
                <a:gd name="connsiteX17" fmla="*/ 6349101 w 10185975"/>
                <a:gd name="connsiteY17" fmla="*/ 144763 h 2421425"/>
                <a:gd name="connsiteX18" fmla="*/ 6746075 w 10185975"/>
                <a:gd name="connsiteY18" fmla="*/ 117169 h 2421425"/>
                <a:gd name="connsiteX19" fmla="*/ 7390054 w 10185975"/>
                <a:gd name="connsiteY19" fmla="*/ 129022 h 2421425"/>
                <a:gd name="connsiteX20" fmla="*/ 7916002 w 10185975"/>
                <a:gd name="connsiteY20" fmla="*/ 148829 h 2421425"/>
                <a:gd name="connsiteX21" fmla="*/ 8129394 w 10185975"/>
                <a:gd name="connsiteY21" fmla="*/ 161853 h 2421425"/>
                <a:gd name="connsiteX22" fmla="*/ 8521000 w 10185975"/>
                <a:gd name="connsiteY22" fmla="*/ 134475 h 2421425"/>
                <a:gd name="connsiteX23" fmla="*/ 9009928 w 10185975"/>
                <a:gd name="connsiteY23" fmla="*/ 36239 h 2421425"/>
                <a:gd name="connsiteX24" fmla="*/ 9511074 w 10185975"/>
                <a:gd name="connsiteY24" fmla="*/ 825 h 2421425"/>
                <a:gd name="connsiteX25" fmla="*/ 9554299 w 10185975"/>
                <a:gd name="connsiteY25" fmla="*/ 86847 h 2421425"/>
                <a:gd name="connsiteX26" fmla="*/ 9781026 w 10185975"/>
                <a:gd name="connsiteY26" fmla="*/ 69621 h 2421425"/>
                <a:gd name="connsiteX27" fmla="*/ 9871389 w 10185975"/>
                <a:gd name="connsiteY27" fmla="*/ 58043 h 2421425"/>
                <a:gd name="connsiteX28" fmla="*/ 10185975 w 10185975"/>
                <a:gd name="connsiteY28" fmla="*/ 125302 h 2421425"/>
                <a:gd name="connsiteX29" fmla="*/ 10147702 w 10185975"/>
                <a:gd name="connsiteY29" fmla="*/ 2421425 h 2421425"/>
                <a:gd name="connsiteX30" fmla="*/ 46772 w 10185975"/>
                <a:gd name="connsiteY30" fmla="*/ 2410792 h 2421425"/>
                <a:gd name="connsiteX31" fmla="*/ 46772 w 10185975"/>
                <a:gd name="connsiteY31" fmla="*/ 1219946 h 2421425"/>
                <a:gd name="connsiteX0" fmla="*/ 25507 w 10185975"/>
                <a:gd name="connsiteY0" fmla="*/ 790302 h 2385186"/>
                <a:gd name="connsiteX1" fmla="*/ 25507 w 10185975"/>
                <a:gd name="connsiteY1" fmla="*/ 1226237 h 2385186"/>
                <a:gd name="connsiteX2" fmla="*/ 273 w 10185975"/>
                <a:gd name="connsiteY2" fmla="*/ 232708 h 2385186"/>
                <a:gd name="connsiteX3" fmla="*/ 448817 w 10185975"/>
                <a:gd name="connsiteY3" fmla="*/ 224487 h 2385186"/>
                <a:gd name="connsiteX4" fmla="*/ 942721 w 10185975"/>
                <a:gd name="connsiteY4" fmla="*/ 264696 h 2385186"/>
                <a:gd name="connsiteX5" fmla="*/ 1460746 w 10185975"/>
                <a:gd name="connsiteY5" fmla="*/ 241674 h 2385186"/>
                <a:gd name="connsiteX6" fmla="*/ 1987102 w 10185975"/>
                <a:gd name="connsiteY6" fmla="*/ 251615 h 2385186"/>
                <a:gd name="connsiteX7" fmla="*/ 2414575 w 10185975"/>
                <a:gd name="connsiteY7" fmla="*/ 211627 h 2385186"/>
                <a:gd name="connsiteX8" fmla="*/ 2826893 w 10185975"/>
                <a:gd name="connsiteY8" fmla="*/ 183742 h 2385186"/>
                <a:gd name="connsiteX9" fmla="*/ 3205279 w 10185975"/>
                <a:gd name="connsiteY9" fmla="*/ 157007 h 2385186"/>
                <a:gd name="connsiteX10" fmla="*/ 3541949 w 10185975"/>
                <a:gd name="connsiteY10" fmla="*/ 182929 h 2385186"/>
                <a:gd name="connsiteX11" fmla="*/ 3925419 w 10185975"/>
                <a:gd name="connsiteY11" fmla="*/ 111065 h 2385186"/>
                <a:gd name="connsiteX12" fmla="*/ 4231288 w 10185975"/>
                <a:gd name="connsiteY12" fmla="*/ 146785 h 2385186"/>
                <a:gd name="connsiteX13" fmla="*/ 4597869 w 10185975"/>
                <a:gd name="connsiteY13" fmla="*/ 227772 h 2385186"/>
                <a:gd name="connsiteX14" fmla="*/ 4764117 w 10185975"/>
                <a:gd name="connsiteY14" fmla="*/ 204246 h 2385186"/>
                <a:gd name="connsiteX15" fmla="*/ 4928268 w 10185975"/>
                <a:gd name="connsiteY15" fmla="*/ 203380 h 2385186"/>
                <a:gd name="connsiteX16" fmla="*/ 5475344 w 10185975"/>
                <a:gd name="connsiteY16" fmla="*/ 98910 h 2385186"/>
                <a:gd name="connsiteX17" fmla="*/ 6349101 w 10185975"/>
                <a:gd name="connsiteY17" fmla="*/ 108524 h 2385186"/>
                <a:gd name="connsiteX18" fmla="*/ 6746075 w 10185975"/>
                <a:gd name="connsiteY18" fmla="*/ 80930 h 2385186"/>
                <a:gd name="connsiteX19" fmla="*/ 7390054 w 10185975"/>
                <a:gd name="connsiteY19" fmla="*/ 92783 h 2385186"/>
                <a:gd name="connsiteX20" fmla="*/ 7916002 w 10185975"/>
                <a:gd name="connsiteY20" fmla="*/ 112590 h 2385186"/>
                <a:gd name="connsiteX21" fmla="*/ 8129394 w 10185975"/>
                <a:gd name="connsiteY21" fmla="*/ 125614 h 2385186"/>
                <a:gd name="connsiteX22" fmla="*/ 8521000 w 10185975"/>
                <a:gd name="connsiteY22" fmla="*/ 98236 h 2385186"/>
                <a:gd name="connsiteX23" fmla="*/ 9009928 w 10185975"/>
                <a:gd name="connsiteY23" fmla="*/ 0 h 2385186"/>
                <a:gd name="connsiteX24" fmla="*/ 9314585 w 10185975"/>
                <a:gd name="connsiteY24" fmla="*/ 12545 h 2385186"/>
                <a:gd name="connsiteX25" fmla="*/ 9554299 w 10185975"/>
                <a:gd name="connsiteY25" fmla="*/ 50608 h 2385186"/>
                <a:gd name="connsiteX26" fmla="*/ 9781026 w 10185975"/>
                <a:gd name="connsiteY26" fmla="*/ 33382 h 2385186"/>
                <a:gd name="connsiteX27" fmla="*/ 9871389 w 10185975"/>
                <a:gd name="connsiteY27" fmla="*/ 21804 h 2385186"/>
                <a:gd name="connsiteX28" fmla="*/ 10185975 w 10185975"/>
                <a:gd name="connsiteY28" fmla="*/ 89063 h 2385186"/>
                <a:gd name="connsiteX29" fmla="*/ 10147702 w 10185975"/>
                <a:gd name="connsiteY29" fmla="*/ 2385186 h 2385186"/>
                <a:gd name="connsiteX30" fmla="*/ 46772 w 10185975"/>
                <a:gd name="connsiteY30" fmla="*/ 2374553 h 2385186"/>
                <a:gd name="connsiteX31" fmla="*/ 46772 w 10185975"/>
                <a:gd name="connsiteY31" fmla="*/ 1183707 h 2385186"/>
                <a:gd name="connsiteX0" fmla="*/ 25507 w 10185975"/>
                <a:gd name="connsiteY0" fmla="*/ 779166 h 2374050"/>
                <a:gd name="connsiteX1" fmla="*/ 25507 w 10185975"/>
                <a:gd name="connsiteY1" fmla="*/ 1215101 h 2374050"/>
                <a:gd name="connsiteX2" fmla="*/ 273 w 10185975"/>
                <a:gd name="connsiteY2" fmla="*/ 221572 h 2374050"/>
                <a:gd name="connsiteX3" fmla="*/ 448817 w 10185975"/>
                <a:gd name="connsiteY3" fmla="*/ 213351 h 2374050"/>
                <a:gd name="connsiteX4" fmla="*/ 942721 w 10185975"/>
                <a:gd name="connsiteY4" fmla="*/ 253560 h 2374050"/>
                <a:gd name="connsiteX5" fmla="*/ 1460746 w 10185975"/>
                <a:gd name="connsiteY5" fmla="*/ 230538 h 2374050"/>
                <a:gd name="connsiteX6" fmla="*/ 1987102 w 10185975"/>
                <a:gd name="connsiteY6" fmla="*/ 240479 h 2374050"/>
                <a:gd name="connsiteX7" fmla="*/ 2414575 w 10185975"/>
                <a:gd name="connsiteY7" fmla="*/ 200491 h 2374050"/>
                <a:gd name="connsiteX8" fmla="*/ 2826893 w 10185975"/>
                <a:gd name="connsiteY8" fmla="*/ 172606 h 2374050"/>
                <a:gd name="connsiteX9" fmla="*/ 3205279 w 10185975"/>
                <a:gd name="connsiteY9" fmla="*/ 145871 h 2374050"/>
                <a:gd name="connsiteX10" fmla="*/ 3541949 w 10185975"/>
                <a:gd name="connsiteY10" fmla="*/ 171793 h 2374050"/>
                <a:gd name="connsiteX11" fmla="*/ 3925419 w 10185975"/>
                <a:gd name="connsiteY11" fmla="*/ 99929 h 2374050"/>
                <a:gd name="connsiteX12" fmla="*/ 4231288 w 10185975"/>
                <a:gd name="connsiteY12" fmla="*/ 135649 h 2374050"/>
                <a:gd name="connsiteX13" fmla="*/ 4597869 w 10185975"/>
                <a:gd name="connsiteY13" fmla="*/ 216636 h 2374050"/>
                <a:gd name="connsiteX14" fmla="*/ 4764117 w 10185975"/>
                <a:gd name="connsiteY14" fmla="*/ 193110 h 2374050"/>
                <a:gd name="connsiteX15" fmla="*/ 4928268 w 10185975"/>
                <a:gd name="connsiteY15" fmla="*/ 192244 h 2374050"/>
                <a:gd name="connsiteX16" fmla="*/ 5475344 w 10185975"/>
                <a:gd name="connsiteY16" fmla="*/ 87774 h 2374050"/>
                <a:gd name="connsiteX17" fmla="*/ 6349101 w 10185975"/>
                <a:gd name="connsiteY17" fmla="*/ 97388 h 2374050"/>
                <a:gd name="connsiteX18" fmla="*/ 6746075 w 10185975"/>
                <a:gd name="connsiteY18" fmla="*/ 69794 h 2374050"/>
                <a:gd name="connsiteX19" fmla="*/ 7390054 w 10185975"/>
                <a:gd name="connsiteY19" fmla="*/ 81647 h 2374050"/>
                <a:gd name="connsiteX20" fmla="*/ 7916002 w 10185975"/>
                <a:gd name="connsiteY20" fmla="*/ 101454 h 2374050"/>
                <a:gd name="connsiteX21" fmla="*/ 8129394 w 10185975"/>
                <a:gd name="connsiteY21" fmla="*/ 114478 h 2374050"/>
                <a:gd name="connsiteX22" fmla="*/ 8521000 w 10185975"/>
                <a:gd name="connsiteY22" fmla="*/ 87100 h 2374050"/>
                <a:gd name="connsiteX23" fmla="*/ 8920103 w 10185975"/>
                <a:gd name="connsiteY23" fmla="*/ 40819 h 2374050"/>
                <a:gd name="connsiteX24" fmla="*/ 9314585 w 10185975"/>
                <a:gd name="connsiteY24" fmla="*/ 1409 h 2374050"/>
                <a:gd name="connsiteX25" fmla="*/ 9554299 w 10185975"/>
                <a:gd name="connsiteY25" fmla="*/ 39472 h 2374050"/>
                <a:gd name="connsiteX26" fmla="*/ 9781026 w 10185975"/>
                <a:gd name="connsiteY26" fmla="*/ 22246 h 2374050"/>
                <a:gd name="connsiteX27" fmla="*/ 9871389 w 10185975"/>
                <a:gd name="connsiteY27" fmla="*/ 10668 h 2374050"/>
                <a:gd name="connsiteX28" fmla="*/ 10185975 w 10185975"/>
                <a:gd name="connsiteY28" fmla="*/ 77927 h 2374050"/>
                <a:gd name="connsiteX29" fmla="*/ 10147702 w 10185975"/>
                <a:gd name="connsiteY29" fmla="*/ 2374050 h 2374050"/>
                <a:gd name="connsiteX30" fmla="*/ 46772 w 10185975"/>
                <a:gd name="connsiteY30" fmla="*/ 2363417 h 2374050"/>
                <a:gd name="connsiteX31" fmla="*/ 46772 w 10185975"/>
                <a:gd name="connsiteY31" fmla="*/ 1172571 h 2374050"/>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71389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71389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501040 w 10185975"/>
                <a:gd name="connsiteY16" fmla="*/ 109118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533159 w 10185975"/>
                <a:gd name="connsiteY16" fmla="*/ 122838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67726 w 10185975"/>
                <a:gd name="connsiteY21" fmla="*/ 128458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21000 w 10185975"/>
                <a:gd name="connsiteY23" fmla="*/ 76432 h 2363382"/>
                <a:gd name="connsiteX24" fmla="*/ 8945964 w 10185975"/>
                <a:gd name="connsiteY24" fmla="*/ 97962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21000 w 10185975"/>
                <a:gd name="connsiteY23" fmla="*/ 76432 h 2363382"/>
                <a:gd name="connsiteX24" fmla="*/ 8945964 w 10185975"/>
                <a:gd name="connsiteY24" fmla="*/ 97962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45964 w 10185975"/>
                <a:gd name="connsiteY24" fmla="*/ 97962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45964 w 10185975"/>
                <a:gd name="connsiteY24" fmla="*/ 97962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45964 w 10185975"/>
                <a:gd name="connsiteY24" fmla="*/ 97962 h 2363382"/>
                <a:gd name="connsiteX25" fmla="*/ 9298353 w 10185975"/>
                <a:gd name="connsiteY25" fmla="*/ 79452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45964 w 10185975"/>
                <a:gd name="connsiteY24" fmla="*/ 97962 h 2363382"/>
                <a:gd name="connsiteX25" fmla="*/ 9298353 w 10185975"/>
                <a:gd name="connsiteY25" fmla="*/ 79452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45964 w 10185975"/>
                <a:gd name="connsiteY24" fmla="*/ 97962 h 2363382"/>
                <a:gd name="connsiteX25" fmla="*/ 9298353 w 10185975"/>
                <a:gd name="connsiteY25" fmla="*/ 79452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28722 w 10185975"/>
                <a:gd name="connsiteY24" fmla="*/ 90427 h 2363382"/>
                <a:gd name="connsiteX25" fmla="*/ 9298353 w 10185975"/>
                <a:gd name="connsiteY25" fmla="*/ 79452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28722 w 10185975"/>
                <a:gd name="connsiteY24" fmla="*/ 90427 h 2363382"/>
                <a:gd name="connsiteX25" fmla="*/ 9298353 w 10185975"/>
                <a:gd name="connsiteY25" fmla="*/ 79452 h 2363382"/>
                <a:gd name="connsiteX26" fmla="*/ 9623264 w 10185975"/>
                <a:gd name="connsiteY26" fmla="*/ 58941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146996 h 2363382"/>
                <a:gd name="connsiteX19" fmla="*/ 6927109 w 10185975"/>
                <a:gd name="connsiteY19" fmla="*/ 149541 h 2363382"/>
                <a:gd name="connsiteX20" fmla="*/ 7467638 w 10185975"/>
                <a:gd name="connsiteY20" fmla="*/ 127488 h 2363382"/>
                <a:gd name="connsiteX21" fmla="*/ 7916002 w 10185975"/>
                <a:gd name="connsiteY21" fmla="*/ 109623 h 2363382"/>
                <a:gd name="connsiteX22" fmla="*/ 8129394 w 10185975"/>
                <a:gd name="connsiteY22" fmla="*/ 103810 h 2363382"/>
                <a:gd name="connsiteX23" fmla="*/ 8503759 w 10185975"/>
                <a:gd name="connsiteY23" fmla="*/ 99035 h 2363382"/>
                <a:gd name="connsiteX24" fmla="*/ 8928722 w 10185975"/>
                <a:gd name="connsiteY24" fmla="*/ 90427 h 2363382"/>
                <a:gd name="connsiteX25" fmla="*/ 9298353 w 10185975"/>
                <a:gd name="connsiteY25" fmla="*/ 79452 h 2363382"/>
                <a:gd name="connsiteX26" fmla="*/ 9623264 w 10185975"/>
                <a:gd name="connsiteY26" fmla="*/ 58941 h 2363382"/>
                <a:gd name="connsiteX27" fmla="*/ 9824131 w 10185975"/>
                <a:gd name="connsiteY27" fmla="*/ 41715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45201 h 2340085"/>
                <a:gd name="connsiteX1" fmla="*/ 25507 w 10185975"/>
                <a:gd name="connsiteY1" fmla="*/ 1181136 h 2340085"/>
                <a:gd name="connsiteX2" fmla="*/ 273 w 10185975"/>
                <a:gd name="connsiteY2" fmla="*/ 187607 h 2340085"/>
                <a:gd name="connsiteX3" fmla="*/ 448817 w 10185975"/>
                <a:gd name="connsiteY3" fmla="*/ 179386 h 2340085"/>
                <a:gd name="connsiteX4" fmla="*/ 942721 w 10185975"/>
                <a:gd name="connsiteY4" fmla="*/ 219595 h 2340085"/>
                <a:gd name="connsiteX5" fmla="*/ 1460746 w 10185975"/>
                <a:gd name="connsiteY5" fmla="*/ 196573 h 2340085"/>
                <a:gd name="connsiteX6" fmla="*/ 1987102 w 10185975"/>
                <a:gd name="connsiteY6" fmla="*/ 206514 h 2340085"/>
                <a:gd name="connsiteX7" fmla="*/ 2414575 w 10185975"/>
                <a:gd name="connsiteY7" fmla="*/ 166526 h 2340085"/>
                <a:gd name="connsiteX8" fmla="*/ 2826893 w 10185975"/>
                <a:gd name="connsiteY8" fmla="*/ 138641 h 2340085"/>
                <a:gd name="connsiteX9" fmla="*/ 3205279 w 10185975"/>
                <a:gd name="connsiteY9" fmla="*/ 111906 h 2340085"/>
                <a:gd name="connsiteX10" fmla="*/ 3541949 w 10185975"/>
                <a:gd name="connsiteY10" fmla="*/ 137828 h 2340085"/>
                <a:gd name="connsiteX11" fmla="*/ 3931843 w 10185975"/>
                <a:gd name="connsiteY11" fmla="*/ 97977 h 2340085"/>
                <a:gd name="connsiteX12" fmla="*/ 4231288 w 10185975"/>
                <a:gd name="connsiteY12" fmla="*/ 101684 h 2340085"/>
                <a:gd name="connsiteX13" fmla="*/ 4610717 w 10185975"/>
                <a:gd name="connsiteY13" fmla="*/ 127793 h 2340085"/>
                <a:gd name="connsiteX14" fmla="*/ 4796236 w 10185975"/>
                <a:gd name="connsiteY14" fmla="*/ 113412 h 2340085"/>
                <a:gd name="connsiteX15" fmla="*/ 5262313 w 10185975"/>
                <a:gd name="connsiteY15" fmla="*/ 107975 h 2340085"/>
                <a:gd name="connsiteX16" fmla="*/ 5343654 w 10185975"/>
                <a:gd name="connsiteY16" fmla="*/ 112316 h 2340085"/>
                <a:gd name="connsiteX17" fmla="*/ 5533159 w 10185975"/>
                <a:gd name="connsiteY17" fmla="*/ 99541 h 2340085"/>
                <a:gd name="connsiteX18" fmla="*/ 6349101 w 10185975"/>
                <a:gd name="connsiteY18" fmla="*/ 123699 h 2340085"/>
                <a:gd name="connsiteX19" fmla="*/ 6927109 w 10185975"/>
                <a:gd name="connsiteY19" fmla="*/ 126244 h 2340085"/>
                <a:gd name="connsiteX20" fmla="*/ 7467638 w 10185975"/>
                <a:gd name="connsiteY20" fmla="*/ 104191 h 2340085"/>
                <a:gd name="connsiteX21" fmla="*/ 7916002 w 10185975"/>
                <a:gd name="connsiteY21" fmla="*/ 86326 h 2340085"/>
                <a:gd name="connsiteX22" fmla="*/ 8129394 w 10185975"/>
                <a:gd name="connsiteY22" fmla="*/ 80513 h 2340085"/>
                <a:gd name="connsiteX23" fmla="*/ 8503759 w 10185975"/>
                <a:gd name="connsiteY23" fmla="*/ 75738 h 2340085"/>
                <a:gd name="connsiteX24" fmla="*/ 8928722 w 10185975"/>
                <a:gd name="connsiteY24" fmla="*/ 67130 h 2340085"/>
                <a:gd name="connsiteX25" fmla="*/ 9298353 w 10185975"/>
                <a:gd name="connsiteY25" fmla="*/ 56155 h 2340085"/>
                <a:gd name="connsiteX26" fmla="*/ 9623264 w 10185975"/>
                <a:gd name="connsiteY26" fmla="*/ 35644 h 2340085"/>
                <a:gd name="connsiteX27" fmla="*/ 9824131 w 10185975"/>
                <a:gd name="connsiteY27" fmla="*/ 18418 h 2340085"/>
                <a:gd name="connsiteX28" fmla="*/ 10014534 w 10185975"/>
                <a:gd name="connsiteY28" fmla="*/ 14376 h 2340085"/>
                <a:gd name="connsiteX29" fmla="*/ 10185975 w 10185975"/>
                <a:gd name="connsiteY29" fmla="*/ 0 h 2340085"/>
                <a:gd name="connsiteX30" fmla="*/ 10147702 w 10185975"/>
                <a:gd name="connsiteY30" fmla="*/ 2340085 h 2340085"/>
                <a:gd name="connsiteX31" fmla="*/ 46772 w 10185975"/>
                <a:gd name="connsiteY31" fmla="*/ 2329452 h 2340085"/>
                <a:gd name="connsiteX32" fmla="*/ 46772 w 10185975"/>
                <a:gd name="connsiteY32" fmla="*/ 1138606 h 2340085"/>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6 w 10211838"/>
                <a:gd name="connsiteY5" fmla="*/ 182197 h 2325709"/>
                <a:gd name="connsiteX6" fmla="*/ 1987102 w 10211838"/>
                <a:gd name="connsiteY6" fmla="*/ 192138 h 2325709"/>
                <a:gd name="connsiteX7" fmla="*/ 2414575 w 10211838"/>
                <a:gd name="connsiteY7" fmla="*/ 152150 h 2325709"/>
                <a:gd name="connsiteX8" fmla="*/ 2826893 w 10211838"/>
                <a:gd name="connsiteY8" fmla="*/ 124265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14575 w 10211838"/>
                <a:gd name="connsiteY7" fmla="*/ 152150 h 2325709"/>
                <a:gd name="connsiteX8" fmla="*/ 2826893 w 10211838"/>
                <a:gd name="connsiteY8" fmla="*/ 124265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14575 w 10211838"/>
                <a:gd name="connsiteY7" fmla="*/ 152150 h 2325709"/>
                <a:gd name="connsiteX8" fmla="*/ 2826893 w 10211838"/>
                <a:gd name="connsiteY8" fmla="*/ 124265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14575 w 10211838"/>
                <a:gd name="connsiteY7" fmla="*/ 152150 h 2325709"/>
                <a:gd name="connsiteX8" fmla="*/ 2826893 w 10211838"/>
                <a:gd name="connsiteY8" fmla="*/ 124265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826893 w 10211838"/>
                <a:gd name="connsiteY8" fmla="*/ 124265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826893 w 10211838"/>
                <a:gd name="connsiteY8" fmla="*/ 124265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05279 w 10211838"/>
                <a:gd name="connsiteY9" fmla="*/ 97530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82865 w 10211838"/>
                <a:gd name="connsiteY9" fmla="*/ 131436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82865 w 10211838"/>
                <a:gd name="connsiteY9" fmla="*/ 131436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82865 w 10211838"/>
                <a:gd name="connsiteY9" fmla="*/ 131436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82865 w 10211838"/>
                <a:gd name="connsiteY9" fmla="*/ 131436 h 2325709"/>
                <a:gd name="connsiteX10" fmla="*/ 3541949 w 10211838"/>
                <a:gd name="connsiteY10" fmla="*/ 123452 h 2325709"/>
                <a:gd name="connsiteX11" fmla="*/ 3931843 w 10211838"/>
                <a:gd name="connsiteY11" fmla="*/ 83601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82865 w 10211838"/>
                <a:gd name="connsiteY9" fmla="*/ 131436 h 2325709"/>
                <a:gd name="connsiteX10" fmla="*/ 3541949 w 10211838"/>
                <a:gd name="connsiteY10" fmla="*/ 123452 h 2325709"/>
                <a:gd name="connsiteX11" fmla="*/ 4018052 w 10211838"/>
                <a:gd name="connsiteY11" fmla="*/ 140109 h 2325709"/>
                <a:gd name="connsiteX12" fmla="*/ 4231288 w 10211838"/>
                <a:gd name="connsiteY12" fmla="*/ 87308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 name="connsiteX0" fmla="*/ 25507 w 10211838"/>
                <a:gd name="connsiteY0" fmla="*/ 730825 h 2325709"/>
                <a:gd name="connsiteX1" fmla="*/ 25507 w 10211838"/>
                <a:gd name="connsiteY1" fmla="*/ 1166760 h 2325709"/>
                <a:gd name="connsiteX2" fmla="*/ 273 w 10211838"/>
                <a:gd name="connsiteY2" fmla="*/ 173231 h 2325709"/>
                <a:gd name="connsiteX3" fmla="*/ 448817 w 10211838"/>
                <a:gd name="connsiteY3" fmla="*/ 165010 h 2325709"/>
                <a:gd name="connsiteX4" fmla="*/ 942721 w 10211838"/>
                <a:gd name="connsiteY4" fmla="*/ 205219 h 2325709"/>
                <a:gd name="connsiteX5" fmla="*/ 1460747 w 10211838"/>
                <a:gd name="connsiteY5" fmla="*/ 223636 h 2325709"/>
                <a:gd name="connsiteX6" fmla="*/ 1987102 w 10211838"/>
                <a:gd name="connsiteY6" fmla="*/ 192138 h 2325709"/>
                <a:gd name="connsiteX7" fmla="*/ 2449058 w 10211838"/>
                <a:gd name="connsiteY7" fmla="*/ 178521 h 2325709"/>
                <a:gd name="connsiteX8" fmla="*/ 2904480 w 10211838"/>
                <a:gd name="connsiteY8" fmla="*/ 158171 h 2325709"/>
                <a:gd name="connsiteX9" fmla="*/ 3282865 w 10211838"/>
                <a:gd name="connsiteY9" fmla="*/ 131436 h 2325709"/>
                <a:gd name="connsiteX10" fmla="*/ 3541949 w 10211838"/>
                <a:gd name="connsiteY10" fmla="*/ 123452 h 2325709"/>
                <a:gd name="connsiteX11" fmla="*/ 4018052 w 10211838"/>
                <a:gd name="connsiteY11" fmla="*/ 140109 h 2325709"/>
                <a:gd name="connsiteX12" fmla="*/ 4257151 w 10211838"/>
                <a:gd name="connsiteY12" fmla="*/ 113679 h 2325709"/>
                <a:gd name="connsiteX13" fmla="*/ 4610717 w 10211838"/>
                <a:gd name="connsiteY13" fmla="*/ 113417 h 2325709"/>
                <a:gd name="connsiteX14" fmla="*/ 4796236 w 10211838"/>
                <a:gd name="connsiteY14" fmla="*/ 99036 h 2325709"/>
                <a:gd name="connsiteX15" fmla="*/ 5262313 w 10211838"/>
                <a:gd name="connsiteY15" fmla="*/ 93599 h 2325709"/>
                <a:gd name="connsiteX16" fmla="*/ 5343654 w 10211838"/>
                <a:gd name="connsiteY16" fmla="*/ 97940 h 2325709"/>
                <a:gd name="connsiteX17" fmla="*/ 5533159 w 10211838"/>
                <a:gd name="connsiteY17" fmla="*/ 85165 h 2325709"/>
                <a:gd name="connsiteX18" fmla="*/ 6349101 w 10211838"/>
                <a:gd name="connsiteY18" fmla="*/ 109323 h 2325709"/>
                <a:gd name="connsiteX19" fmla="*/ 6927109 w 10211838"/>
                <a:gd name="connsiteY19" fmla="*/ 111868 h 2325709"/>
                <a:gd name="connsiteX20" fmla="*/ 7467638 w 10211838"/>
                <a:gd name="connsiteY20" fmla="*/ 89815 h 2325709"/>
                <a:gd name="connsiteX21" fmla="*/ 7916002 w 10211838"/>
                <a:gd name="connsiteY21" fmla="*/ 71950 h 2325709"/>
                <a:gd name="connsiteX22" fmla="*/ 8129394 w 10211838"/>
                <a:gd name="connsiteY22" fmla="*/ 66137 h 2325709"/>
                <a:gd name="connsiteX23" fmla="*/ 8503759 w 10211838"/>
                <a:gd name="connsiteY23" fmla="*/ 61362 h 2325709"/>
                <a:gd name="connsiteX24" fmla="*/ 8928722 w 10211838"/>
                <a:gd name="connsiteY24" fmla="*/ 52754 h 2325709"/>
                <a:gd name="connsiteX25" fmla="*/ 9298353 w 10211838"/>
                <a:gd name="connsiteY25" fmla="*/ 41779 h 2325709"/>
                <a:gd name="connsiteX26" fmla="*/ 9623264 w 10211838"/>
                <a:gd name="connsiteY26" fmla="*/ 21268 h 2325709"/>
                <a:gd name="connsiteX27" fmla="*/ 9824131 w 10211838"/>
                <a:gd name="connsiteY27" fmla="*/ 4042 h 2325709"/>
                <a:gd name="connsiteX28" fmla="*/ 10014534 w 10211838"/>
                <a:gd name="connsiteY28" fmla="*/ 0 h 2325709"/>
                <a:gd name="connsiteX29" fmla="*/ 10211838 w 10211838"/>
                <a:gd name="connsiteY29" fmla="*/ 11994 h 2325709"/>
                <a:gd name="connsiteX30" fmla="*/ 10147702 w 10211838"/>
                <a:gd name="connsiteY30" fmla="*/ 2325709 h 2325709"/>
                <a:gd name="connsiteX31" fmla="*/ 46772 w 10211838"/>
                <a:gd name="connsiteY31" fmla="*/ 2315076 h 2325709"/>
                <a:gd name="connsiteX32" fmla="*/ 46772 w 10211838"/>
                <a:gd name="connsiteY32" fmla="*/ 1124230 h 232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11838" h="2325709">
                  <a:moveTo>
                    <a:pt x="25507" y="730825"/>
                  </a:moveTo>
                  <a:lnTo>
                    <a:pt x="25507" y="1166760"/>
                  </a:lnTo>
                  <a:cubicBezTo>
                    <a:pt x="29051" y="758983"/>
                    <a:pt x="-3271" y="581008"/>
                    <a:pt x="273" y="173231"/>
                  </a:cubicBezTo>
                  <a:lnTo>
                    <a:pt x="448817" y="165010"/>
                  </a:lnTo>
                  <a:lnTo>
                    <a:pt x="942721" y="205219"/>
                  </a:lnTo>
                  <a:lnTo>
                    <a:pt x="1460747" y="223636"/>
                  </a:lnTo>
                  <a:cubicBezTo>
                    <a:pt x="1644819" y="205603"/>
                    <a:pt x="1811650" y="202637"/>
                    <a:pt x="1987102" y="192138"/>
                  </a:cubicBezTo>
                  <a:cubicBezTo>
                    <a:pt x="2216103" y="180552"/>
                    <a:pt x="2183935" y="183091"/>
                    <a:pt x="2449058" y="178521"/>
                  </a:cubicBezTo>
                  <a:cubicBezTo>
                    <a:pt x="2643969" y="145367"/>
                    <a:pt x="2752673" y="164954"/>
                    <a:pt x="2904480" y="158171"/>
                  </a:cubicBezTo>
                  <a:lnTo>
                    <a:pt x="3282865" y="131436"/>
                  </a:lnTo>
                  <a:lnTo>
                    <a:pt x="3541949" y="123452"/>
                  </a:lnTo>
                  <a:lnTo>
                    <a:pt x="4018052" y="140109"/>
                  </a:lnTo>
                  <a:lnTo>
                    <a:pt x="4257151" y="113679"/>
                  </a:lnTo>
                  <a:lnTo>
                    <a:pt x="4610717" y="113417"/>
                  </a:lnTo>
                  <a:lnTo>
                    <a:pt x="4796236" y="99036"/>
                  </a:lnTo>
                  <a:lnTo>
                    <a:pt x="5262313" y="93599"/>
                  </a:lnTo>
                  <a:cubicBezTo>
                    <a:pt x="5349267" y="85794"/>
                    <a:pt x="5298513" y="99346"/>
                    <a:pt x="5343654" y="97940"/>
                  </a:cubicBezTo>
                  <a:cubicBezTo>
                    <a:pt x="5388795" y="96534"/>
                    <a:pt x="5361302" y="85692"/>
                    <a:pt x="5533159" y="85165"/>
                  </a:cubicBezTo>
                  <a:lnTo>
                    <a:pt x="6349101" y="109323"/>
                  </a:lnTo>
                  <a:lnTo>
                    <a:pt x="6927109" y="111868"/>
                  </a:lnTo>
                  <a:lnTo>
                    <a:pt x="7467638" y="89815"/>
                  </a:lnTo>
                  <a:cubicBezTo>
                    <a:pt x="7751653" y="91775"/>
                    <a:pt x="7730840" y="78772"/>
                    <a:pt x="7916002" y="71950"/>
                  </a:cubicBezTo>
                  <a:lnTo>
                    <a:pt x="8129394" y="66137"/>
                  </a:lnTo>
                  <a:lnTo>
                    <a:pt x="8503759" y="61362"/>
                  </a:lnTo>
                  <a:cubicBezTo>
                    <a:pt x="8796779" y="51423"/>
                    <a:pt x="8726129" y="46229"/>
                    <a:pt x="8928722" y="52754"/>
                  </a:cubicBezTo>
                  <a:cubicBezTo>
                    <a:pt x="9046185" y="46584"/>
                    <a:pt x="9111925" y="29114"/>
                    <a:pt x="9298353" y="41779"/>
                  </a:cubicBezTo>
                  <a:cubicBezTo>
                    <a:pt x="9427101" y="38021"/>
                    <a:pt x="9623826" y="32560"/>
                    <a:pt x="9623264" y="21268"/>
                  </a:cubicBezTo>
                  <a:lnTo>
                    <a:pt x="9824131" y="4042"/>
                  </a:lnTo>
                  <a:lnTo>
                    <a:pt x="10014534" y="0"/>
                  </a:lnTo>
                  <a:lnTo>
                    <a:pt x="10211838" y="11994"/>
                  </a:lnTo>
                  <a:lnTo>
                    <a:pt x="10147702" y="2325709"/>
                  </a:lnTo>
                  <a:lnTo>
                    <a:pt x="46772" y="2315076"/>
                  </a:lnTo>
                  <a:lnTo>
                    <a:pt x="46772" y="1124230"/>
                  </a:lnTo>
                </a:path>
              </a:pathLst>
            </a:cu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8" name="Freeform: Shape 117">
              <a:extLst>
                <a:ext uri="{FF2B5EF4-FFF2-40B4-BE49-F238E27FC236}">
                  <a16:creationId xmlns:a16="http://schemas.microsoft.com/office/drawing/2014/main" id="{5A9F59E0-B86B-4B11-AA57-4969B5B51D8F}"/>
                </a:ext>
              </a:extLst>
            </p:cNvPr>
            <p:cNvSpPr/>
            <p:nvPr/>
          </p:nvSpPr>
          <p:spPr>
            <a:xfrm>
              <a:off x="6345193" y="5279802"/>
              <a:ext cx="5520840" cy="1174860"/>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446568 h 2041452"/>
                <a:gd name="connsiteX1" fmla="*/ 0 w 10122195"/>
                <a:gd name="connsiteY1" fmla="*/ 882503 h 2041452"/>
                <a:gd name="connsiteX2" fmla="*/ 244549 w 10122195"/>
                <a:gd name="connsiteY2" fmla="*/ 499731 h 2041452"/>
                <a:gd name="connsiteX3" fmla="*/ 489098 w 10122195"/>
                <a:gd name="connsiteY3" fmla="*/ 0 h 2041452"/>
                <a:gd name="connsiteX4" fmla="*/ 935665 w 10122195"/>
                <a:gd name="connsiteY4" fmla="*/ 308345 h 2041452"/>
                <a:gd name="connsiteX5" fmla="*/ 1275907 w 10122195"/>
                <a:gd name="connsiteY5" fmla="*/ 308345 h 2041452"/>
                <a:gd name="connsiteX6" fmla="*/ 1733107 w 10122195"/>
                <a:gd name="connsiteY6" fmla="*/ 446568 h 2041452"/>
                <a:gd name="connsiteX7" fmla="*/ 2243470 w 10122195"/>
                <a:gd name="connsiteY7" fmla="*/ 499731 h 2041452"/>
                <a:gd name="connsiteX8" fmla="*/ 2583711 w 10122195"/>
                <a:gd name="connsiteY8" fmla="*/ 510363 h 2041452"/>
                <a:gd name="connsiteX9" fmla="*/ 2977116 w 10122195"/>
                <a:gd name="connsiteY9" fmla="*/ 435935 h 2041452"/>
                <a:gd name="connsiteX10" fmla="*/ 3232297 w 10122195"/>
                <a:gd name="connsiteY10" fmla="*/ 372140 h 2041452"/>
                <a:gd name="connsiteX11" fmla="*/ 3487479 w 10122195"/>
                <a:gd name="connsiteY11" fmla="*/ 223284 h 2041452"/>
                <a:gd name="connsiteX12" fmla="*/ 3965944 w 10122195"/>
                <a:gd name="connsiteY12" fmla="*/ 244549 h 2041452"/>
                <a:gd name="connsiteX13" fmla="*/ 4359349 w 10122195"/>
                <a:gd name="connsiteY13" fmla="*/ 297712 h 2041452"/>
                <a:gd name="connsiteX14" fmla="*/ 4859079 w 10122195"/>
                <a:gd name="connsiteY14" fmla="*/ 265815 h 2041452"/>
                <a:gd name="connsiteX15" fmla="*/ 5231218 w 10122195"/>
                <a:gd name="connsiteY15" fmla="*/ 329610 h 2041452"/>
                <a:gd name="connsiteX16" fmla="*/ 5752214 w 10122195"/>
                <a:gd name="connsiteY16" fmla="*/ 265815 h 2041452"/>
                <a:gd name="connsiteX17" fmla="*/ 6071190 w 10122195"/>
                <a:gd name="connsiteY17" fmla="*/ 148856 h 2041452"/>
                <a:gd name="connsiteX18" fmla="*/ 6709144 w 10122195"/>
                <a:gd name="connsiteY18" fmla="*/ 159489 h 2041452"/>
                <a:gd name="connsiteX19" fmla="*/ 7166344 w 10122195"/>
                <a:gd name="connsiteY19" fmla="*/ 276447 h 2041452"/>
                <a:gd name="connsiteX20" fmla="*/ 7676707 w 10122195"/>
                <a:gd name="connsiteY20" fmla="*/ 318977 h 2041452"/>
                <a:gd name="connsiteX21" fmla="*/ 8006316 w 10122195"/>
                <a:gd name="connsiteY21" fmla="*/ 159489 h 2041452"/>
                <a:gd name="connsiteX22" fmla="*/ 8335925 w 10122195"/>
                <a:gd name="connsiteY22" fmla="*/ 127591 h 2041452"/>
                <a:gd name="connsiteX23" fmla="*/ 8623004 w 10122195"/>
                <a:gd name="connsiteY23" fmla="*/ 276447 h 2041452"/>
                <a:gd name="connsiteX24" fmla="*/ 8846288 w 10122195"/>
                <a:gd name="connsiteY24" fmla="*/ 414670 h 2041452"/>
                <a:gd name="connsiteX25" fmla="*/ 9292856 w 10122195"/>
                <a:gd name="connsiteY25" fmla="*/ 329610 h 2041452"/>
                <a:gd name="connsiteX26" fmla="*/ 9537404 w 10122195"/>
                <a:gd name="connsiteY26" fmla="*/ 287080 h 2041452"/>
                <a:gd name="connsiteX27" fmla="*/ 9707525 w 10122195"/>
                <a:gd name="connsiteY27" fmla="*/ 287080 h 2041452"/>
                <a:gd name="connsiteX28" fmla="*/ 10111563 w 10122195"/>
                <a:gd name="connsiteY28" fmla="*/ 276447 h 2041452"/>
                <a:gd name="connsiteX29" fmla="*/ 10122195 w 10122195"/>
                <a:gd name="connsiteY29" fmla="*/ 2041452 h 2041452"/>
                <a:gd name="connsiteX30" fmla="*/ 21265 w 10122195"/>
                <a:gd name="connsiteY30" fmla="*/ 2030819 h 2041452"/>
                <a:gd name="connsiteX31" fmla="*/ 21265 w 10122195"/>
                <a:gd name="connsiteY31" fmla="*/ 839973 h 2041452"/>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35665 w 10122195"/>
                <a:gd name="connsiteY4" fmla="*/ 318977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00939 w 10122195"/>
                <a:gd name="connsiteY7" fmla="*/ 127591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67833 h 2062717"/>
                <a:gd name="connsiteX1" fmla="*/ 0 w 10122195"/>
                <a:gd name="connsiteY1" fmla="*/ 903768 h 2062717"/>
                <a:gd name="connsiteX2" fmla="*/ 10633 w 10122195"/>
                <a:gd name="connsiteY2" fmla="*/ 10633 h 2062717"/>
                <a:gd name="connsiteX3" fmla="*/ 489098 w 10122195"/>
                <a:gd name="connsiteY3" fmla="*/ 21265 h 2062717"/>
                <a:gd name="connsiteX4" fmla="*/ 956930 w 10122195"/>
                <a:gd name="connsiteY4" fmla="*/ 159489 h 2062717"/>
                <a:gd name="connsiteX5" fmla="*/ 1392865 w 10122195"/>
                <a:gd name="connsiteY5" fmla="*/ 85062 h 2062717"/>
                <a:gd name="connsiteX6" fmla="*/ 1818167 w 10122195"/>
                <a:gd name="connsiteY6" fmla="*/ 138223 h 2062717"/>
                <a:gd name="connsiteX7" fmla="*/ 2200939 w 10122195"/>
                <a:gd name="connsiteY7" fmla="*/ 138224 h 2062717"/>
                <a:gd name="connsiteX8" fmla="*/ 2711301 w 10122195"/>
                <a:gd name="connsiteY8" fmla="*/ 0 h 2062717"/>
                <a:gd name="connsiteX9" fmla="*/ 2977116 w 10122195"/>
                <a:gd name="connsiteY9" fmla="*/ 457200 h 2062717"/>
                <a:gd name="connsiteX10" fmla="*/ 3232297 w 10122195"/>
                <a:gd name="connsiteY10" fmla="*/ 393405 h 2062717"/>
                <a:gd name="connsiteX11" fmla="*/ 3487479 w 10122195"/>
                <a:gd name="connsiteY11" fmla="*/ 244549 h 2062717"/>
                <a:gd name="connsiteX12" fmla="*/ 3965944 w 10122195"/>
                <a:gd name="connsiteY12" fmla="*/ 265814 h 2062717"/>
                <a:gd name="connsiteX13" fmla="*/ 4359349 w 10122195"/>
                <a:gd name="connsiteY13" fmla="*/ 318977 h 2062717"/>
                <a:gd name="connsiteX14" fmla="*/ 4859079 w 10122195"/>
                <a:gd name="connsiteY14" fmla="*/ 287080 h 2062717"/>
                <a:gd name="connsiteX15" fmla="*/ 5231218 w 10122195"/>
                <a:gd name="connsiteY15" fmla="*/ 350875 h 2062717"/>
                <a:gd name="connsiteX16" fmla="*/ 5752214 w 10122195"/>
                <a:gd name="connsiteY16" fmla="*/ 287080 h 2062717"/>
                <a:gd name="connsiteX17" fmla="*/ 6071190 w 10122195"/>
                <a:gd name="connsiteY17" fmla="*/ 170121 h 2062717"/>
                <a:gd name="connsiteX18" fmla="*/ 6709144 w 10122195"/>
                <a:gd name="connsiteY18" fmla="*/ 180754 h 2062717"/>
                <a:gd name="connsiteX19" fmla="*/ 7166344 w 10122195"/>
                <a:gd name="connsiteY19" fmla="*/ 297712 h 2062717"/>
                <a:gd name="connsiteX20" fmla="*/ 7676707 w 10122195"/>
                <a:gd name="connsiteY20" fmla="*/ 340242 h 2062717"/>
                <a:gd name="connsiteX21" fmla="*/ 8006316 w 10122195"/>
                <a:gd name="connsiteY21" fmla="*/ 180754 h 2062717"/>
                <a:gd name="connsiteX22" fmla="*/ 8335925 w 10122195"/>
                <a:gd name="connsiteY22" fmla="*/ 148856 h 2062717"/>
                <a:gd name="connsiteX23" fmla="*/ 8623004 w 10122195"/>
                <a:gd name="connsiteY23" fmla="*/ 297712 h 2062717"/>
                <a:gd name="connsiteX24" fmla="*/ 8846288 w 10122195"/>
                <a:gd name="connsiteY24" fmla="*/ 435935 h 2062717"/>
                <a:gd name="connsiteX25" fmla="*/ 9292856 w 10122195"/>
                <a:gd name="connsiteY25" fmla="*/ 350875 h 2062717"/>
                <a:gd name="connsiteX26" fmla="*/ 9537404 w 10122195"/>
                <a:gd name="connsiteY26" fmla="*/ 308345 h 2062717"/>
                <a:gd name="connsiteX27" fmla="*/ 9707525 w 10122195"/>
                <a:gd name="connsiteY27" fmla="*/ 308345 h 2062717"/>
                <a:gd name="connsiteX28" fmla="*/ 10111563 w 10122195"/>
                <a:gd name="connsiteY28" fmla="*/ 297712 h 2062717"/>
                <a:gd name="connsiteX29" fmla="*/ 10122195 w 10122195"/>
                <a:gd name="connsiteY29" fmla="*/ 2062717 h 2062717"/>
                <a:gd name="connsiteX30" fmla="*/ 21265 w 10122195"/>
                <a:gd name="connsiteY30" fmla="*/ 2052084 h 2062717"/>
                <a:gd name="connsiteX31" fmla="*/ 21265 w 10122195"/>
                <a:gd name="connsiteY31" fmla="*/ 861238 h 2062717"/>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232297 w 10122195"/>
                <a:gd name="connsiteY10" fmla="*/ 584791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92455 w 10122195"/>
                <a:gd name="connsiteY17" fmla="*/ 63795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744279 h 2339163"/>
                <a:gd name="connsiteX1" fmla="*/ 0 w 10122195"/>
                <a:gd name="connsiteY1" fmla="*/ 1180214 h 2339163"/>
                <a:gd name="connsiteX2" fmla="*/ 10633 w 10122195"/>
                <a:gd name="connsiteY2" fmla="*/ 287079 h 2339163"/>
                <a:gd name="connsiteX3" fmla="*/ 489098 w 10122195"/>
                <a:gd name="connsiteY3" fmla="*/ 297711 h 2339163"/>
                <a:gd name="connsiteX4" fmla="*/ 956930 w 10122195"/>
                <a:gd name="connsiteY4" fmla="*/ 435935 h 2339163"/>
                <a:gd name="connsiteX5" fmla="*/ 1392865 w 10122195"/>
                <a:gd name="connsiteY5" fmla="*/ 361508 h 2339163"/>
                <a:gd name="connsiteX6" fmla="*/ 1818167 w 10122195"/>
                <a:gd name="connsiteY6" fmla="*/ 414669 h 2339163"/>
                <a:gd name="connsiteX7" fmla="*/ 2200939 w 10122195"/>
                <a:gd name="connsiteY7" fmla="*/ 414670 h 2339163"/>
                <a:gd name="connsiteX8" fmla="*/ 2711301 w 10122195"/>
                <a:gd name="connsiteY8" fmla="*/ 276446 h 2339163"/>
                <a:gd name="connsiteX9" fmla="*/ 3221664 w 10122195"/>
                <a:gd name="connsiteY9" fmla="*/ 85060 h 2339163"/>
                <a:gd name="connsiteX10" fmla="*/ 3551274 w 10122195"/>
                <a:gd name="connsiteY10" fmla="*/ 159488 h 2339163"/>
                <a:gd name="connsiteX11" fmla="*/ 3657600 w 10122195"/>
                <a:gd name="connsiteY11" fmla="*/ 159488 h 2339163"/>
                <a:gd name="connsiteX12" fmla="*/ 4263656 w 10122195"/>
                <a:gd name="connsiteY12" fmla="*/ 127591 h 2339163"/>
                <a:gd name="connsiteX13" fmla="*/ 4476308 w 10122195"/>
                <a:gd name="connsiteY13" fmla="*/ 350874 h 2339163"/>
                <a:gd name="connsiteX14" fmla="*/ 4880343 w 10122195"/>
                <a:gd name="connsiteY14" fmla="*/ 350875 h 2339163"/>
                <a:gd name="connsiteX15" fmla="*/ 5241851 w 10122195"/>
                <a:gd name="connsiteY15" fmla="*/ 340242 h 2339163"/>
                <a:gd name="connsiteX16" fmla="*/ 5762846 w 10122195"/>
                <a:gd name="connsiteY16" fmla="*/ 393405 h 2339163"/>
                <a:gd name="connsiteX17" fmla="*/ 6092455 w 10122195"/>
                <a:gd name="connsiteY17" fmla="*/ 148855 h 2339163"/>
                <a:gd name="connsiteX18" fmla="*/ 6687879 w 10122195"/>
                <a:gd name="connsiteY18" fmla="*/ 0 h 2339163"/>
                <a:gd name="connsiteX19" fmla="*/ 7166344 w 10122195"/>
                <a:gd name="connsiteY19" fmla="*/ 574158 h 2339163"/>
                <a:gd name="connsiteX20" fmla="*/ 7676707 w 10122195"/>
                <a:gd name="connsiteY20" fmla="*/ 616688 h 2339163"/>
                <a:gd name="connsiteX21" fmla="*/ 8006316 w 10122195"/>
                <a:gd name="connsiteY21" fmla="*/ 457200 h 2339163"/>
                <a:gd name="connsiteX22" fmla="*/ 8335925 w 10122195"/>
                <a:gd name="connsiteY22" fmla="*/ 425302 h 2339163"/>
                <a:gd name="connsiteX23" fmla="*/ 8623004 w 10122195"/>
                <a:gd name="connsiteY23" fmla="*/ 574158 h 2339163"/>
                <a:gd name="connsiteX24" fmla="*/ 8846288 w 10122195"/>
                <a:gd name="connsiteY24" fmla="*/ 712381 h 2339163"/>
                <a:gd name="connsiteX25" fmla="*/ 9292856 w 10122195"/>
                <a:gd name="connsiteY25" fmla="*/ 627321 h 2339163"/>
                <a:gd name="connsiteX26" fmla="*/ 9537404 w 10122195"/>
                <a:gd name="connsiteY26" fmla="*/ 584791 h 2339163"/>
                <a:gd name="connsiteX27" fmla="*/ 9707525 w 10122195"/>
                <a:gd name="connsiteY27" fmla="*/ 584791 h 2339163"/>
                <a:gd name="connsiteX28" fmla="*/ 10111563 w 10122195"/>
                <a:gd name="connsiteY28" fmla="*/ 574158 h 2339163"/>
                <a:gd name="connsiteX29" fmla="*/ 10122195 w 10122195"/>
                <a:gd name="connsiteY29" fmla="*/ 2339163 h 2339163"/>
                <a:gd name="connsiteX30" fmla="*/ 21265 w 10122195"/>
                <a:gd name="connsiteY30" fmla="*/ 2328530 h 2339163"/>
                <a:gd name="connsiteX31" fmla="*/ 21265 w 10122195"/>
                <a:gd name="connsiteY31" fmla="*/ 1137684 h 2339163"/>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71321 w 10122195"/>
                <a:gd name="connsiteY27" fmla="*/ 372140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952613 w 10154094"/>
                <a:gd name="connsiteY23" fmla="*/ 404037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109147 w 10154094"/>
                <a:gd name="connsiteY17" fmla="*/ 272091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25289 w 10154094"/>
                <a:gd name="connsiteY16" fmla="*/ 335787 h 2434856"/>
                <a:gd name="connsiteX17" fmla="*/ 6109147 w 10154094"/>
                <a:gd name="connsiteY17" fmla="*/ 272091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25289 w 10154094"/>
                <a:gd name="connsiteY16" fmla="*/ 335787 h 2434856"/>
                <a:gd name="connsiteX17" fmla="*/ 6109147 w 10154094"/>
                <a:gd name="connsiteY17" fmla="*/ 272091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00250 w 10154094"/>
                <a:gd name="connsiteY16" fmla="*/ 301359 h 2434856"/>
                <a:gd name="connsiteX17" fmla="*/ 6109147 w 10154094"/>
                <a:gd name="connsiteY17" fmla="*/ 272091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579935 w 10154094"/>
                <a:gd name="connsiteY25" fmla="*/ 403027 h 2348786"/>
                <a:gd name="connsiteX26" fmla="*/ 9548037 w 10154094"/>
                <a:gd name="connsiteY26" fmla="*/ 371130 h 2348786"/>
                <a:gd name="connsiteX27" fmla="*/ 9771321 w 10154094"/>
                <a:gd name="connsiteY27" fmla="*/ 286070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579935 w 10154094"/>
                <a:gd name="connsiteY25" fmla="*/ 403027 h 2348786"/>
                <a:gd name="connsiteX26" fmla="*/ 9548037 w 10154094"/>
                <a:gd name="connsiteY26" fmla="*/ 371130 h 2348786"/>
                <a:gd name="connsiteX27" fmla="*/ 9771321 w 10154094"/>
                <a:gd name="connsiteY27" fmla="*/ 286070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579935 w 10154094"/>
                <a:gd name="connsiteY25" fmla="*/ 403027 h 2348786"/>
                <a:gd name="connsiteX26" fmla="*/ 9548037 w 10154094"/>
                <a:gd name="connsiteY26" fmla="*/ 371130 h 2348786"/>
                <a:gd name="connsiteX27" fmla="*/ 9771321 w 10154094"/>
                <a:gd name="connsiteY27" fmla="*/ 286070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83952 w 10154094"/>
                <a:gd name="connsiteY25" fmla="*/ 303186 h 2348786"/>
                <a:gd name="connsiteX26" fmla="*/ 9548037 w 10154094"/>
                <a:gd name="connsiteY26" fmla="*/ 371130 h 2348786"/>
                <a:gd name="connsiteX27" fmla="*/ 9771321 w 10154094"/>
                <a:gd name="connsiteY27" fmla="*/ 286070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83952 w 10154094"/>
                <a:gd name="connsiteY25" fmla="*/ 303186 h 2348786"/>
                <a:gd name="connsiteX26" fmla="*/ 9577249 w 10154094"/>
                <a:gd name="connsiteY26" fmla="*/ 316045 h 2348786"/>
                <a:gd name="connsiteX27" fmla="*/ 9771321 w 10154094"/>
                <a:gd name="connsiteY27" fmla="*/ 286070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83952 w 10154094"/>
                <a:gd name="connsiteY25" fmla="*/ 303186 h 2348786"/>
                <a:gd name="connsiteX26" fmla="*/ 9577249 w 10154094"/>
                <a:gd name="connsiteY26" fmla="*/ 316045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83952 w 10154094"/>
                <a:gd name="connsiteY25" fmla="*/ 303186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476308 w 10154094"/>
                <a:gd name="connsiteY13" fmla="*/ 360497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41851 w 10154094"/>
                <a:gd name="connsiteY15" fmla="*/ 296702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20985 w 10154094"/>
                <a:gd name="connsiteY15" fmla="*/ 241617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508744 w 10154094"/>
                <a:gd name="connsiteY10" fmla="*/ 94684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20985 w 10154094"/>
                <a:gd name="connsiteY15" fmla="*/ 241617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25971 w 10154094"/>
                <a:gd name="connsiteY9" fmla="*/ 20255 h 2348786"/>
                <a:gd name="connsiteX10" fmla="*/ 3400241 w 10154094"/>
                <a:gd name="connsiteY10" fmla="*/ 77469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20985 w 10154094"/>
                <a:gd name="connsiteY15" fmla="*/ 241617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56930 w 10154094"/>
                <a:gd name="connsiteY4" fmla="*/ 445558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00934 w 10154094"/>
                <a:gd name="connsiteY9" fmla="*/ 92555 h 2348786"/>
                <a:gd name="connsiteX10" fmla="*/ 3400241 w 10154094"/>
                <a:gd name="connsiteY10" fmla="*/ 77469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20985 w 10154094"/>
                <a:gd name="connsiteY15" fmla="*/ 241617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40236 w 10154094"/>
                <a:gd name="connsiteY4" fmla="*/ 366374 h 2348786"/>
                <a:gd name="connsiteX5" fmla="*/ 1360968 w 10154094"/>
                <a:gd name="connsiteY5" fmla="*/ 264806 h 2348786"/>
                <a:gd name="connsiteX6" fmla="*/ 1828799 w 10154094"/>
                <a:gd name="connsiteY6" fmla="*/ 392394 h 2348786"/>
                <a:gd name="connsiteX7" fmla="*/ 2200939 w 10154094"/>
                <a:gd name="connsiteY7" fmla="*/ 424293 h 2348786"/>
                <a:gd name="connsiteX8" fmla="*/ 2711301 w 10154094"/>
                <a:gd name="connsiteY8" fmla="*/ 243538 h 2348786"/>
                <a:gd name="connsiteX9" fmla="*/ 3100934 w 10154094"/>
                <a:gd name="connsiteY9" fmla="*/ 92555 h 2348786"/>
                <a:gd name="connsiteX10" fmla="*/ 3400241 w 10154094"/>
                <a:gd name="connsiteY10" fmla="*/ 77469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20985 w 10154094"/>
                <a:gd name="connsiteY15" fmla="*/ 241617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 name="connsiteX0" fmla="*/ 0 w 10154094"/>
                <a:gd name="connsiteY0" fmla="*/ 753902 h 2348786"/>
                <a:gd name="connsiteX1" fmla="*/ 0 w 10154094"/>
                <a:gd name="connsiteY1" fmla="*/ 1189837 h 2348786"/>
                <a:gd name="connsiteX2" fmla="*/ 10633 w 10154094"/>
                <a:gd name="connsiteY2" fmla="*/ 296702 h 2348786"/>
                <a:gd name="connsiteX3" fmla="*/ 489098 w 10154094"/>
                <a:gd name="connsiteY3" fmla="*/ 307334 h 2348786"/>
                <a:gd name="connsiteX4" fmla="*/ 940236 w 10154094"/>
                <a:gd name="connsiteY4" fmla="*/ 366374 h 2348786"/>
                <a:gd name="connsiteX5" fmla="*/ 1360968 w 10154094"/>
                <a:gd name="connsiteY5" fmla="*/ 264806 h 2348786"/>
                <a:gd name="connsiteX6" fmla="*/ 1828799 w 10154094"/>
                <a:gd name="connsiteY6" fmla="*/ 392394 h 2348786"/>
                <a:gd name="connsiteX7" fmla="*/ 2196765 w 10154094"/>
                <a:gd name="connsiteY7" fmla="*/ 345110 h 2348786"/>
                <a:gd name="connsiteX8" fmla="*/ 2711301 w 10154094"/>
                <a:gd name="connsiteY8" fmla="*/ 243538 h 2348786"/>
                <a:gd name="connsiteX9" fmla="*/ 3100934 w 10154094"/>
                <a:gd name="connsiteY9" fmla="*/ 92555 h 2348786"/>
                <a:gd name="connsiteX10" fmla="*/ 3400241 w 10154094"/>
                <a:gd name="connsiteY10" fmla="*/ 77469 h 2348786"/>
                <a:gd name="connsiteX11" fmla="*/ 3572540 w 10154094"/>
                <a:gd name="connsiteY11" fmla="*/ 52153 h 2348786"/>
                <a:gd name="connsiteX12" fmla="*/ 4263656 w 10154094"/>
                <a:gd name="connsiteY12" fmla="*/ 137214 h 2348786"/>
                <a:gd name="connsiteX13" fmla="*/ 4563944 w 10154094"/>
                <a:gd name="connsiteY13" fmla="*/ 239998 h 2348786"/>
                <a:gd name="connsiteX14" fmla="*/ 4912240 w 10154094"/>
                <a:gd name="connsiteY14" fmla="*/ 296703 h 2348786"/>
                <a:gd name="connsiteX15" fmla="*/ 5220985 w 10154094"/>
                <a:gd name="connsiteY15" fmla="*/ 241617 h 2348786"/>
                <a:gd name="connsiteX16" fmla="*/ 5700250 w 10154094"/>
                <a:gd name="connsiteY16" fmla="*/ 215289 h 2348786"/>
                <a:gd name="connsiteX17" fmla="*/ 6109147 w 10154094"/>
                <a:gd name="connsiteY17" fmla="*/ 186021 h 2348786"/>
                <a:gd name="connsiteX18" fmla="*/ 6687879 w 10154094"/>
                <a:gd name="connsiteY18" fmla="*/ 9623 h 2348786"/>
                <a:gd name="connsiteX19" fmla="*/ 7078199 w 10154094"/>
                <a:gd name="connsiteY19" fmla="*/ 0 h 2348786"/>
                <a:gd name="connsiteX20" fmla="*/ 7814930 w 10154094"/>
                <a:gd name="connsiteY20" fmla="*/ 201009 h 2348786"/>
                <a:gd name="connsiteX21" fmla="*/ 8165805 w 10154094"/>
                <a:gd name="connsiteY21" fmla="*/ 115948 h 2348786"/>
                <a:gd name="connsiteX22" fmla="*/ 8474148 w 10154094"/>
                <a:gd name="connsiteY22" fmla="*/ 158478 h 2348786"/>
                <a:gd name="connsiteX23" fmla="*/ 8761226 w 10154094"/>
                <a:gd name="connsiteY23" fmla="*/ 158478 h 2348786"/>
                <a:gd name="connsiteX24" fmla="*/ 9239693 w 10154094"/>
                <a:gd name="connsiteY24" fmla="*/ 232907 h 2348786"/>
                <a:gd name="connsiteX25" fmla="*/ 9471433 w 10154094"/>
                <a:gd name="connsiteY25" fmla="*/ 261872 h 2348786"/>
                <a:gd name="connsiteX26" fmla="*/ 9602288 w 10154094"/>
                <a:gd name="connsiteY26" fmla="*/ 236860 h 2348786"/>
                <a:gd name="connsiteX27" fmla="*/ 9808880 w 10154094"/>
                <a:gd name="connsiteY27" fmla="*/ 234427 h 2348786"/>
                <a:gd name="connsiteX28" fmla="*/ 10154094 w 10154094"/>
                <a:gd name="connsiteY28" fmla="*/ 158478 h 2348786"/>
                <a:gd name="connsiteX29" fmla="*/ 10122195 w 10154094"/>
                <a:gd name="connsiteY29" fmla="*/ 2348786 h 2348786"/>
                <a:gd name="connsiteX30" fmla="*/ 21265 w 10154094"/>
                <a:gd name="connsiteY30" fmla="*/ 2338153 h 2348786"/>
                <a:gd name="connsiteX31" fmla="*/ 21265 w 10154094"/>
                <a:gd name="connsiteY31" fmla="*/ 1147307 h 234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54094" h="2348786">
                  <a:moveTo>
                    <a:pt x="0" y="753902"/>
                  </a:moveTo>
                  <a:lnTo>
                    <a:pt x="0" y="1189837"/>
                  </a:lnTo>
                  <a:lnTo>
                    <a:pt x="10633" y="296702"/>
                  </a:lnTo>
                  <a:lnTo>
                    <a:pt x="489098" y="307334"/>
                  </a:lnTo>
                  <a:lnTo>
                    <a:pt x="940236" y="366374"/>
                  </a:lnTo>
                  <a:lnTo>
                    <a:pt x="1360968" y="264806"/>
                  </a:lnTo>
                  <a:lnTo>
                    <a:pt x="1828799" y="392394"/>
                  </a:lnTo>
                  <a:lnTo>
                    <a:pt x="2196765" y="345110"/>
                  </a:lnTo>
                  <a:lnTo>
                    <a:pt x="2711301" y="243538"/>
                  </a:lnTo>
                  <a:lnTo>
                    <a:pt x="3100934" y="92555"/>
                  </a:lnTo>
                  <a:lnTo>
                    <a:pt x="3400241" y="77469"/>
                  </a:lnTo>
                  <a:lnTo>
                    <a:pt x="3572540" y="52153"/>
                  </a:lnTo>
                  <a:lnTo>
                    <a:pt x="4263656" y="137214"/>
                  </a:lnTo>
                  <a:lnTo>
                    <a:pt x="4563944" y="239998"/>
                  </a:lnTo>
                  <a:lnTo>
                    <a:pt x="4912240" y="296703"/>
                  </a:lnTo>
                  <a:lnTo>
                    <a:pt x="5220985" y="241617"/>
                  </a:lnTo>
                  <a:cubicBezTo>
                    <a:pt x="5487490" y="155037"/>
                    <a:pt x="5530129" y="140861"/>
                    <a:pt x="5700250" y="215289"/>
                  </a:cubicBezTo>
                  <a:cubicBezTo>
                    <a:pt x="5798991" y="169957"/>
                    <a:pt x="5981194" y="207253"/>
                    <a:pt x="6109147" y="186021"/>
                  </a:cubicBezTo>
                  <a:lnTo>
                    <a:pt x="6687879" y="9623"/>
                  </a:lnTo>
                  <a:lnTo>
                    <a:pt x="7078199" y="0"/>
                  </a:lnTo>
                  <a:cubicBezTo>
                    <a:pt x="7379455" y="141767"/>
                    <a:pt x="7534940" y="80507"/>
                    <a:pt x="7814930" y="201009"/>
                  </a:cubicBezTo>
                  <a:lnTo>
                    <a:pt x="8165805" y="115948"/>
                  </a:lnTo>
                  <a:lnTo>
                    <a:pt x="8474148" y="158478"/>
                  </a:lnTo>
                  <a:cubicBezTo>
                    <a:pt x="8853376" y="76962"/>
                    <a:pt x="8628147" y="147539"/>
                    <a:pt x="8761226" y="158478"/>
                  </a:cubicBezTo>
                  <a:lnTo>
                    <a:pt x="9239693" y="232907"/>
                  </a:lnTo>
                  <a:lnTo>
                    <a:pt x="9471433" y="261872"/>
                  </a:lnTo>
                  <a:lnTo>
                    <a:pt x="9602288" y="236860"/>
                  </a:lnTo>
                  <a:lnTo>
                    <a:pt x="9808880" y="234427"/>
                  </a:lnTo>
                  <a:lnTo>
                    <a:pt x="10154094" y="158478"/>
                  </a:lnTo>
                  <a:lnTo>
                    <a:pt x="10122195" y="2348786"/>
                  </a:lnTo>
                  <a:lnTo>
                    <a:pt x="21265" y="2338153"/>
                  </a:lnTo>
                  <a:lnTo>
                    <a:pt x="21265" y="1147307"/>
                  </a:lnTo>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Freeform: Shape 119">
              <a:extLst>
                <a:ext uri="{FF2B5EF4-FFF2-40B4-BE49-F238E27FC236}">
                  <a16:creationId xmlns:a16="http://schemas.microsoft.com/office/drawing/2014/main" id="{9F78EB7D-A32B-419D-A715-19B33EE73623}"/>
                </a:ext>
              </a:extLst>
            </p:cNvPr>
            <p:cNvSpPr/>
            <p:nvPr/>
          </p:nvSpPr>
          <p:spPr>
            <a:xfrm>
              <a:off x="6344227" y="5725136"/>
              <a:ext cx="5509242" cy="709482"/>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552893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489098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489098 h 1913861"/>
                <a:gd name="connsiteX2" fmla="*/ 365192 w 10122195"/>
                <a:gd name="connsiteY2" fmla="*/ 313965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221032 w 10122195"/>
                <a:gd name="connsiteY1" fmla="*/ 415408 h 1913861"/>
                <a:gd name="connsiteX2" fmla="*/ 365192 w 10122195"/>
                <a:gd name="connsiteY2" fmla="*/ 313965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74418 w 10100931"/>
                <a:gd name="connsiteY0" fmla="*/ 357759 h 1913861"/>
                <a:gd name="connsiteX1" fmla="*/ 199768 w 10100931"/>
                <a:gd name="connsiteY1" fmla="*/ 415408 h 1913861"/>
                <a:gd name="connsiteX2" fmla="*/ 343928 w 10100931"/>
                <a:gd name="connsiteY2" fmla="*/ 313965 h 1913861"/>
                <a:gd name="connsiteX3" fmla="*/ 542261 w 10100931"/>
                <a:gd name="connsiteY3" fmla="*/ 265814 h 1913861"/>
                <a:gd name="connsiteX4" fmla="*/ 914401 w 10100931"/>
                <a:gd name="connsiteY4" fmla="*/ 180754 h 1913861"/>
                <a:gd name="connsiteX5" fmla="*/ 1254643 w 10100931"/>
                <a:gd name="connsiteY5" fmla="*/ 180754 h 1913861"/>
                <a:gd name="connsiteX6" fmla="*/ 1711843 w 10100931"/>
                <a:gd name="connsiteY6" fmla="*/ 318977 h 1913861"/>
                <a:gd name="connsiteX7" fmla="*/ 2222206 w 10100931"/>
                <a:gd name="connsiteY7" fmla="*/ 372140 h 1913861"/>
                <a:gd name="connsiteX8" fmla="*/ 2562447 w 10100931"/>
                <a:gd name="connsiteY8" fmla="*/ 382772 h 1913861"/>
                <a:gd name="connsiteX9" fmla="*/ 2955852 w 10100931"/>
                <a:gd name="connsiteY9" fmla="*/ 308344 h 1913861"/>
                <a:gd name="connsiteX10" fmla="*/ 3211033 w 10100931"/>
                <a:gd name="connsiteY10" fmla="*/ 244549 h 1913861"/>
                <a:gd name="connsiteX11" fmla="*/ 3466215 w 10100931"/>
                <a:gd name="connsiteY11" fmla="*/ 95693 h 1913861"/>
                <a:gd name="connsiteX12" fmla="*/ 3944680 w 10100931"/>
                <a:gd name="connsiteY12" fmla="*/ 116958 h 1913861"/>
                <a:gd name="connsiteX13" fmla="*/ 4338085 w 10100931"/>
                <a:gd name="connsiteY13" fmla="*/ 170121 h 1913861"/>
                <a:gd name="connsiteX14" fmla="*/ 4837815 w 10100931"/>
                <a:gd name="connsiteY14" fmla="*/ 138224 h 1913861"/>
                <a:gd name="connsiteX15" fmla="*/ 5209954 w 10100931"/>
                <a:gd name="connsiteY15" fmla="*/ 202019 h 1913861"/>
                <a:gd name="connsiteX16" fmla="*/ 5730950 w 10100931"/>
                <a:gd name="connsiteY16" fmla="*/ 138224 h 1913861"/>
                <a:gd name="connsiteX17" fmla="*/ 6049926 w 10100931"/>
                <a:gd name="connsiteY17" fmla="*/ 21265 h 1913861"/>
                <a:gd name="connsiteX18" fmla="*/ 6687880 w 10100931"/>
                <a:gd name="connsiteY18" fmla="*/ 31898 h 1913861"/>
                <a:gd name="connsiteX19" fmla="*/ 7145080 w 10100931"/>
                <a:gd name="connsiteY19" fmla="*/ 148856 h 1913861"/>
                <a:gd name="connsiteX20" fmla="*/ 7655443 w 10100931"/>
                <a:gd name="connsiteY20" fmla="*/ 191386 h 1913861"/>
                <a:gd name="connsiteX21" fmla="*/ 7985052 w 10100931"/>
                <a:gd name="connsiteY21" fmla="*/ 31898 h 1913861"/>
                <a:gd name="connsiteX22" fmla="*/ 8314661 w 10100931"/>
                <a:gd name="connsiteY22" fmla="*/ 0 h 1913861"/>
                <a:gd name="connsiteX23" fmla="*/ 8601740 w 10100931"/>
                <a:gd name="connsiteY23" fmla="*/ 148856 h 1913861"/>
                <a:gd name="connsiteX24" fmla="*/ 8825024 w 10100931"/>
                <a:gd name="connsiteY24" fmla="*/ 287079 h 1913861"/>
                <a:gd name="connsiteX25" fmla="*/ 9271592 w 10100931"/>
                <a:gd name="connsiteY25" fmla="*/ 202019 h 1913861"/>
                <a:gd name="connsiteX26" fmla="*/ 9516140 w 10100931"/>
                <a:gd name="connsiteY26" fmla="*/ 159489 h 1913861"/>
                <a:gd name="connsiteX27" fmla="*/ 9686261 w 10100931"/>
                <a:gd name="connsiteY27" fmla="*/ 159489 h 1913861"/>
                <a:gd name="connsiteX28" fmla="*/ 10090299 w 10100931"/>
                <a:gd name="connsiteY28" fmla="*/ 148856 h 1913861"/>
                <a:gd name="connsiteX29" fmla="*/ 10100931 w 10100931"/>
                <a:gd name="connsiteY29" fmla="*/ 1913861 h 1913861"/>
                <a:gd name="connsiteX30" fmla="*/ 1 w 10100931"/>
                <a:gd name="connsiteY30" fmla="*/ 1903228 h 1913861"/>
                <a:gd name="connsiteX31" fmla="*/ 1 w 10100931"/>
                <a:gd name="connsiteY31" fmla="*/ 457200 h 1913861"/>
                <a:gd name="connsiteX0" fmla="*/ 74416 w 10100929"/>
                <a:gd name="connsiteY0" fmla="*/ 357759 h 1913861"/>
                <a:gd name="connsiteX1" fmla="*/ 199766 w 10100929"/>
                <a:gd name="connsiteY1" fmla="*/ 415408 h 1913861"/>
                <a:gd name="connsiteX2" fmla="*/ 343926 w 10100929"/>
                <a:gd name="connsiteY2" fmla="*/ 313965 h 1913861"/>
                <a:gd name="connsiteX3" fmla="*/ 542259 w 10100929"/>
                <a:gd name="connsiteY3" fmla="*/ 265814 h 1913861"/>
                <a:gd name="connsiteX4" fmla="*/ 914399 w 10100929"/>
                <a:gd name="connsiteY4" fmla="*/ 180754 h 1913861"/>
                <a:gd name="connsiteX5" fmla="*/ 1254641 w 10100929"/>
                <a:gd name="connsiteY5" fmla="*/ 180754 h 1913861"/>
                <a:gd name="connsiteX6" fmla="*/ 1711841 w 10100929"/>
                <a:gd name="connsiteY6" fmla="*/ 318977 h 1913861"/>
                <a:gd name="connsiteX7" fmla="*/ 2222204 w 10100929"/>
                <a:gd name="connsiteY7" fmla="*/ 372140 h 1913861"/>
                <a:gd name="connsiteX8" fmla="*/ 2562445 w 10100929"/>
                <a:gd name="connsiteY8" fmla="*/ 382772 h 1913861"/>
                <a:gd name="connsiteX9" fmla="*/ 2955850 w 10100929"/>
                <a:gd name="connsiteY9" fmla="*/ 308344 h 1913861"/>
                <a:gd name="connsiteX10" fmla="*/ 3211031 w 10100929"/>
                <a:gd name="connsiteY10" fmla="*/ 244549 h 1913861"/>
                <a:gd name="connsiteX11" fmla="*/ 3466213 w 10100929"/>
                <a:gd name="connsiteY11" fmla="*/ 95693 h 1913861"/>
                <a:gd name="connsiteX12" fmla="*/ 3944678 w 10100929"/>
                <a:gd name="connsiteY12" fmla="*/ 116958 h 1913861"/>
                <a:gd name="connsiteX13" fmla="*/ 4338083 w 10100929"/>
                <a:gd name="connsiteY13" fmla="*/ 170121 h 1913861"/>
                <a:gd name="connsiteX14" fmla="*/ 4837813 w 10100929"/>
                <a:gd name="connsiteY14" fmla="*/ 138224 h 1913861"/>
                <a:gd name="connsiteX15" fmla="*/ 5209952 w 10100929"/>
                <a:gd name="connsiteY15" fmla="*/ 202019 h 1913861"/>
                <a:gd name="connsiteX16" fmla="*/ 5730948 w 10100929"/>
                <a:gd name="connsiteY16" fmla="*/ 138224 h 1913861"/>
                <a:gd name="connsiteX17" fmla="*/ 6049924 w 10100929"/>
                <a:gd name="connsiteY17" fmla="*/ 21265 h 1913861"/>
                <a:gd name="connsiteX18" fmla="*/ 6687878 w 10100929"/>
                <a:gd name="connsiteY18" fmla="*/ 31898 h 1913861"/>
                <a:gd name="connsiteX19" fmla="*/ 7145078 w 10100929"/>
                <a:gd name="connsiteY19" fmla="*/ 148856 h 1913861"/>
                <a:gd name="connsiteX20" fmla="*/ 7655441 w 10100929"/>
                <a:gd name="connsiteY20" fmla="*/ 191386 h 1913861"/>
                <a:gd name="connsiteX21" fmla="*/ 7985050 w 10100929"/>
                <a:gd name="connsiteY21" fmla="*/ 31898 h 1913861"/>
                <a:gd name="connsiteX22" fmla="*/ 8314659 w 10100929"/>
                <a:gd name="connsiteY22" fmla="*/ 0 h 1913861"/>
                <a:gd name="connsiteX23" fmla="*/ 8601738 w 10100929"/>
                <a:gd name="connsiteY23" fmla="*/ 148856 h 1913861"/>
                <a:gd name="connsiteX24" fmla="*/ 8825022 w 10100929"/>
                <a:gd name="connsiteY24" fmla="*/ 287079 h 1913861"/>
                <a:gd name="connsiteX25" fmla="*/ 9271590 w 10100929"/>
                <a:gd name="connsiteY25" fmla="*/ 202019 h 1913861"/>
                <a:gd name="connsiteX26" fmla="*/ 9516138 w 10100929"/>
                <a:gd name="connsiteY26" fmla="*/ 159489 h 1913861"/>
                <a:gd name="connsiteX27" fmla="*/ 9686259 w 10100929"/>
                <a:gd name="connsiteY27" fmla="*/ 159489 h 1913861"/>
                <a:gd name="connsiteX28" fmla="*/ 10090297 w 10100929"/>
                <a:gd name="connsiteY28" fmla="*/ 148856 h 1913861"/>
                <a:gd name="connsiteX29" fmla="*/ 10100929 w 10100929"/>
                <a:gd name="connsiteY29" fmla="*/ 1913861 h 1913861"/>
                <a:gd name="connsiteX30" fmla="*/ -1 w 10100929"/>
                <a:gd name="connsiteY30" fmla="*/ 1903228 h 1913861"/>
                <a:gd name="connsiteX31" fmla="*/ 0 w 10100929"/>
                <a:gd name="connsiteY31" fmla="*/ 399025 h 1913861"/>
                <a:gd name="connsiteX0" fmla="*/ 74418 w 10100931"/>
                <a:gd name="connsiteY0" fmla="*/ 357759 h 1913861"/>
                <a:gd name="connsiteX1" fmla="*/ 199768 w 10100931"/>
                <a:gd name="connsiteY1" fmla="*/ 415408 h 1913861"/>
                <a:gd name="connsiteX2" fmla="*/ 343928 w 10100931"/>
                <a:gd name="connsiteY2" fmla="*/ 313965 h 1913861"/>
                <a:gd name="connsiteX3" fmla="*/ 683705 w 10100931"/>
                <a:gd name="connsiteY3" fmla="*/ 238666 h 1913861"/>
                <a:gd name="connsiteX4" fmla="*/ 914401 w 10100931"/>
                <a:gd name="connsiteY4" fmla="*/ 180754 h 1913861"/>
                <a:gd name="connsiteX5" fmla="*/ 1254643 w 10100931"/>
                <a:gd name="connsiteY5" fmla="*/ 180754 h 1913861"/>
                <a:gd name="connsiteX6" fmla="*/ 1711843 w 10100931"/>
                <a:gd name="connsiteY6" fmla="*/ 318977 h 1913861"/>
                <a:gd name="connsiteX7" fmla="*/ 2222206 w 10100931"/>
                <a:gd name="connsiteY7" fmla="*/ 372140 h 1913861"/>
                <a:gd name="connsiteX8" fmla="*/ 2562447 w 10100931"/>
                <a:gd name="connsiteY8" fmla="*/ 382772 h 1913861"/>
                <a:gd name="connsiteX9" fmla="*/ 2955852 w 10100931"/>
                <a:gd name="connsiteY9" fmla="*/ 308344 h 1913861"/>
                <a:gd name="connsiteX10" fmla="*/ 3211033 w 10100931"/>
                <a:gd name="connsiteY10" fmla="*/ 244549 h 1913861"/>
                <a:gd name="connsiteX11" fmla="*/ 3466215 w 10100931"/>
                <a:gd name="connsiteY11" fmla="*/ 95693 h 1913861"/>
                <a:gd name="connsiteX12" fmla="*/ 3944680 w 10100931"/>
                <a:gd name="connsiteY12" fmla="*/ 116958 h 1913861"/>
                <a:gd name="connsiteX13" fmla="*/ 4338085 w 10100931"/>
                <a:gd name="connsiteY13" fmla="*/ 170121 h 1913861"/>
                <a:gd name="connsiteX14" fmla="*/ 4837815 w 10100931"/>
                <a:gd name="connsiteY14" fmla="*/ 138224 h 1913861"/>
                <a:gd name="connsiteX15" fmla="*/ 5209954 w 10100931"/>
                <a:gd name="connsiteY15" fmla="*/ 202019 h 1913861"/>
                <a:gd name="connsiteX16" fmla="*/ 5730950 w 10100931"/>
                <a:gd name="connsiteY16" fmla="*/ 138224 h 1913861"/>
                <a:gd name="connsiteX17" fmla="*/ 6049926 w 10100931"/>
                <a:gd name="connsiteY17" fmla="*/ 21265 h 1913861"/>
                <a:gd name="connsiteX18" fmla="*/ 6687880 w 10100931"/>
                <a:gd name="connsiteY18" fmla="*/ 31898 h 1913861"/>
                <a:gd name="connsiteX19" fmla="*/ 7145080 w 10100931"/>
                <a:gd name="connsiteY19" fmla="*/ 148856 h 1913861"/>
                <a:gd name="connsiteX20" fmla="*/ 7655443 w 10100931"/>
                <a:gd name="connsiteY20" fmla="*/ 191386 h 1913861"/>
                <a:gd name="connsiteX21" fmla="*/ 7985052 w 10100931"/>
                <a:gd name="connsiteY21" fmla="*/ 31898 h 1913861"/>
                <a:gd name="connsiteX22" fmla="*/ 8314661 w 10100931"/>
                <a:gd name="connsiteY22" fmla="*/ 0 h 1913861"/>
                <a:gd name="connsiteX23" fmla="*/ 8601740 w 10100931"/>
                <a:gd name="connsiteY23" fmla="*/ 148856 h 1913861"/>
                <a:gd name="connsiteX24" fmla="*/ 8825024 w 10100931"/>
                <a:gd name="connsiteY24" fmla="*/ 287079 h 1913861"/>
                <a:gd name="connsiteX25" fmla="*/ 9271592 w 10100931"/>
                <a:gd name="connsiteY25" fmla="*/ 202019 h 1913861"/>
                <a:gd name="connsiteX26" fmla="*/ 9516140 w 10100931"/>
                <a:gd name="connsiteY26" fmla="*/ 159489 h 1913861"/>
                <a:gd name="connsiteX27" fmla="*/ 9686261 w 10100931"/>
                <a:gd name="connsiteY27" fmla="*/ 159489 h 1913861"/>
                <a:gd name="connsiteX28" fmla="*/ 10090299 w 10100931"/>
                <a:gd name="connsiteY28" fmla="*/ 148856 h 1913861"/>
                <a:gd name="connsiteX29" fmla="*/ 10100931 w 10100931"/>
                <a:gd name="connsiteY29" fmla="*/ 1913861 h 1913861"/>
                <a:gd name="connsiteX30" fmla="*/ 1 w 10100931"/>
                <a:gd name="connsiteY30" fmla="*/ 1903228 h 1913861"/>
                <a:gd name="connsiteX31" fmla="*/ 2 w 10100931"/>
                <a:gd name="connsiteY31" fmla="*/ 399025 h 1913861"/>
                <a:gd name="connsiteX0" fmla="*/ 74416 w 10100929"/>
                <a:gd name="connsiteY0" fmla="*/ 357759 h 1913861"/>
                <a:gd name="connsiteX1" fmla="*/ 199766 w 10100929"/>
                <a:gd name="connsiteY1" fmla="*/ 415408 h 1913861"/>
                <a:gd name="connsiteX2" fmla="*/ 531129 w 10100929"/>
                <a:gd name="connsiteY2" fmla="*/ 271303 h 1913861"/>
                <a:gd name="connsiteX3" fmla="*/ 683703 w 10100929"/>
                <a:gd name="connsiteY3" fmla="*/ 238666 h 1913861"/>
                <a:gd name="connsiteX4" fmla="*/ 914399 w 10100929"/>
                <a:gd name="connsiteY4" fmla="*/ 180754 h 1913861"/>
                <a:gd name="connsiteX5" fmla="*/ 1254641 w 10100929"/>
                <a:gd name="connsiteY5" fmla="*/ 180754 h 1913861"/>
                <a:gd name="connsiteX6" fmla="*/ 1711841 w 10100929"/>
                <a:gd name="connsiteY6" fmla="*/ 318977 h 1913861"/>
                <a:gd name="connsiteX7" fmla="*/ 2222204 w 10100929"/>
                <a:gd name="connsiteY7" fmla="*/ 372140 h 1913861"/>
                <a:gd name="connsiteX8" fmla="*/ 2562445 w 10100929"/>
                <a:gd name="connsiteY8" fmla="*/ 382772 h 1913861"/>
                <a:gd name="connsiteX9" fmla="*/ 2955850 w 10100929"/>
                <a:gd name="connsiteY9" fmla="*/ 308344 h 1913861"/>
                <a:gd name="connsiteX10" fmla="*/ 3211031 w 10100929"/>
                <a:gd name="connsiteY10" fmla="*/ 244549 h 1913861"/>
                <a:gd name="connsiteX11" fmla="*/ 3466213 w 10100929"/>
                <a:gd name="connsiteY11" fmla="*/ 95693 h 1913861"/>
                <a:gd name="connsiteX12" fmla="*/ 3944678 w 10100929"/>
                <a:gd name="connsiteY12" fmla="*/ 116958 h 1913861"/>
                <a:gd name="connsiteX13" fmla="*/ 4338083 w 10100929"/>
                <a:gd name="connsiteY13" fmla="*/ 170121 h 1913861"/>
                <a:gd name="connsiteX14" fmla="*/ 4837813 w 10100929"/>
                <a:gd name="connsiteY14" fmla="*/ 138224 h 1913861"/>
                <a:gd name="connsiteX15" fmla="*/ 5209952 w 10100929"/>
                <a:gd name="connsiteY15" fmla="*/ 202019 h 1913861"/>
                <a:gd name="connsiteX16" fmla="*/ 5730948 w 10100929"/>
                <a:gd name="connsiteY16" fmla="*/ 138224 h 1913861"/>
                <a:gd name="connsiteX17" fmla="*/ 6049924 w 10100929"/>
                <a:gd name="connsiteY17" fmla="*/ 21265 h 1913861"/>
                <a:gd name="connsiteX18" fmla="*/ 6687878 w 10100929"/>
                <a:gd name="connsiteY18" fmla="*/ 31898 h 1913861"/>
                <a:gd name="connsiteX19" fmla="*/ 7145078 w 10100929"/>
                <a:gd name="connsiteY19" fmla="*/ 148856 h 1913861"/>
                <a:gd name="connsiteX20" fmla="*/ 7655441 w 10100929"/>
                <a:gd name="connsiteY20" fmla="*/ 191386 h 1913861"/>
                <a:gd name="connsiteX21" fmla="*/ 7985050 w 10100929"/>
                <a:gd name="connsiteY21" fmla="*/ 31898 h 1913861"/>
                <a:gd name="connsiteX22" fmla="*/ 8314659 w 10100929"/>
                <a:gd name="connsiteY22" fmla="*/ 0 h 1913861"/>
                <a:gd name="connsiteX23" fmla="*/ 8601738 w 10100929"/>
                <a:gd name="connsiteY23" fmla="*/ 148856 h 1913861"/>
                <a:gd name="connsiteX24" fmla="*/ 8825022 w 10100929"/>
                <a:gd name="connsiteY24" fmla="*/ 287079 h 1913861"/>
                <a:gd name="connsiteX25" fmla="*/ 9271590 w 10100929"/>
                <a:gd name="connsiteY25" fmla="*/ 202019 h 1913861"/>
                <a:gd name="connsiteX26" fmla="*/ 9516138 w 10100929"/>
                <a:gd name="connsiteY26" fmla="*/ 159489 h 1913861"/>
                <a:gd name="connsiteX27" fmla="*/ 9686259 w 10100929"/>
                <a:gd name="connsiteY27" fmla="*/ 159489 h 1913861"/>
                <a:gd name="connsiteX28" fmla="*/ 10090297 w 10100929"/>
                <a:gd name="connsiteY28" fmla="*/ 148856 h 1913861"/>
                <a:gd name="connsiteX29" fmla="*/ 10100929 w 10100929"/>
                <a:gd name="connsiteY29" fmla="*/ 1913861 h 1913861"/>
                <a:gd name="connsiteX30" fmla="*/ -1 w 10100929"/>
                <a:gd name="connsiteY30" fmla="*/ 1903228 h 1913861"/>
                <a:gd name="connsiteX31" fmla="*/ 0 w 10100929"/>
                <a:gd name="connsiteY31" fmla="*/ 399025 h 1913861"/>
                <a:gd name="connsiteX0" fmla="*/ 74418 w 10100931"/>
                <a:gd name="connsiteY0" fmla="*/ 357759 h 1913861"/>
                <a:gd name="connsiteX1" fmla="*/ 312089 w 10100931"/>
                <a:gd name="connsiteY1" fmla="*/ 384381 h 1913861"/>
                <a:gd name="connsiteX2" fmla="*/ 531131 w 10100931"/>
                <a:gd name="connsiteY2" fmla="*/ 271303 h 1913861"/>
                <a:gd name="connsiteX3" fmla="*/ 683705 w 10100931"/>
                <a:gd name="connsiteY3" fmla="*/ 238666 h 1913861"/>
                <a:gd name="connsiteX4" fmla="*/ 914401 w 10100931"/>
                <a:gd name="connsiteY4" fmla="*/ 180754 h 1913861"/>
                <a:gd name="connsiteX5" fmla="*/ 1254643 w 10100931"/>
                <a:gd name="connsiteY5" fmla="*/ 180754 h 1913861"/>
                <a:gd name="connsiteX6" fmla="*/ 1711843 w 10100931"/>
                <a:gd name="connsiteY6" fmla="*/ 318977 h 1913861"/>
                <a:gd name="connsiteX7" fmla="*/ 2222206 w 10100931"/>
                <a:gd name="connsiteY7" fmla="*/ 372140 h 1913861"/>
                <a:gd name="connsiteX8" fmla="*/ 2562447 w 10100931"/>
                <a:gd name="connsiteY8" fmla="*/ 382772 h 1913861"/>
                <a:gd name="connsiteX9" fmla="*/ 2955852 w 10100931"/>
                <a:gd name="connsiteY9" fmla="*/ 308344 h 1913861"/>
                <a:gd name="connsiteX10" fmla="*/ 3211033 w 10100931"/>
                <a:gd name="connsiteY10" fmla="*/ 244549 h 1913861"/>
                <a:gd name="connsiteX11" fmla="*/ 3466215 w 10100931"/>
                <a:gd name="connsiteY11" fmla="*/ 95693 h 1913861"/>
                <a:gd name="connsiteX12" fmla="*/ 3944680 w 10100931"/>
                <a:gd name="connsiteY12" fmla="*/ 116958 h 1913861"/>
                <a:gd name="connsiteX13" fmla="*/ 4338085 w 10100931"/>
                <a:gd name="connsiteY13" fmla="*/ 170121 h 1913861"/>
                <a:gd name="connsiteX14" fmla="*/ 4837815 w 10100931"/>
                <a:gd name="connsiteY14" fmla="*/ 138224 h 1913861"/>
                <a:gd name="connsiteX15" fmla="*/ 5209954 w 10100931"/>
                <a:gd name="connsiteY15" fmla="*/ 202019 h 1913861"/>
                <a:gd name="connsiteX16" fmla="*/ 5730950 w 10100931"/>
                <a:gd name="connsiteY16" fmla="*/ 138224 h 1913861"/>
                <a:gd name="connsiteX17" fmla="*/ 6049926 w 10100931"/>
                <a:gd name="connsiteY17" fmla="*/ 21265 h 1913861"/>
                <a:gd name="connsiteX18" fmla="*/ 6687880 w 10100931"/>
                <a:gd name="connsiteY18" fmla="*/ 31898 h 1913861"/>
                <a:gd name="connsiteX19" fmla="*/ 7145080 w 10100931"/>
                <a:gd name="connsiteY19" fmla="*/ 148856 h 1913861"/>
                <a:gd name="connsiteX20" fmla="*/ 7655443 w 10100931"/>
                <a:gd name="connsiteY20" fmla="*/ 191386 h 1913861"/>
                <a:gd name="connsiteX21" fmla="*/ 7985052 w 10100931"/>
                <a:gd name="connsiteY21" fmla="*/ 31898 h 1913861"/>
                <a:gd name="connsiteX22" fmla="*/ 8314661 w 10100931"/>
                <a:gd name="connsiteY22" fmla="*/ 0 h 1913861"/>
                <a:gd name="connsiteX23" fmla="*/ 8601740 w 10100931"/>
                <a:gd name="connsiteY23" fmla="*/ 148856 h 1913861"/>
                <a:gd name="connsiteX24" fmla="*/ 8825024 w 10100931"/>
                <a:gd name="connsiteY24" fmla="*/ 287079 h 1913861"/>
                <a:gd name="connsiteX25" fmla="*/ 9271592 w 10100931"/>
                <a:gd name="connsiteY25" fmla="*/ 202019 h 1913861"/>
                <a:gd name="connsiteX26" fmla="*/ 9516140 w 10100931"/>
                <a:gd name="connsiteY26" fmla="*/ 159489 h 1913861"/>
                <a:gd name="connsiteX27" fmla="*/ 9686261 w 10100931"/>
                <a:gd name="connsiteY27" fmla="*/ 159489 h 1913861"/>
                <a:gd name="connsiteX28" fmla="*/ 10090299 w 10100931"/>
                <a:gd name="connsiteY28" fmla="*/ 148856 h 1913861"/>
                <a:gd name="connsiteX29" fmla="*/ 10100931 w 10100931"/>
                <a:gd name="connsiteY29" fmla="*/ 1913861 h 1913861"/>
                <a:gd name="connsiteX30" fmla="*/ 1 w 10100931"/>
                <a:gd name="connsiteY30" fmla="*/ 1903228 h 1913861"/>
                <a:gd name="connsiteX31" fmla="*/ 2 w 10100931"/>
                <a:gd name="connsiteY31" fmla="*/ 399025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00931" h="1913861">
                  <a:moveTo>
                    <a:pt x="74418" y="357759"/>
                  </a:moveTo>
                  <a:lnTo>
                    <a:pt x="312089" y="384381"/>
                  </a:lnTo>
                  <a:lnTo>
                    <a:pt x="531131" y="271303"/>
                  </a:lnTo>
                  <a:lnTo>
                    <a:pt x="683705" y="238666"/>
                  </a:lnTo>
                  <a:lnTo>
                    <a:pt x="914401" y="180754"/>
                  </a:lnTo>
                  <a:lnTo>
                    <a:pt x="1254643" y="180754"/>
                  </a:lnTo>
                  <a:lnTo>
                    <a:pt x="1711843" y="318977"/>
                  </a:lnTo>
                  <a:lnTo>
                    <a:pt x="2222206" y="372140"/>
                  </a:lnTo>
                  <a:lnTo>
                    <a:pt x="2562447" y="382772"/>
                  </a:lnTo>
                  <a:lnTo>
                    <a:pt x="2955852" y="308344"/>
                  </a:lnTo>
                  <a:lnTo>
                    <a:pt x="3211033" y="244549"/>
                  </a:lnTo>
                  <a:lnTo>
                    <a:pt x="3466215" y="95693"/>
                  </a:lnTo>
                  <a:lnTo>
                    <a:pt x="3944680" y="116958"/>
                  </a:lnTo>
                  <a:lnTo>
                    <a:pt x="4338085" y="170121"/>
                  </a:lnTo>
                  <a:lnTo>
                    <a:pt x="4837815" y="138224"/>
                  </a:lnTo>
                  <a:lnTo>
                    <a:pt x="5209954" y="202019"/>
                  </a:lnTo>
                  <a:lnTo>
                    <a:pt x="5730950" y="138224"/>
                  </a:lnTo>
                  <a:lnTo>
                    <a:pt x="6049926" y="21265"/>
                  </a:lnTo>
                  <a:lnTo>
                    <a:pt x="6687880" y="31898"/>
                  </a:lnTo>
                  <a:lnTo>
                    <a:pt x="7145080" y="148856"/>
                  </a:lnTo>
                  <a:lnTo>
                    <a:pt x="7655443" y="191386"/>
                  </a:lnTo>
                  <a:lnTo>
                    <a:pt x="7985052" y="31898"/>
                  </a:lnTo>
                  <a:lnTo>
                    <a:pt x="8314661" y="0"/>
                  </a:lnTo>
                  <a:lnTo>
                    <a:pt x="8601740" y="148856"/>
                  </a:lnTo>
                  <a:lnTo>
                    <a:pt x="8825024" y="287079"/>
                  </a:lnTo>
                  <a:lnTo>
                    <a:pt x="9271592" y="202019"/>
                  </a:lnTo>
                  <a:lnTo>
                    <a:pt x="9516140" y="159489"/>
                  </a:lnTo>
                  <a:lnTo>
                    <a:pt x="9686261" y="159489"/>
                  </a:lnTo>
                  <a:lnTo>
                    <a:pt x="10090299" y="148856"/>
                  </a:lnTo>
                  <a:lnTo>
                    <a:pt x="10100931" y="1913861"/>
                  </a:lnTo>
                  <a:lnTo>
                    <a:pt x="1" y="1903228"/>
                  </a:lnTo>
                  <a:cubicBezTo>
                    <a:pt x="1" y="1401827"/>
                    <a:pt x="2" y="900426"/>
                    <a:pt x="2" y="399025"/>
                  </a:cubicBezTo>
                </a:path>
              </a:pathLst>
            </a:custGeom>
            <a:solidFill>
              <a:schemeClr val="accent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Freeform: Shape 242">
              <a:extLst>
                <a:ext uri="{FF2B5EF4-FFF2-40B4-BE49-F238E27FC236}">
                  <a16:creationId xmlns:a16="http://schemas.microsoft.com/office/drawing/2014/main" id="{A2198FA4-0F38-4C63-B0E1-0423FACA5C29}"/>
                </a:ext>
              </a:extLst>
            </p:cNvPr>
            <p:cNvSpPr/>
            <p:nvPr/>
          </p:nvSpPr>
          <p:spPr>
            <a:xfrm>
              <a:off x="6367296" y="4890423"/>
              <a:ext cx="4145155" cy="155547"/>
            </a:xfrm>
            <a:custGeom>
              <a:avLst/>
              <a:gdLst>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400536 w 5139159"/>
                <a:gd name="connsiteY4" fmla="*/ 185195 h 196770"/>
                <a:gd name="connsiteX5" fmla="*/ 1498921 w 5139159"/>
                <a:gd name="connsiteY5" fmla="*/ 179408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400536 w 5139159"/>
                <a:gd name="connsiteY4" fmla="*/ 185195 h 196770"/>
                <a:gd name="connsiteX5" fmla="*/ 1498921 w 5139159"/>
                <a:gd name="connsiteY5" fmla="*/ 179408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20901 w 5139159"/>
                <a:gd name="connsiteY9" fmla="*/ 97389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65741 w 5139159"/>
                <a:gd name="connsiteY4" fmla="*/ 140225 h 196770"/>
                <a:gd name="connsiteX5" fmla="*/ 1498921 w 5139159"/>
                <a:gd name="connsiteY5" fmla="*/ 179408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20901 w 5139159"/>
                <a:gd name="connsiteY9" fmla="*/ 97389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65741 w 5139159"/>
                <a:gd name="connsiteY4" fmla="*/ 140225 h 196770"/>
                <a:gd name="connsiteX5" fmla="*/ 1498921 w 5139159"/>
                <a:gd name="connsiteY5" fmla="*/ 14568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20901 w 5139159"/>
                <a:gd name="connsiteY9" fmla="*/ 97389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65741 w 5139159"/>
                <a:gd name="connsiteY4" fmla="*/ 140225 h 196770"/>
                <a:gd name="connsiteX5" fmla="*/ 1498921 w 5139159"/>
                <a:gd name="connsiteY5" fmla="*/ 14568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20901 w 5139159"/>
                <a:gd name="connsiteY9" fmla="*/ 97389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42480 w 5139159"/>
                <a:gd name="connsiteY15" fmla="*/ 80027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65741 w 5139159"/>
                <a:gd name="connsiteY4" fmla="*/ 140225 h 196770"/>
                <a:gd name="connsiteX5" fmla="*/ 1498921 w 5139159"/>
                <a:gd name="connsiteY5" fmla="*/ 14568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20901 w 5139159"/>
                <a:gd name="connsiteY9" fmla="*/ 97389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42480 w 5139159"/>
                <a:gd name="connsiteY15" fmla="*/ 80027 h 196770"/>
                <a:gd name="connsiteX16" fmla="*/ 4736932 w 5139159"/>
                <a:gd name="connsiteY16" fmla="*/ 77323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65741 w 5139159"/>
                <a:gd name="connsiteY4" fmla="*/ 140225 h 196770"/>
                <a:gd name="connsiteX5" fmla="*/ 1498921 w 5139159"/>
                <a:gd name="connsiteY5" fmla="*/ 14568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20901 w 5139159"/>
                <a:gd name="connsiteY9" fmla="*/ 97389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42480 w 5139159"/>
                <a:gd name="connsiteY15" fmla="*/ 80027 h 196770"/>
                <a:gd name="connsiteX16" fmla="*/ 4736932 w 5139159"/>
                <a:gd name="connsiteY16" fmla="*/ 77323 h 196770"/>
                <a:gd name="connsiteX17" fmla="*/ 4973152 w 5139159"/>
                <a:gd name="connsiteY17" fmla="*/ 52465 h 196770"/>
                <a:gd name="connsiteX18" fmla="*/ 5139159 w 5139159"/>
                <a:gd name="connsiteY18" fmla="*/ 0 h 196770"/>
                <a:gd name="connsiteX19" fmla="*/ 5139159 w 5139159"/>
                <a:gd name="connsiteY19" fmla="*/ 0 h 196770"/>
                <a:gd name="connsiteX0" fmla="*/ 0 w 5172069"/>
                <a:gd name="connsiteY0" fmla="*/ 162046 h 196770"/>
                <a:gd name="connsiteX1" fmla="*/ 462987 w 5172069"/>
                <a:gd name="connsiteY1" fmla="*/ 162046 h 196770"/>
                <a:gd name="connsiteX2" fmla="*/ 653969 w 5172069"/>
                <a:gd name="connsiteY2" fmla="*/ 196770 h 196770"/>
                <a:gd name="connsiteX3" fmla="*/ 1059083 w 5172069"/>
                <a:gd name="connsiteY3" fmla="*/ 173621 h 196770"/>
                <a:gd name="connsiteX4" fmla="*/ 1365741 w 5172069"/>
                <a:gd name="connsiteY4" fmla="*/ 140225 h 196770"/>
                <a:gd name="connsiteX5" fmla="*/ 1498921 w 5172069"/>
                <a:gd name="connsiteY5" fmla="*/ 145680 h 196770"/>
                <a:gd name="connsiteX6" fmla="*/ 1608881 w 5172069"/>
                <a:gd name="connsiteY6" fmla="*/ 127322 h 196770"/>
                <a:gd name="connsiteX7" fmla="*/ 1695691 w 5172069"/>
                <a:gd name="connsiteY7" fmla="*/ 127322 h 196770"/>
                <a:gd name="connsiteX8" fmla="*/ 1938759 w 5172069"/>
                <a:gd name="connsiteY8" fmla="*/ 127322 h 196770"/>
                <a:gd name="connsiteX9" fmla="*/ 2220901 w 5172069"/>
                <a:gd name="connsiteY9" fmla="*/ 97389 h 196770"/>
                <a:gd name="connsiteX10" fmla="*/ 2471195 w 5172069"/>
                <a:gd name="connsiteY10" fmla="*/ 109960 h 196770"/>
                <a:gd name="connsiteX11" fmla="*/ 2714263 w 5172069"/>
                <a:gd name="connsiteY11" fmla="*/ 81023 h 196770"/>
                <a:gd name="connsiteX12" fmla="*/ 3009417 w 5172069"/>
                <a:gd name="connsiteY12" fmla="*/ 81023 h 196770"/>
                <a:gd name="connsiteX13" fmla="*/ 3321934 w 5172069"/>
                <a:gd name="connsiteY13" fmla="*/ 86811 h 196770"/>
                <a:gd name="connsiteX14" fmla="*/ 3790709 w 5172069"/>
                <a:gd name="connsiteY14" fmla="*/ 69448 h 196770"/>
                <a:gd name="connsiteX15" fmla="*/ 4242480 w 5172069"/>
                <a:gd name="connsiteY15" fmla="*/ 80027 h 196770"/>
                <a:gd name="connsiteX16" fmla="*/ 4736932 w 5172069"/>
                <a:gd name="connsiteY16" fmla="*/ 77323 h 196770"/>
                <a:gd name="connsiteX17" fmla="*/ 4973152 w 5172069"/>
                <a:gd name="connsiteY17" fmla="*/ 52465 h 196770"/>
                <a:gd name="connsiteX18" fmla="*/ 5139159 w 5172069"/>
                <a:gd name="connsiteY18" fmla="*/ 0 h 196770"/>
                <a:gd name="connsiteX19" fmla="*/ 5172069 w 5172069"/>
                <a:gd name="connsiteY19" fmla="*/ 101183 h 196770"/>
                <a:gd name="connsiteX0" fmla="*/ 0 w 5172069"/>
                <a:gd name="connsiteY0" fmla="*/ 128318 h 163042"/>
                <a:gd name="connsiteX1" fmla="*/ 462987 w 5172069"/>
                <a:gd name="connsiteY1" fmla="*/ 128318 h 163042"/>
                <a:gd name="connsiteX2" fmla="*/ 653969 w 5172069"/>
                <a:gd name="connsiteY2" fmla="*/ 163042 h 163042"/>
                <a:gd name="connsiteX3" fmla="*/ 1059083 w 5172069"/>
                <a:gd name="connsiteY3" fmla="*/ 139893 h 163042"/>
                <a:gd name="connsiteX4" fmla="*/ 1365741 w 5172069"/>
                <a:gd name="connsiteY4" fmla="*/ 106497 h 163042"/>
                <a:gd name="connsiteX5" fmla="*/ 1498921 w 5172069"/>
                <a:gd name="connsiteY5" fmla="*/ 111952 h 163042"/>
                <a:gd name="connsiteX6" fmla="*/ 1608881 w 5172069"/>
                <a:gd name="connsiteY6" fmla="*/ 93594 h 163042"/>
                <a:gd name="connsiteX7" fmla="*/ 1695691 w 5172069"/>
                <a:gd name="connsiteY7" fmla="*/ 93594 h 163042"/>
                <a:gd name="connsiteX8" fmla="*/ 1938759 w 5172069"/>
                <a:gd name="connsiteY8" fmla="*/ 93594 h 163042"/>
                <a:gd name="connsiteX9" fmla="*/ 2220901 w 5172069"/>
                <a:gd name="connsiteY9" fmla="*/ 63661 h 163042"/>
                <a:gd name="connsiteX10" fmla="*/ 2471195 w 5172069"/>
                <a:gd name="connsiteY10" fmla="*/ 76232 h 163042"/>
                <a:gd name="connsiteX11" fmla="*/ 2714263 w 5172069"/>
                <a:gd name="connsiteY11" fmla="*/ 47295 h 163042"/>
                <a:gd name="connsiteX12" fmla="*/ 3009417 w 5172069"/>
                <a:gd name="connsiteY12" fmla="*/ 47295 h 163042"/>
                <a:gd name="connsiteX13" fmla="*/ 3321934 w 5172069"/>
                <a:gd name="connsiteY13" fmla="*/ 53083 h 163042"/>
                <a:gd name="connsiteX14" fmla="*/ 3790709 w 5172069"/>
                <a:gd name="connsiteY14" fmla="*/ 35720 h 163042"/>
                <a:gd name="connsiteX15" fmla="*/ 4242480 w 5172069"/>
                <a:gd name="connsiteY15" fmla="*/ 46299 h 163042"/>
                <a:gd name="connsiteX16" fmla="*/ 4736932 w 5172069"/>
                <a:gd name="connsiteY16" fmla="*/ 43595 h 163042"/>
                <a:gd name="connsiteX17" fmla="*/ 4973152 w 5172069"/>
                <a:gd name="connsiteY17" fmla="*/ 18737 h 163042"/>
                <a:gd name="connsiteX18" fmla="*/ 5101546 w 5172069"/>
                <a:gd name="connsiteY18" fmla="*/ 0 h 163042"/>
                <a:gd name="connsiteX19" fmla="*/ 5172069 w 5172069"/>
                <a:gd name="connsiteY19" fmla="*/ 67455 h 163042"/>
                <a:gd name="connsiteX0" fmla="*/ 0 w 5200277"/>
                <a:gd name="connsiteY0" fmla="*/ 128318 h 163042"/>
                <a:gd name="connsiteX1" fmla="*/ 462987 w 5200277"/>
                <a:gd name="connsiteY1" fmla="*/ 128318 h 163042"/>
                <a:gd name="connsiteX2" fmla="*/ 653969 w 5200277"/>
                <a:gd name="connsiteY2" fmla="*/ 163042 h 163042"/>
                <a:gd name="connsiteX3" fmla="*/ 1059083 w 5200277"/>
                <a:gd name="connsiteY3" fmla="*/ 139893 h 163042"/>
                <a:gd name="connsiteX4" fmla="*/ 1365741 w 5200277"/>
                <a:gd name="connsiteY4" fmla="*/ 106497 h 163042"/>
                <a:gd name="connsiteX5" fmla="*/ 1498921 w 5200277"/>
                <a:gd name="connsiteY5" fmla="*/ 111952 h 163042"/>
                <a:gd name="connsiteX6" fmla="*/ 1608881 w 5200277"/>
                <a:gd name="connsiteY6" fmla="*/ 93594 h 163042"/>
                <a:gd name="connsiteX7" fmla="*/ 1695691 w 5200277"/>
                <a:gd name="connsiteY7" fmla="*/ 93594 h 163042"/>
                <a:gd name="connsiteX8" fmla="*/ 1938759 w 5200277"/>
                <a:gd name="connsiteY8" fmla="*/ 93594 h 163042"/>
                <a:gd name="connsiteX9" fmla="*/ 2220901 w 5200277"/>
                <a:gd name="connsiteY9" fmla="*/ 63661 h 163042"/>
                <a:gd name="connsiteX10" fmla="*/ 2471195 w 5200277"/>
                <a:gd name="connsiteY10" fmla="*/ 76232 h 163042"/>
                <a:gd name="connsiteX11" fmla="*/ 2714263 w 5200277"/>
                <a:gd name="connsiteY11" fmla="*/ 47295 h 163042"/>
                <a:gd name="connsiteX12" fmla="*/ 3009417 w 5200277"/>
                <a:gd name="connsiteY12" fmla="*/ 47295 h 163042"/>
                <a:gd name="connsiteX13" fmla="*/ 3321934 w 5200277"/>
                <a:gd name="connsiteY13" fmla="*/ 53083 h 163042"/>
                <a:gd name="connsiteX14" fmla="*/ 3790709 w 5200277"/>
                <a:gd name="connsiteY14" fmla="*/ 35720 h 163042"/>
                <a:gd name="connsiteX15" fmla="*/ 4242480 w 5200277"/>
                <a:gd name="connsiteY15" fmla="*/ 46299 h 163042"/>
                <a:gd name="connsiteX16" fmla="*/ 4736932 w 5200277"/>
                <a:gd name="connsiteY16" fmla="*/ 43595 h 163042"/>
                <a:gd name="connsiteX17" fmla="*/ 4973152 w 5200277"/>
                <a:gd name="connsiteY17" fmla="*/ 18737 h 163042"/>
                <a:gd name="connsiteX18" fmla="*/ 5101546 w 5200277"/>
                <a:gd name="connsiteY18" fmla="*/ 0 h 163042"/>
                <a:gd name="connsiteX19" fmla="*/ 5200277 w 5200277"/>
                <a:gd name="connsiteY19" fmla="*/ 7495 h 163042"/>
                <a:gd name="connsiteX0" fmla="*/ 0 w 5200277"/>
                <a:gd name="connsiteY0" fmla="*/ 128318 h 163042"/>
                <a:gd name="connsiteX1" fmla="*/ 462987 w 5200277"/>
                <a:gd name="connsiteY1" fmla="*/ 128318 h 163042"/>
                <a:gd name="connsiteX2" fmla="*/ 653969 w 5200277"/>
                <a:gd name="connsiteY2" fmla="*/ 163042 h 163042"/>
                <a:gd name="connsiteX3" fmla="*/ 1059083 w 5200277"/>
                <a:gd name="connsiteY3" fmla="*/ 139893 h 163042"/>
                <a:gd name="connsiteX4" fmla="*/ 1365741 w 5200277"/>
                <a:gd name="connsiteY4" fmla="*/ 106497 h 163042"/>
                <a:gd name="connsiteX5" fmla="*/ 1498921 w 5200277"/>
                <a:gd name="connsiteY5" fmla="*/ 111952 h 163042"/>
                <a:gd name="connsiteX6" fmla="*/ 1608881 w 5200277"/>
                <a:gd name="connsiteY6" fmla="*/ 93594 h 163042"/>
                <a:gd name="connsiteX7" fmla="*/ 1695691 w 5200277"/>
                <a:gd name="connsiteY7" fmla="*/ 93594 h 163042"/>
                <a:gd name="connsiteX8" fmla="*/ 1938759 w 5200277"/>
                <a:gd name="connsiteY8" fmla="*/ 93594 h 163042"/>
                <a:gd name="connsiteX9" fmla="*/ 2220901 w 5200277"/>
                <a:gd name="connsiteY9" fmla="*/ 63661 h 163042"/>
                <a:gd name="connsiteX10" fmla="*/ 2471195 w 5200277"/>
                <a:gd name="connsiteY10" fmla="*/ 76232 h 163042"/>
                <a:gd name="connsiteX11" fmla="*/ 2714263 w 5200277"/>
                <a:gd name="connsiteY11" fmla="*/ 47295 h 163042"/>
                <a:gd name="connsiteX12" fmla="*/ 3009417 w 5200277"/>
                <a:gd name="connsiteY12" fmla="*/ 47295 h 163042"/>
                <a:gd name="connsiteX13" fmla="*/ 3321934 w 5200277"/>
                <a:gd name="connsiteY13" fmla="*/ 53083 h 163042"/>
                <a:gd name="connsiteX14" fmla="*/ 3790709 w 5200277"/>
                <a:gd name="connsiteY14" fmla="*/ 35720 h 163042"/>
                <a:gd name="connsiteX15" fmla="*/ 4242480 w 5200277"/>
                <a:gd name="connsiteY15" fmla="*/ 46299 h 163042"/>
                <a:gd name="connsiteX16" fmla="*/ 4600591 w 5200277"/>
                <a:gd name="connsiteY16" fmla="*/ 43595 h 163042"/>
                <a:gd name="connsiteX17" fmla="*/ 4973152 w 5200277"/>
                <a:gd name="connsiteY17" fmla="*/ 18737 h 163042"/>
                <a:gd name="connsiteX18" fmla="*/ 5101546 w 5200277"/>
                <a:gd name="connsiteY18" fmla="*/ 0 h 163042"/>
                <a:gd name="connsiteX19" fmla="*/ 5200277 w 5200277"/>
                <a:gd name="connsiteY19" fmla="*/ 7495 h 163042"/>
                <a:gd name="connsiteX0" fmla="*/ 0 w 5200277"/>
                <a:gd name="connsiteY0" fmla="*/ 128318 h 163042"/>
                <a:gd name="connsiteX1" fmla="*/ 462987 w 5200277"/>
                <a:gd name="connsiteY1" fmla="*/ 128318 h 163042"/>
                <a:gd name="connsiteX2" fmla="*/ 653969 w 5200277"/>
                <a:gd name="connsiteY2" fmla="*/ 163042 h 163042"/>
                <a:gd name="connsiteX3" fmla="*/ 1059083 w 5200277"/>
                <a:gd name="connsiteY3" fmla="*/ 139893 h 163042"/>
                <a:gd name="connsiteX4" fmla="*/ 1365741 w 5200277"/>
                <a:gd name="connsiteY4" fmla="*/ 106497 h 163042"/>
                <a:gd name="connsiteX5" fmla="*/ 1498921 w 5200277"/>
                <a:gd name="connsiteY5" fmla="*/ 111952 h 163042"/>
                <a:gd name="connsiteX6" fmla="*/ 1608881 w 5200277"/>
                <a:gd name="connsiteY6" fmla="*/ 93594 h 163042"/>
                <a:gd name="connsiteX7" fmla="*/ 1695691 w 5200277"/>
                <a:gd name="connsiteY7" fmla="*/ 93594 h 163042"/>
                <a:gd name="connsiteX8" fmla="*/ 1938759 w 5200277"/>
                <a:gd name="connsiteY8" fmla="*/ 93594 h 163042"/>
                <a:gd name="connsiteX9" fmla="*/ 2220901 w 5200277"/>
                <a:gd name="connsiteY9" fmla="*/ 63661 h 163042"/>
                <a:gd name="connsiteX10" fmla="*/ 2471195 w 5200277"/>
                <a:gd name="connsiteY10" fmla="*/ 76232 h 163042"/>
                <a:gd name="connsiteX11" fmla="*/ 2714263 w 5200277"/>
                <a:gd name="connsiteY11" fmla="*/ 47295 h 163042"/>
                <a:gd name="connsiteX12" fmla="*/ 3009417 w 5200277"/>
                <a:gd name="connsiteY12" fmla="*/ 47295 h 163042"/>
                <a:gd name="connsiteX13" fmla="*/ 3321934 w 5200277"/>
                <a:gd name="connsiteY13" fmla="*/ 53083 h 163042"/>
                <a:gd name="connsiteX14" fmla="*/ 3790709 w 5200277"/>
                <a:gd name="connsiteY14" fmla="*/ 35720 h 163042"/>
                <a:gd name="connsiteX15" fmla="*/ 4242480 w 5200277"/>
                <a:gd name="connsiteY15" fmla="*/ 46299 h 163042"/>
                <a:gd name="connsiteX16" fmla="*/ 4600591 w 5200277"/>
                <a:gd name="connsiteY16" fmla="*/ 43595 h 163042"/>
                <a:gd name="connsiteX17" fmla="*/ 4855616 w 5200277"/>
                <a:gd name="connsiteY17" fmla="*/ 37474 h 163042"/>
                <a:gd name="connsiteX18" fmla="*/ 5101546 w 5200277"/>
                <a:gd name="connsiteY18" fmla="*/ 0 h 163042"/>
                <a:gd name="connsiteX19" fmla="*/ 5200277 w 5200277"/>
                <a:gd name="connsiteY19" fmla="*/ 7495 h 163042"/>
                <a:gd name="connsiteX0" fmla="*/ 0 w 5200277"/>
                <a:gd name="connsiteY0" fmla="*/ 120823 h 155547"/>
                <a:gd name="connsiteX1" fmla="*/ 462987 w 5200277"/>
                <a:gd name="connsiteY1" fmla="*/ 120823 h 155547"/>
                <a:gd name="connsiteX2" fmla="*/ 653969 w 5200277"/>
                <a:gd name="connsiteY2" fmla="*/ 155547 h 155547"/>
                <a:gd name="connsiteX3" fmla="*/ 1059083 w 5200277"/>
                <a:gd name="connsiteY3" fmla="*/ 132398 h 155547"/>
                <a:gd name="connsiteX4" fmla="*/ 1365741 w 5200277"/>
                <a:gd name="connsiteY4" fmla="*/ 99002 h 155547"/>
                <a:gd name="connsiteX5" fmla="*/ 1498921 w 5200277"/>
                <a:gd name="connsiteY5" fmla="*/ 104457 h 155547"/>
                <a:gd name="connsiteX6" fmla="*/ 1608881 w 5200277"/>
                <a:gd name="connsiteY6" fmla="*/ 86099 h 155547"/>
                <a:gd name="connsiteX7" fmla="*/ 1695691 w 5200277"/>
                <a:gd name="connsiteY7" fmla="*/ 86099 h 155547"/>
                <a:gd name="connsiteX8" fmla="*/ 1938759 w 5200277"/>
                <a:gd name="connsiteY8" fmla="*/ 86099 h 155547"/>
                <a:gd name="connsiteX9" fmla="*/ 2220901 w 5200277"/>
                <a:gd name="connsiteY9" fmla="*/ 56166 h 155547"/>
                <a:gd name="connsiteX10" fmla="*/ 2471195 w 5200277"/>
                <a:gd name="connsiteY10" fmla="*/ 68737 h 155547"/>
                <a:gd name="connsiteX11" fmla="*/ 2714263 w 5200277"/>
                <a:gd name="connsiteY11" fmla="*/ 39800 h 155547"/>
                <a:gd name="connsiteX12" fmla="*/ 3009417 w 5200277"/>
                <a:gd name="connsiteY12" fmla="*/ 39800 h 155547"/>
                <a:gd name="connsiteX13" fmla="*/ 3321934 w 5200277"/>
                <a:gd name="connsiteY13" fmla="*/ 45588 h 155547"/>
                <a:gd name="connsiteX14" fmla="*/ 3790709 w 5200277"/>
                <a:gd name="connsiteY14" fmla="*/ 28225 h 155547"/>
                <a:gd name="connsiteX15" fmla="*/ 4242480 w 5200277"/>
                <a:gd name="connsiteY15" fmla="*/ 38804 h 155547"/>
                <a:gd name="connsiteX16" fmla="*/ 4600591 w 5200277"/>
                <a:gd name="connsiteY16" fmla="*/ 36100 h 155547"/>
                <a:gd name="connsiteX17" fmla="*/ 4855616 w 5200277"/>
                <a:gd name="connsiteY17" fmla="*/ 29979 h 155547"/>
                <a:gd name="connsiteX18" fmla="*/ 5040427 w 5200277"/>
                <a:gd name="connsiteY18" fmla="*/ 7495 h 155547"/>
                <a:gd name="connsiteX19" fmla="*/ 5200277 w 5200277"/>
                <a:gd name="connsiteY19" fmla="*/ 0 h 15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00277" h="155547">
                  <a:moveTo>
                    <a:pt x="0" y="120823"/>
                  </a:moveTo>
                  <a:lnTo>
                    <a:pt x="462987" y="120823"/>
                  </a:lnTo>
                  <a:lnTo>
                    <a:pt x="653969" y="155547"/>
                  </a:lnTo>
                  <a:lnTo>
                    <a:pt x="1059083" y="132398"/>
                  </a:lnTo>
                  <a:lnTo>
                    <a:pt x="1365741" y="99002"/>
                  </a:lnTo>
                  <a:lnTo>
                    <a:pt x="1498921" y="104457"/>
                  </a:lnTo>
                  <a:lnTo>
                    <a:pt x="1608881" y="86099"/>
                  </a:lnTo>
                  <a:lnTo>
                    <a:pt x="1695691" y="86099"/>
                  </a:lnTo>
                  <a:lnTo>
                    <a:pt x="1938759" y="86099"/>
                  </a:lnTo>
                  <a:lnTo>
                    <a:pt x="2220901" y="56166"/>
                  </a:lnTo>
                  <a:lnTo>
                    <a:pt x="2471195" y="68737"/>
                  </a:lnTo>
                  <a:lnTo>
                    <a:pt x="2714263" y="39800"/>
                  </a:lnTo>
                  <a:lnTo>
                    <a:pt x="3009417" y="39800"/>
                  </a:lnTo>
                  <a:lnTo>
                    <a:pt x="3321934" y="45588"/>
                  </a:lnTo>
                  <a:lnTo>
                    <a:pt x="3790709" y="28225"/>
                  </a:lnTo>
                  <a:lnTo>
                    <a:pt x="4242480" y="38804"/>
                  </a:lnTo>
                  <a:lnTo>
                    <a:pt x="4600591" y="36100"/>
                  </a:lnTo>
                  <a:lnTo>
                    <a:pt x="4855616" y="29979"/>
                  </a:lnTo>
                  <a:lnTo>
                    <a:pt x="5040427" y="7495"/>
                  </a:lnTo>
                  <a:lnTo>
                    <a:pt x="5200277"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1" name="Straight Connector 260">
              <a:extLst>
                <a:ext uri="{FF2B5EF4-FFF2-40B4-BE49-F238E27FC236}">
                  <a16:creationId xmlns:a16="http://schemas.microsoft.com/office/drawing/2014/main" id="{887EDCFC-89BB-40C5-9CEE-AB21698FC45C}"/>
                </a:ext>
              </a:extLst>
            </p:cNvPr>
            <p:cNvCxnSpPr>
              <a:cxnSpLocks/>
            </p:cNvCxnSpPr>
            <p:nvPr/>
          </p:nvCxnSpPr>
          <p:spPr>
            <a:xfrm flipH="1">
              <a:off x="9592270" y="4938790"/>
              <a:ext cx="0" cy="115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E007F33A-EE34-42CB-BA2D-837BE6630AB8}"/>
                </a:ext>
              </a:extLst>
            </p:cNvPr>
            <p:cNvCxnSpPr>
              <a:cxnSpLocks/>
            </p:cNvCxnSpPr>
            <p:nvPr/>
          </p:nvCxnSpPr>
          <p:spPr>
            <a:xfrm flipH="1">
              <a:off x="9595293" y="4950131"/>
              <a:ext cx="0" cy="468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1DAFFF70-A6D6-48BF-B3D7-485C89FFE0EE}"/>
                </a:ext>
              </a:extLst>
            </p:cNvPr>
            <p:cNvCxnSpPr>
              <a:cxnSpLocks/>
            </p:cNvCxnSpPr>
            <p:nvPr/>
          </p:nvCxnSpPr>
          <p:spPr>
            <a:xfrm flipH="1">
              <a:off x="9592270" y="4947171"/>
              <a:ext cx="0" cy="82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Rectangle 341">
              <a:extLst>
                <a:ext uri="{FF2B5EF4-FFF2-40B4-BE49-F238E27FC236}">
                  <a16:creationId xmlns:a16="http://schemas.microsoft.com/office/drawing/2014/main" id="{93F4D510-8437-4E02-B562-5FFE1A3E6D41}"/>
                </a:ext>
              </a:extLst>
            </p:cNvPr>
            <p:cNvSpPr/>
            <p:nvPr/>
          </p:nvSpPr>
          <p:spPr>
            <a:xfrm flipH="1">
              <a:off x="9573945" y="4854550"/>
              <a:ext cx="35908" cy="70141"/>
            </a:xfrm>
            <a:prstGeom prst="rect">
              <a:avLst/>
            </a:prstGeom>
            <a:solidFill>
              <a:srgbClr val="5F5F5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343" name="Rectangle: Rounded Corners 342">
              <a:extLst>
                <a:ext uri="{FF2B5EF4-FFF2-40B4-BE49-F238E27FC236}">
                  <a16:creationId xmlns:a16="http://schemas.microsoft.com/office/drawing/2014/main" id="{4DBE47DA-5534-47F9-A283-87CB6DFDCAAE}"/>
                </a:ext>
              </a:extLst>
            </p:cNvPr>
            <p:cNvSpPr/>
            <p:nvPr/>
          </p:nvSpPr>
          <p:spPr>
            <a:xfrm flipH="1">
              <a:off x="9526214" y="4640214"/>
              <a:ext cx="134655" cy="36000"/>
            </a:xfrm>
            <a:prstGeom prst="roundRect">
              <a:avLst>
                <a:gd name="adj" fmla="val 50000"/>
              </a:avLst>
            </a:prstGeom>
            <a:solidFill>
              <a:srgbClr val="5F5F5F"/>
            </a:solidFill>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4" name="Rectangle: Rounded Corners 343">
              <a:extLst>
                <a:ext uri="{FF2B5EF4-FFF2-40B4-BE49-F238E27FC236}">
                  <a16:creationId xmlns:a16="http://schemas.microsoft.com/office/drawing/2014/main" id="{8A47D414-46C0-40F4-9BBF-988D1B318813}"/>
                </a:ext>
              </a:extLst>
            </p:cNvPr>
            <p:cNvSpPr/>
            <p:nvPr/>
          </p:nvSpPr>
          <p:spPr>
            <a:xfrm flipH="1">
              <a:off x="9526215" y="4668654"/>
              <a:ext cx="134655" cy="186486"/>
            </a:xfrm>
            <a:prstGeom prst="roundRect">
              <a:avLst/>
            </a:prstGeom>
            <a:solidFill>
              <a:srgbClr val="5F5F5F"/>
            </a:solidFill>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5" name="Rectangle: Rounded Corners 344">
              <a:extLst>
                <a:ext uri="{FF2B5EF4-FFF2-40B4-BE49-F238E27FC236}">
                  <a16:creationId xmlns:a16="http://schemas.microsoft.com/office/drawing/2014/main" id="{B8593337-BD9A-48ED-8F6C-34F54F75689E}"/>
                </a:ext>
              </a:extLst>
            </p:cNvPr>
            <p:cNvSpPr/>
            <p:nvPr/>
          </p:nvSpPr>
          <p:spPr>
            <a:xfrm flipH="1">
              <a:off x="9528941" y="4822215"/>
              <a:ext cx="134655" cy="36000"/>
            </a:xfrm>
            <a:prstGeom prst="roundRect">
              <a:avLst>
                <a:gd name="adj" fmla="val 50000"/>
              </a:avLst>
            </a:prstGeom>
            <a:solidFill>
              <a:srgbClr val="5F5F5F"/>
            </a:solidFill>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346" name="Group 345">
              <a:extLst>
                <a:ext uri="{FF2B5EF4-FFF2-40B4-BE49-F238E27FC236}">
                  <a16:creationId xmlns:a16="http://schemas.microsoft.com/office/drawing/2014/main" id="{609148F0-E582-4A23-AC72-19DB0060998D}"/>
                </a:ext>
              </a:extLst>
            </p:cNvPr>
            <p:cNvGrpSpPr/>
            <p:nvPr/>
          </p:nvGrpSpPr>
          <p:grpSpPr>
            <a:xfrm flipH="1">
              <a:off x="9648241" y="4696248"/>
              <a:ext cx="83694" cy="46286"/>
              <a:chOff x="7004487" y="4077802"/>
              <a:chExt cx="67127" cy="46286"/>
            </a:xfrm>
            <a:solidFill>
              <a:srgbClr val="5F5F5F"/>
            </a:solidFill>
          </p:grpSpPr>
          <p:sp>
            <p:nvSpPr>
              <p:cNvPr id="355" name="Rectangle 354">
                <a:extLst>
                  <a:ext uri="{FF2B5EF4-FFF2-40B4-BE49-F238E27FC236}">
                    <a16:creationId xmlns:a16="http://schemas.microsoft.com/office/drawing/2014/main" id="{B9EFCC54-6A8F-4D80-AFA8-F32F7CB7E21D}"/>
                  </a:ext>
                </a:extLst>
              </p:cNvPr>
              <p:cNvSpPr/>
              <p:nvPr/>
            </p:nvSpPr>
            <p:spPr>
              <a:xfrm rot="16200000" flipH="1">
                <a:off x="7040756" y="4078784"/>
                <a:ext cx="15429" cy="46286"/>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6" name="Rectangle 355">
                <a:extLst>
                  <a:ext uri="{FF2B5EF4-FFF2-40B4-BE49-F238E27FC236}">
                    <a16:creationId xmlns:a16="http://schemas.microsoft.com/office/drawing/2014/main" id="{61B17C67-699E-406A-9928-56B871F5B10D}"/>
                  </a:ext>
                </a:extLst>
              </p:cNvPr>
              <p:cNvSpPr/>
              <p:nvPr/>
            </p:nvSpPr>
            <p:spPr>
              <a:xfrm rot="16200000" flipH="1">
                <a:off x="7011944" y="4092139"/>
                <a:ext cx="3086" cy="18000"/>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7" name="Rectangle 356">
                <a:extLst>
                  <a:ext uri="{FF2B5EF4-FFF2-40B4-BE49-F238E27FC236}">
                    <a16:creationId xmlns:a16="http://schemas.microsoft.com/office/drawing/2014/main" id="{F5E73923-BBA4-4C61-A79D-74724AC1C95F}"/>
                  </a:ext>
                </a:extLst>
              </p:cNvPr>
              <p:cNvSpPr/>
              <p:nvPr/>
            </p:nvSpPr>
            <p:spPr>
              <a:xfrm rot="10800000" flipH="1">
                <a:off x="7029940" y="4077802"/>
                <a:ext cx="9334" cy="46286"/>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47" name="Group 346">
              <a:extLst>
                <a:ext uri="{FF2B5EF4-FFF2-40B4-BE49-F238E27FC236}">
                  <a16:creationId xmlns:a16="http://schemas.microsoft.com/office/drawing/2014/main" id="{637B3CDD-BAD4-4212-9F7B-82B8E0CDBE56}"/>
                </a:ext>
              </a:extLst>
            </p:cNvPr>
            <p:cNvGrpSpPr/>
            <p:nvPr/>
          </p:nvGrpSpPr>
          <p:grpSpPr>
            <a:xfrm flipH="1">
              <a:off x="9646872" y="4769707"/>
              <a:ext cx="83694" cy="46286"/>
              <a:chOff x="7004487" y="4077802"/>
              <a:chExt cx="67127" cy="46286"/>
            </a:xfrm>
            <a:solidFill>
              <a:srgbClr val="5F5F5F"/>
            </a:solidFill>
          </p:grpSpPr>
          <p:sp>
            <p:nvSpPr>
              <p:cNvPr id="352" name="Rectangle 351">
                <a:extLst>
                  <a:ext uri="{FF2B5EF4-FFF2-40B4-BE49-F238E27FC236}">
                    <a16:creationId xmlns:a16="http://schemas.microsoft.com/office/drawing/2014/main" id="{097F8325-4CD9-4AEC-BFC4-871FD6305B05}"/>
                  </a:ext>
                </a:extLst>
              </p:cNvPr>
              <p:cNvSpPr/>
              <p:nvPr/>
            </p:nvSpPr>
            <p:spPr>
              <a:xfrm rot="16200000" flipH="1">
                <a:off x="7040756" y="4078784"/>
                <a:ext cx="15429" cy="46286"/>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3" name="Rectangle 352">
                <a:extLst>
                  <a:ext uri="{FF2B5EF4-FFF2-40B4-BE49-F238E27FC236}">
                    <a16:creationId xmlns:a16="http://schemas.microsoft.com/office/drawing/2014/main" id="{5B340938-4620-492B-A557-EF2F5248C9E0}"/>
                  </a:ext>
                </a:extLst>
              </p:cNvPr>
              <p:cNvSpPr/>
              <p:nvPr/>
            </p:nvSpPr>
            <p:spPr>
              <a:xfrm rot="16200000" flipH="1">
                <a:off x="7011944" y="4092139"/>
                <a:ext cx="3086" cy="18000"/>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4" name="Rectangle 353">
                <a:extLst>
                  <a:ext uri="{FF2B5EF4-FFF2-40B4-BE49-F238E27FC236}">
                    <a16:creationId xmlns:a16="http://schemas.microsoft.com/office/drawing/2014/main" id="{9ADA5C96-8ECC-460F-956D-F9EA6665AAF2}"/>
                  </a:ext>
                </a:extLst>
              </p:cNvPr>
              <p:cNvSpPr/>
              <p:nvPr/>
            </p:nvSpPr>
            <p:spPr>
              <a:xfrm rot="10800000" flipH="1">
                <a:off x="7029940" y="4077802"/>
                <a:ext cx="9334" cy="46286"/>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48" name="Group 347">
              <a:extLst>
                <a:ext uri="{FF2B5EF4-FFF2-40B4-BE49-F238E27FC236}">
                  <a16:creationId xmlns:a16="http://schemas.microsoft.com/office/drawing/2014/main" id="{710C9DF1-8038-412E-A54F-C96F58451875}"/>
                </a:ext>
              </a:extLst>
            </p:cNvPr>
            <p:cNvGrpSpPr/>
            <p:nvPr/>
          </p:nvGrpSpPr>
          <p:grpSpPr>
            <a:xfrm rot="16200000" flipH="1">
              <a:off x="9560835" y="4579801"/>
              <a:ext cx="67127" cy="57709"/>
              <a:chOff x="7004487" y="4077802"/>
              <a:chExt cx="67127" cy="46286"/>
            </a:xfrm>
            <a:solidFill>
              <a:srgbClr val="5F5F5F"/>
            </a:solidFill>
          </p:grpSpPr>
          <p:sp>
            <p:nvSpPr>
              <p:cNvPr id="349" name="Rectangle 348">
                <a:extLst>
                  <a:ext uri="{FF2B5EF4-FFF2-40B4-BE49-F238E27FC236}">
                    <a16:creationId xmlns:a16="http://schemas.microsoft.com/office/drawing/2014/main" id="{20EBB3CD-8555-4765-A7E4-227DE34336B7}"/>
                  </a:ext>
                </a:extLst>
              </p:cNvPr>
              <p:cNvSpPr/>
              <p:nvPr/>
            </p:nvSpPr>
            <p:spPr>
              <a:xfrm rot="16200000" flipH="1">
                <a:off x="7040756" y="4078784"/>
                <a:ext cx="15429" cy="46286"/>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0" name="Rectangle 349">
                <a:extLst>
                  <a:ext uri="{FF2B5EF4-FFF2-40B4-BE49-F238E27FC236}">
                    <a16:creationId xmlns:a16="http://schemas.microsoft.com/office/drawing/2014/main" id="{4AA4FAFD-F436-45D4-8AB0-D44D057B9153}"/>
                  </a:ext>
                </a:extLst>
              </p:cNvPr>
              <p:cNvSpPr/>
              <p:nvPr/>
            </p:nvSpPr>
            <p:spPr>
              <a:xfrm rot="16200000" flipH="1">
                <a:off x="7011944" y="4092139"/>
                <a:ext cx="3086" cy="18000"/>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1" name="Rectangle 350">
                <a:extLst>
                  <a:ext uri="{FF2B5EF4-FFF2-40B4-BE49-F238E27FC236}">
                    <a16:creationId xmlns:a16="http://schemas.microsoft.com/office/drawing/2014/main" id="{E99B1D06-F774-411B-9EBA-416B5613B9B7}"/>
                  </a:ext>
                </a:extLst>
              </p:cNvPr>
              <p:cNvSpPr/>
              <p:nvPr/>
            </p:nvSpPr>
            <p:spPr>
              <a:xfrm rot="10800000" flipH="1">
                <a:off x="7029940" y="4077802"/>
                <a:ext cx="9334" cy="46286"/>
              </a:xfrm>
              <a:prstGeom prst="rect">
                <a:avLst/>
              </a:prstGeom>
              <a:grp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55" name="Group 454">
              <a:extLst>
                <a:ext uri="{FF2B5EF4-FFF2-40B4-BE49-F238E27FC236}">
                  <a16:creationId xmlns:a16="http://schemas.microsoft.com/office/drawing/2014/main" id="{92ABBFD8-B383-45FD-A74D-40A845A9B567}"/>
                </a:ext>
              </a:extLst>
            </p:cNvPr>
            <p:cNvGrpSpPr/>
            <p:nvPr/>
          </p:nvGrpSpPr>
          <p:grpSpPr>
            <a:xfrm>
              <a:off x="6610816" y="3202566"/>
              <a:ext cx="3110354" cy="1776796"/>
              <a:chOff x="7838359" y="2663669"/>
              <a:chExt cx="3110354" cy="1776796"/>
            </a:xfrm>
          </p:grpSpPr>
          <p:sp>
            <p:nvSpPr>
              <p:cNvPr id="456" name="Content Placeholder 34" descr="Oil Rig with solid fill">
                <a:extLst>
                  <a:ext uri="{FF2B5EF4-FFF2-40B4-BE49-F238E27FC236}">
                    <a16:creationId xmlns:a16="http://schemas.microsoft.com/office/drawing/2014/main" id="{ED61A39E-0015-41DB-8CBE-079DF1B22622}"/>
                  </a:ext>
                </a:extLst>
              </p:cNvPr>
              <p:cNvSpPr/>
              <p:nvPr/>
            </p:nvSpPr>
            <p:spPr>
              <a:xfrm rot="21060000" flipH="1">
                <a:off x="10323725" y="3293363"/>
                <a:ext cx="624988" cy="655100"/>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grpSp>
            <p:nvGrpSpPr>
              <p:cNvPr id="457" name="Group 456">
                <a:extLst>
                  <a:ext uri="{FF2B5EF4-FFF2-40B4-BE49-F238E27FC236}">
                    <a16:creationId xmlns:a16="http://schemas.microsoft.com/office/drawing/2014/main" id="{8B0AFEDD-69F6-44DF-BF5B-D3E03066C5A7}"/>
                  </a:ext>
                </a:extLst>
              </p:cNvPr>
              <p:cNvGrpSpPr/>
              <p:nvPr/>
            </p:nvGrpSpPr>
            <p:grpSpPr>
              <a:xfrm>
                <a:off x="7838359" y="2663669"/>
                <a:ext cx="3051803" cy="1776796"/>
                <a:chOff x="7838359" y="2663669"/>
                <a:chExt cx="3051803" cy="1776796"/>
              </a:xfrm>
            </p:grpSpPr>
            <p:grpSp>
              <p:nvGrpSpPr>
                <p:cNvPr id="458" name="Group 457">
                  <a:extLst>
                    <a:ext uri="{FF2B5EF4-FFF2-40B4-BE49-F238E27FC236}">
                      <a16:creationId xmlns:a16="http://schemas.microsoft.com/office/drawing/2014/main" id="{257CFD83-2F00-43A5-B2E8-8CE3141ABB9B}"/>
                    </a:ext>
                  </a:extLst>
                </p:cNvPr>
                <p:cNvGrpSpPr/>
                <p:nvPr/>
              </p:nvGrpSpPr>
              <p:grpSpPr>
                <a:xfrm rot="-180000">
                  <a:off x="7838359" y="2663669"/>
                  <a:ext cx="2925145" cy="1776796"/>
                  <a:chOff x="6066795" y="3613831"/>
                  <a:chExt cx="2925145" cy="1776796"/>
                </a:xfrm>
              </p:grpSpPr>
              <p:cxnSp>
                <p:nvCxnSpPr>
                  <p:cNvPr id="466" name="Straight Connector 465">
                    <a:extLst>
                      <a:ext uri="{FF2B5EF4-FFF2-40B4-BE49-F238E27FC236}">
                        <a16:creationId xmlns:a16="http://schemas.microsoft.com/office/drawing/2014/main" id="{5312AE96-2130-43F8-AC1C-CFC0B94FC834}"/>
                      </a:ext>
                    </a:extLst>
                  </p:cNvPr>
                  <p:cNvCxnSpPr/>
                  <p:nvPr/>
                </p:nvCxnSpPr>
                <p:spPr>
                  <a:xfrm>
                    <a:off x="8978395" y="3767249"/>
                    <a:ext cx="0" cy="39782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8922549B-F3A6-441C-BF15-D8773A82A912}"/>
                      </a:ext>
                    </a:extLst>
                  </p:cNvPr>
                  <p:cNvCxnSpPr/>
                  <p:nvPr/>
                </p:nvCxnSpPr>
                <p:spPr>
                  <a:xfrm>
                    <a:off x="8896949" y="3766126"/>
                    <a:ext cx="0" cy="39782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8" name="Rectangle: Single Corner Snipped 467">
                    <a:extLst>
                      <a:ext uri="{FF2B5EF4-FFF2-40B4-BE49-F238E27FC236}">
                        <a16:creationId xmlns:a16="http://schemas.microsoft.com/office/drawing/2014/main" id="{4448ADEB-8F21-4150-911B-662BAC4DCBB7}"/>
                      </a:ext>
                    </a:extLst>
                  </p:cNvPr>
                  <p:cNvSpPr>
                    <a:spLocks/>
                  </p:cNvSpPr>
                  <p:nvPr/>
                </p:nvSpPr>
                <p:spPr>
                  <a:xfrm>
                    <a:off x="6067637" y="5162516"/>
                    <a:ext cx="1548000" cy="90204"/>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9" name="Rectangle: Single Corner Snipped 468">
                    <a:extLst>
                      <a:ext uri="{FF2B5EF4-FFF2-40B4-BE49-F238E27FC236}">
                        <a16:creationId xmlns:a16="http://schemas.microsoft.com/office/drawing/2014/main" id="{FB0342EB-DF8C-4BE8-B85F-4C6A9B484FA7}"/>
                      </a:ext>
                    </a:extLst>
                  </p:cNvPr>
                  <p:cNvSpPr>
                    <a:spLocks/>
                  </p:cNvSpPr>
                  <p:nvPr/>
                </p:nvSpPr>
                <p:spPr>
                  <a:xfrm>
                    <a:off x="7930257" y="5086272"/>
                    <a:ext cx="97721" cy="165375"/>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0" name="Rectangle: Single Corner Snipped 469">
                    <a:extLst>
                      <a:ext uri="{FF2B5EF4-FFF2-40B4-BE49-F238E27FC236}">
                        <a16:creationId xmlns:a16="http://schemas.microsoft.com/office/drawing/2014/main" id="{B27EE89A-CFA4-406D-9C06-2A982B2C180E}"/>
                      </a:ext>
                    </a:extLst>
                  </p:cNvPr>
                  <p:cNvSpPr>
                    <a:spLocks/>
                  </p:cNvSpPr>
                  <p:nvPr/>
                </p:nvSpPr>
                <p:spPr>
                  <a:xfrm>
                    <a:off x="7822834" y="4936762"/>
                    <a:ext cx="252000" cy="324000"/>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1" name="Flowchart: Manual Input 470">
                    <a:extLst>
                      <a:ext uri="{FF2B5EF4-FFF2-40B4-BE49-F238E27FC236}">
                        <a16:creationId xmlns:a16="http://schemas.microsoft.com/office/drawing/2014/main" id="{C3EE9792-870B-476A-B986-B3ABCAD439F5}"/>
                      </a:ext>
                    </a:extLst>
                  </p:cNvPr>
                  <p:cNvSpPr/>
                  <p:nvPr/>
                </p:nvSpPr>
                <p:spPr>
                  <a:xfrm flipH="1">
                    <a:off x="8036146" y="5142891"/>
                    <a:ext cx="28800" cy="72000"/>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2" name="Rectangle: Single Corner Snipped 471">
                    <a:extLst>
                      <a:ext uri="{FF2B5EF4-FFF2-40B4-BE49-F238E27FC236}">
                        <a16:creationId xmlns:a16="http://schemas.microsoft.com/office/drawing/2014/main" id="{1F3504E3-D70B-4276-A20D-29D9DBBAC2A8}"/>
                      </a:ext>
                    </a:extLst>
                  </p:cNvPr>
                  <p:cNvSpPr>
                    <a:spLocks/>
                  </p:cNvSpPr>
                  <p:nvPr/>
                </p:nvSpPr>
                <p:spPr>
                  <a:xfrm>
                    <a:off x="7621348" y="5163788"/>
                    <a:ext cx="180000" cy="90204"/>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3" name="Oval 472">
                    <a:extLst>
                      <a:ext uri="{FF2B5EF4-FFF2-40B4-BE49-F238E27FC236}">
                        <a16:creationId xmlns:a16="http://schemas.microsoft.com/office/drawing/2014/main" id="{B8938A30-66A0-4485-AC0C-F380AC2B90A6}"/>
                      </a:ext>
                    </a:extLst>
                  </p:cNvPr>
                  <p:cNvSpPr/>
                  <p:nvPr/>
                </p:nvSpPr>
                <p:spPr>
                  <a:xfrm flipH="1">
                    <a:off x="7810918" y="5200485"/>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4" name="Oval 473">
                    <a:extLst>
                      <a:ext uri="{FF2B5EF4-FFF2-40B4-BE49-F238E27FC236}">
                        <a16:creationId xmlns:a16="http://schemas.microsoft.com/office/drawing/2014/main" id="{49BA4014-8A5A-4201-A044-F644E9B9514D}"/>
                      </a:ext>
                    </a:extLst>
                  </p:cNvPr>
                  <p:cNvSpPr/>
                  <p:nvPr/>
                </p:nvSpPr>
                <p:spPr>
                  <a:xfrm flipH="1">
                    <a:off x="7860581" y="5248464"/>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5" name="Oval 474">
                    <a:extLst>
                      <a:ext uri="{FF2B5EF4-FFF2-40B4-BE49-F238E27FC236}">
                        <a16:creationId xmlns:a16="http://schemas.microsoft.com/office/drawing/2014/main" id="{D04B0C85-4A21-4093-9480-E402171E9A0F}"/>
                      </a:ext>
                    </a:extLst>
                  </p:cNvPr>
                  <p:cNvSpPr/>
                  <p:nvPr/>
                </p:nvSpPr>
                <p:spPr>
                  <a:xfrm flipH="1">
                    <a:off x="7864285" y="5251500"/>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6" name="Oval 475">
                    <a:extLst>
                      <a:ext uri="{FF2B5EF4-FFF2-40B4-BE49-F238E27FC236}">
                        <a16:creationId xmlns:a16="http://schemas.microsoft.com/office/drawing/2014/main" id="{EEE9A38D-8B63-469A-B951-B3963D12E082}"/>
                      </a:ext>
                    </a:extLst>
                  </p:cNvPr>
                  <p:cNvSpPr/>
                  <p:nvPr/>
                </p:nvSpPr>
                <p:spPr>
                  <a:xfrm flipH="1">
                    <a:off x="7629681" y="5210218"/>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7" name="Oval 476">
                    <a:extLst>
                      <a:ext uri="{FF2B5EF4-FFF2-40B4-BE49-F238E27FC236}">
                        <a16:creationId xmlns:a16="http://schemas.microsoft.com/office/drawing/2014/main" id="{9D4548CE-29B7-4FFB-B550-6207D14BA73F}"/>
                      </a:ext>
                    </a:extLst>
                  </p:cNvPr>
                  <p:cNvSpPr/>
                  <p:nvPr/>
                </p:nvSpPr>
                <p:spPr>
                  <a:xfrm flipH="1">
                    <a:off x="7678263" y="5256726"/>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8" name="Oval 477">
                    <a:extLst>
                      <a:ext uri="{FF2B5EF4-FFF2-40B4-BE49-F238E27FC236}">
                        <a16:creationId xmlns:a16="http://schemas.microsoft.com/office/drawing/2014/main" id="{3252BCC2-39F7-4D6C-A554-A47467EE2B13}"/>
                      </a:ext>
                    </a:extLst>
                  </p:cNvPr>
                  <p:cNvSpPr/>
                  <p:nvPr/>
                </p:nvSpPr>
                <p:spPr>
                  <a:xfrm flipH="1">
                    <a:off x="7684597" y="5260523"/>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9" name="Oval 478">
                    <a:extLst>
                      <a:ext uri="{FF2B5EF4-FFF2-40B4-BE49-F238E27FC236}">
                        <a16:creationId xmlns:a16="http://schemas.microsoft.com/office/drawing/2014/main" id="{F749E3F6-A150-491F-8C9D-5DB8BBDF3D83}"/>
                      </a:ext>
                    </a:extLst>
                  </p:cNvPr>
                  <p:cNvSpPr/>
                  <p:nvPr/>
                </p:nvSpPr>
                <p:spPr>
                  <a:xfrm flipH="1">
                    <a:off x="7263829" y="5204153"/>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0" name="Oval 479">
                    <a:extLst>
                      <a:ext uri="{FF2B5EF4-FFF2-40B4-BE49-F238E27FC236}">
                        <a16:creationId xmlns:a16="http://schemas.microsoft.com/office/drawing/2014/main" id="{3183726B-4F51-44E3-A7E7-724BEDE56C49}"/>
                      </a:ext>
                    </a:extLst>
                  </p:cNvPr>
                  <p:cNvSpPr/>
                  <p:nvPr/>
                </p:nvSpPr>
                <p:spPr>
                  <a:xfrm flipH="1">
                    <a:off x="7315760" y="5254401"/>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1" name="Oval 480">
                    <a:extLst>
                      <a:ext uri="{FF2B5EF4-FFF2-40B4-BE49-F238E27FC236}">
                        <a16:creationId xmlns:a16="http://schemas.microsoft.com/office/drawing/2014/main" id="{F624E9F4-6B8B-4FDD-AF2E-FECD478E1415}"/>
                      </a:ext>
                    </a:extLst>
                  </p:cNvPr>
                  <p:cNvSpPr/>
                  <p:nvPr/>
                </p:nvSpPr>
                <p:spPr>
                  <a:xfrm flipH="1">
                    <a:off x="7320294" y="5258108"/>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2" name="Rectangle: Single Corner Snipped 481">
                    <a:extLst>
                      <a:ext uri="{FF2B5EF4-FFF2-40B4-BE49-F238E27FC236}">
                        <a16:creationId xmlns:a16="http://schemas.microsoft.com/office/drawing/2014/main" id="{B11D64A6-12FC-4F46-9BEB-3100E5371AFC}"/>
                      </a:ext>
                    </a:extLst>
                  </p:cNvPr>
                  <p:cNvSpPr>
                    <a:spLocks/>
                  </p:cNvSpPr>
                  <p:nvPr/>
                </p:nvSpPr>
                <p:spPr>
                  <a:xfrm rot="21540000">
                    <a:off x="7886061" y="4979264"/>
                    <a:ext cx="108000" cy="144000"/>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3" name="Rectangle: Single Corner Snipped 482">
                    <a:extLst>
                      <a:ext uri="{FF2B5EF4-FFF2-40B4-BE49-F238E27FC236}">
                        <a16:creationId xmlns:a16="http://schemas.microsoft.com/office/drawing/2014/main" id="{0F4DD0D9-38E3-4A88-BEFA-0941D0E0A128}"/>
                      </a:ext>
                    </a:extLst>
                  </p:cNvPr>
                  <p:cNvSpPr/>
                  <p:nvPr/>
                </p:nvSpPr>
                <p:spPr>
                  <a:xfrm flipH="1">
                    <a:off x="7454827" y="5012946"/>
                    <a:ext cx="350767" cy="131130"/>
                  </a:xfrm>
                  <a:prstGeom prst="snip1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4" name="Rectangle: Single Corner Snipped 483">
                    <a:extLst>
                      <a:ext uri="{FF2B5EF4-FFF2-40B4-BE49-F238E27FC236}">
                        <a16:creationId xmlns:a16="http://schemas.microsoft.com/office/drawing/2014/main" id="{66CEA6FF-2E33-4EF1-8117-0D94E521487B}"/>
                      </a:ext>
                    </a:extLst>
                  </p:cNvPr>
                  <p:cNvSpPr>
                    <a:spLocks/>
                  </p:cNvSpPr>
                  <p:nvPr/>
                </p:nvSpPr>
                <p:spPr>
                  <a:xfrm>
                    <a:off x="7511385" y="5153754"/>
                    <a:ext cx="32166" cy="128663"/>
                  </a:xfrm>
                  <a:prstGeom prst="snip1Rect">
                    <a:avLst>
                      <a:gd name="adj" fmla="val 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5" name="Rectangle: Rounded Corners 484">
                    <a:extLst>
                      <a:ext uri="{FF2B5EF4-FFF2-40B4-BE49-F238E27FC236}">
                        <a16:creationId xmlns:a16="http://schemas.microsoft.com/office/drawing/2014/main" id="{3DC0B741-AC14-48CB-9581-EB0FE525B36A}"/>
                      </a:ext>
                    </a:extLst>
                  </p:cNvPr>
                  <p:cNvSpPr/>
                  <p:nvPr/>
                </p:nvSpPr>
                <p:spPr>
                  <a:xfrm rot="16200000" flipH="1">
                    <a:off x="7489283" y="5309289"/>
                    <a:ext cx="72000" cy="12866"/>
                  </a:xfrm>
                  <a:prstGeom prst="round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6" name="Trapezoid 485">
                    <a:extLst>
                      <a:ext uri="{FF2B5EF4-FFF2-40B4-BE49-F238E27FC236}">
                        <a16:creationId xmlns:a16="http://schemas.microsoft.com/office/drawing/2014/main" id="{7B32B399-4280-4E94-A426-118E8B589B11}"/>
                      </a:ext>
                    </a:extLst>
                  </p:cNvPr>
                  <p:cNvSpPr/>
                  <p:nvPr/>
                </p:nvSpPr>
                <p:spPr>
                  <a:xfrm>
                    <a:off x="7513066" y="5339401"/>
                    <a:ext cx="27233" cy="27233"/>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7" name="Oval 486">
                    <a:extLst>
                      <a:ext uri="{FF2B5EF4-FFF2-40B4-BE49-F238E27FC236}">
                        <a16:creationId xmlns:a16="http://schemas.microsoft.com/office/drawing/2014/main" id="{4E6F154B-8B22-4720-A69E-7C7B76A186B5}"/>
                      </a:ext>
                    </a:extLst>
                  </p:cNvPr>
                  <p:cNvSpPr/>
                  <p:nvPr/>
                </p:nvSpPr>
                <p:spPr>
                  <a:xfrm flipH="1">
                    <a:off x="6687077" y="5208265"/>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8" name="Oval 487">
                    <a:extLst>
                      <a:ext uri="{FF2B5EF4-FFF2-40B4-BE49-F238E27FC236}">
                        <a16:creationId xmlns:a16="http://schemas.microsoft.com/office/drawing/2014/main" id="{17629B62-750C-49CA-A448-C449CD4AB742}"/>
                      </a:ext>
                    </a:extLst>
                  </p:cNvPr>
                  <p:cNvSpPr/>
                  <p:nvPr/>
                </p:nvSpPr>
                <p:spPr>
                  <a:xfrm flipH="1">
                    <a:off x="6736740" y="5256244"/>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9" name="Oval 488">
                    <a:extLst>
                      <a:ext uri="{FF2B5EF4-FFF2-40B4-BE49-F238E27FC236}">
                        <a16:creationId xmlns:a16="http://schemas.microsoft.com/office/drawing/2014/main" id="{06BAAE29-184B-4C7A-83DA-3750C28663DE}"/>
                      </a:ext>
                    </a:extLst>
                  </p:cNvPr>
                  <p:cNvSpPr/>
                  <p:nvPr/>
                </p:nvSpPr>
                <p:spPr>
                  <a:xfrm flipH="1">
                    <a:off x="6740444" y="5259280"/>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0" name="Oval 489">
                    <a:extLst>
                      <a:ext uri="{FF2B5EF4-FFF2-40B4-BE49-F238E27FC236}">
                        <a16:creationId xmlns:a16="http://schemas.microsoft.com/office/drawing/2014/main" id="{7CD6318F-9D0F-404C-98EA-0F2C5774407E}"/>
                      </a:ext>
                    </a:extLst>
                  </p:cNvPr>
                  <p:cNvSpPr/>
                  <p:nvPr/>
                </p:nvSpPr>
                <p:spPr>
                  <a:xfrm flipH="1">
                    <a:off x="6491170" y="52079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1" name="Oval 490">
                    <a:extLst>
                      <a:ext uri="{FF2B5EF4-FFF2-40B4-BE49-F238E27FC236}">
                        <a16:creationId xmlns:a16="http://schemas.microsoft.com/office/drawing/2014/main" id="{A50769D4-A41D-4126-962E-F41987622BDE}"/>
                      </a:ext>
                    </a:extLst>
                  </p:cNvPr>
                  <p:cNvSpPr/>
                  <p:nvPr/>
                </p:nvSpPr>
                <p:spPr>
                  <a:xfrm flipH="1">
                    <a:off x="6543101" y="525445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2" name="Oval 491">
                    <a:extLst>
                      <a:ext uri="{FF2B5EF4-FFF2-40B4-BE49-F238E27FC236}">
                        <a16:creationId xmlns:a16="http://schemas.microsoft.com/office/drawing/2014/main" id="{DD83E6D3-36AC-412E-AFB2-64B9E2DBCC96}"/>
                      </a:ext>
                    </a:extLst>
                  </p:cNvPr>
                  <p:cNvSpPr/>
                  <p:nvPr/>
                </p:nvSpPr>
                <p:spPr>
                  <a:xfrm flipH="1">
                    <a:off x="6546086" y="5258235"/>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3" name="Rectangle: Single Corner Snipped 492">
                    <a:extLst>
                      <a:ext uri="{FF2B5EF4-FFF2-40B4-BE49-F238E27FC236}">
                        <a16:creationId xmlns:a16="http://schemas.microsoft.com/office/drawing/2014/main" id="{D305DA8E-2513-4E01-93B8-2292486E3A24}"/>
                      </a:ext>
                    </a:extLst>
                  </p:cNvPr>
                  <p:cNvSpPr>
                    <a:spLocks/>
                  </p:cNvSpPr>
                  <p:nvPr/>
                </p:nvSpPr>
                <p:spPr>
                  <a:xfrm>
                    <a:off x="6364109" y="5110603"/>
                    <a:ext cx="1044000" cy="36000"/>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94" name="Oval 493">
                    <a:extLst>
                      <a:ext uri="{FF2B5EF4-FFF2-40B4-BE49-F238E27FC236}">
                        <a16:creationId xmlns:a16="http://schemas.microsoft.com/office/drawing/2014/main" id="{7CE01069-8622-4C03-AD51-56306DF7AA92}"/>
                      </a:ext>
                    </a:extLst>
                  </p:cNvPr>
                  <p:cNvSpPr/>
                  <p:nvPr/>
                </p:nvSpPr>
                <p:spPr>
                  <a:xfrm flipH="1">
                    <a:off x="6296390" y="5205412"/>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5" name="Oval 494">
                    <a:extLst>
                      <a:ext uri="{FF2B5EF4-FFF2-40B4-BE49-F238E27FC236}">
                        <a16:creationId xmlns:a16="http://schemas.microsoft.com/office/drawing/2014/main" id="{4AB6C0F4-BA56-4CED-AFC0-D4615BC45977}"/>
                      </a:ext>
                    </a:extLst>
                  </p:cNvPr>
                  <p:cNvSpPr/>
                  <p:nvPr/>
                </p:nvSpPr>
                <p:spPr>
                  <a:xfrm flipH="1">
                    <a:off x="6348321" y="5251920"/>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6" name="Oval 495">
                    <a:extLst>
                      <a:ext uri="{FF2B5EF4-FFF2-40B4-BE49-F238E27FC236}">
                        <a16:creationId xmlns:a16="http://schemas.microsoft.com/office/drawing/2014/main" id="{1A118588-8B54-499F-9290-22F0D64EF570}"/>
                      </a:ext>
                    </a:extLst>
                  </p:cNvPr>
                  <p:cNvSpPr/>
                  <p:nvPr/>
                </p:nvSpPr>
                <p:spPr>
                  <a:xfrm flipH="1">
                    <a:off x="6351306" y="525569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7" name="Rectangle: Single Corner Snipped 496">
                    <a:extLst>
                      <a:ext uri="{FF2B5EF4-FFF2-40B4-BE49-F238E27FC236}">
                        <a16:creationId xmlns:a16="http://schemas.microsoft.com/office/drawing/2014/main" id="{CE0CF93F-FFCA-4915-9097-DCB2CF892B34}"/>
                      </a:ext>
                    </a:extLst>
                  </p:cNvPr>
                  <p:cNvSpPr>
                    <a:spLocks/>
                  </p:cNvSpPr>
                  <p:nvPr/>
                </p:nvSpPr>
                <p:spPr>
                  <a:xfrm>
                    <a:off x="6207727" y="5158286"/>
                    <a:ext cx="32166" cy="128663"/>
                  </a:xfrm>
                  <a:prstGeom prst="snip1Rect">
                    <a:avLst>
                      <a:gd name="adj" fmla="val 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98" name="Rectangle: Rounded Corners 497">
                    <a:extLst>
                      <a:ext uri="{FF2B5EF4-FFF2-40B4-BE49-F238E27FC236}">
                        <a16:creationId xmlns:a16="http://schemas.microsoft.com/office/drawing/2014/main" id="{2014EC6F-7F01-4F41-84A4-FD15D4E3E8D2}"/>
                      </a:ext>
                    </a:extLst>
                  </p:cNvPr>
                  <p:cNvSpPr/>
                  <p:nvPr/>
                </p:nvSpPr>
                <p:spPr>
                  <a:xfrm rot="16200000" flipH="1">
                    <a:off x="6185625" y="5313821"/>
                    <a:ext cx="72000" cy="12866"/>
                  </a:xfrm>
                  <a:prstGeom prst="round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9" name="Trapezoid 498">
                    <a:extLst>
                      <a:ext uri="{FF2B5EF4-FFF2-40B4-BE49-F238E27FC236}">
                        <a16:creationId xmlns:a16="http://schemas.microsoft.com/office/drawing/2014/main" id="{84CA493D-9BFC-43B9-B8FB-57D2E7547309}"/>
                      </a:ext>
                    </a:extLst>
                  </p:cNvPr>
                  <p:cNvSpPr/>
                  <p:nvPr/>
                </p:nvSpPr>
                <p:spPr>
                  <a:xfrm>
                    <a:off x="6209408" y="5343933"/>
                    <a:ext cx="27233" cy="27233"/>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0" name="Rectangle: Single Corner Snipped 499">
                    <a:extLst>
                      <a:ext uri="{FF2B5EF4-FFF2-40B4-BE49-F238E27FC236}">
                        <a16:creationId xmlns:a16="http://schemas.microsoft.com/office/drawing/2014/main" id="{033EF7BA-14E2-4EFF-88DC-E9F17CD0C8A0}"/>
                      </a:ext>
                    </a:extLst>
                  </p:cNvPr>
                  <p:cNvSpPr>
                    <a:spLocks/>
                  </p:cNvSpPr>
                  <p:nvPr/>
                </p:nvSpPr>
                <p:spPr>
                  <a:xfrm>
                    <a:off x="6363481" y="4987630"/>
                    <a:ext cx="1044000" cy="111573"/>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1" name="Rectangle: Single Corner Snipped 500">
                    <a:extLst>
                      <a:ext uri="{FF2B5EF4-FFF2-40B4-BE49-F238E27FC236}">
                        <a16:creationId xmlns:a16="http://schemas.microsoft.com/office/drawing/2014/main" id="{4C9AF589-343E-4F4D-94CC-154F463E8650}"/>
                      </a:ext>
                    </a:extLst>
                  </p:cNvPr>
                  <p:cNvSpPr>
                    <a:spLocks/>
                  </p:cNvSpPr>
                  <p:nvPr/>
                </p:nvSpPr>
                <p:spPr>
                  <a:xfrm>
                    <a:off x="6785495" y="4722412"/>
                    <a:ext cx="216000" cy="324000"/>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2" name="Rectangle: Single Corner Snipped 501">
                    <a:extLst>
                      <a:ext uri="{FF2B5EF4-FFF2-40B4-BE49-F238E27FC236}">
                        <a16:creationId xmlns:a16="http://schemas.microsoft.com/office/drawing/2014/main" id="{07B5CA47-4881-4422-9744-69E96DF612C0}"/>
                      </a:ext>
                    </a:extLst>
                  </p:cNvPr>
                  <p:cNvSpPr>
                    <a:spLocks/>
                  </p:cNvSpPr>
                  <p:nvPr/>
                </p:nvSpPr>
                <p:spPr>
                  <a:xfrm rot="21540000">
                    <a:off x="6848722" y="4792746"/>
                    <a:ext cx="108000" cy="144000"/>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3" name="Right Triangle 502">
                    <a:extLst>
                      <a:ext uri="{FF2B5EF4-FFF2-40B4-BE49-F238E27FC236}">
                        <a16:creationId xmlns:a16="http://schemas.microsoft.com/office/drawing/2014/main" id="{B03E32D8-3530-4AC3-80E7-3ECDEFEEBF5E}"/>
                      </a:ext>
                    </a:extLst>
                  </p:cNvPr>
                  <p:cNvSpPr/>
                  <p:nvPr/>
                </p:nvSpPr>
                <p:spPr>
                  <a:xfrm>
                    <a:off x="6517918" y="4637315"/>
                    <a:ext cx="177092" cy="360000"/>
                  </a:xfrm>
                  <a:prstGeom prst="r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4" name="Rectangle 503">
                    <a:extLst>
                      <a:ext uri="{FF2B5EF4-FFF2-40B4-BE49-F238E27FC236}">
                        <a16:creationId xmlns:a16="http://schemas.microsoft.com/office/drawing/2014/main" id="{066518ED-F503-4813-B785-8214E56360EB}"/>
                      </a:ext>
                    </a:extLst>
                  </p:cNvPr>
                  <p:cNvSpPr/>
                  <p:nvPr/>
                </p:nvSpPr>
                <p:spPr>
                  <a:xfrm>
                    <a:off x="6370632" y="4621411"/>
                    <a:ext cx="144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5" name="Oval 504">
                    <a:extLst>
                      <a:ext uri="{FF2B5EF4-FFF2-40B4-BE49-F238E27FC236}">
                        <a16:creationId xmlns:a16="http://schemas.microsoft.com/office/drawing/2014/main" id="{7330FC31-4785-4FF3-B623-8430D91CBF97}"/>
                      </a:ext>
                    </a:extLst>
                  </p:cNvPr>
                  <p:cNvSpPr/>
                  <p:nvPr/>
                </p:nvSpPr>
                <p:spPr>
                  <a:xfrm>
                    <a:off x="6422499" y="4686628"/>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6" name="Rectangle 505">
                    <a:extLst>
                      <a:ext uri="{FF2B5EF4-FFF2-40B4-BE49-F238E27FC236}">
                        <a16:creationId xmlns:a16="http://schemas.microsoft.com/office/drawing/2014/main" id="{5973B7FB-F440-4564-8BE5-67B89311FCE4}"/>
                      </a:ext>
                    </a:extLst>
                  </p:cNvPr>
                  <p:cNvSpPr/>
                  <p:nvPr/>
                </p:nvSpPr>
                <p:spPr>
                  <a:xfrm rot="20220000">
                    <a:off x="6536739" y="4369126"/>
                    <a:ext cx="1404000" cy="1087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7" name="Rectangle 506">
                    <a:extLst>
                      <a:ext uri="{FF2B5EF4-FFF2-40B4-BE49-F238E27FC236}">
                        <a16:creationId xmlns:a16="http://schemas.microsoft.com/office/drawing/2014/main" id="{0F2D52B1-87A1-445D-A819-9CE23800DA74}"/>
                      </a:ext>
                    </a:extLst>
                  </p:cNvPr>
                  <p:cNvSpPr/>
                  <p:nvPr/>
                </p:nvSpPr>
                <p:spPr>
                  <a:xfrm rot="20220000">
                    <a:off x="7782371" y="4077229"/>
                    <a:ext cx="108000" cy="180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8" name="Rectangle 507">
                    <a:extLst>
                      <a:ext uri="{FF2B5EF4-FFF2-40B4-BE49-F238E27FC236}">
                        <a16:creationId xmlns:a16="http://schemas.microsoft.com/office/drawing/2014/main" id="{2E752042-1E67-40F0-A9E0-4F426D8FA6CC}"/>
                      </a:ext>
                    </a:extLst>
                  </p:cNvPr>
                  <p:cNvSpPr/>
                  <p:nvPr/>
                </p:nvSpPr>
                <p:spPr>
                  <a:xfrm rot="18068041">
                    <a:off x="6950410" y="4855187"/>
                    <a:ext cx="432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9" name="Rectangle 508">
                    <a:extLst>
                      <a:ext uri="{FF2B5EF4-FFF2-40B4-BE49-F238E27FC236}">
                        <a16:creationId xmlns:a16="http://schemas.microsoft.com/office/drawing/2014/main" id="{1C76E3A5-42E7-4B91-B657-571BC472170B}"/>
                      </a:ext>
                    </a:extLst>
                  </p:cNvPr>
                  <p:cNvSpPr/>
                  <p:nvPr/>
                </p:nvSpPr>
                <p:spPr>
                  <a:xfrm rot="18060000">
                    <a:off x="7240304" y="4625873"/>
                    <a:ext cx="72000" cy="144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0" name="Rectangle: Rounded Corners 509">
                    <a:extLst>
                      <a:ext uri="{FF2B5EF4-FFF2-40B4-BE49-F238E27FC236}">
                        <a16:creationId xmlns:a16="http://schemas.microsoft.com/office/drawing/2014/main" id="{3C571F03-8685-4BEB-84E2-B559654617E5}"/>
                      </a:ext>
                    </a:extLst>
                  </p:cNvPr>
                  <p:cNvSpPr/>
                  <p:nvPr/>
                </p:nvSpPr>
                <p:spPr>
                  <a:xfrm rot="18060000" flipH="1">
                    <a:off x="7223475" y="4537690"/>
                    <a:ext cx="288000" cy="36000"/>
                  </a:xfrm>
                  <a:prstGeom prst="round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1" name="Partial Circle 510">
                    <a:extLst>
                      <a:ext uri="{FF2B5EF4-FFF2-40B4-BE49-F238E27FC236}">
                        <a16:creationId xmlns:a16="http://schemas.microsoft.com/office/drawing/2014/main" id="{DDAE03C4-5024-4DC4-A82D-8FEE482BA644}"/>
                      </a:ext>
                    </a:extLst>
                  </p:cNvPr>
                  <p:cNvSpPr/>
                  <p:nvPr/>
                </p:nvSpPr>
                <p:spPr>
                  <a:xfrm rot="20220000">
                    <a:off x="7398587" y="4267100"/>
                    <a:ext cx="144000" cy="180000"/>
                  </a:xfrm>
                  <a:prstGeom prst="pie">
                    <a:avLst>
                      <a:gd name="adj1" fmla="val 0"/>
                      <a:gd name="adj2" fmla="val 1074732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12" name="Oval 511">
                    <a:extLst>
                      <a:ext uri="{FF2B5EF4-FFF2-40B4-BE49-F238E27FC236}">
                        <a16:creationId xmlns:a16="http://schemas.microsoft.com/office/drawing/2014/main" id="{3F381B91-A7C0-4050-92C5-57E32A0EFE4F}"/>
                      </a:ext>
                    </a:extLst>
                  </p:cNvPr>
                  <p:cNvSpPr/>
                  <p:nvPr/>
                </p:nvSpPr>
                <p:spPr>
                  <a:xfrm>
                    <a:off x="7448471" y="4331619"/>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3" name="Rectangle: Rounded Corners 512">
                    <a:extLst>
                      <a:ext uri="{FF2B5EF4-FFF2-40B4-BE49-F238E27FC236}">
                        <a16:creationId xmlns:a16="http://schemas.microsoft.com/office/drawing/2014/main" id="{5D1467CC-2CBE-45CF-8E1A-288BDF788F76}"/>
                      </a:ext>
                    </a:extLst>
                  </p:cNvPr>
                  <p:cNvSpPr/>
                  <p:nvPr/>
                </p:nvSpPr>
                <p:spPr>
                  <a:xfrm rot="20220000" flipH="1">
                    <a:off x="7844668" y="3941035"/>
                    <a:ext cx="864000" cy="72000"/>
                  </a:xfrm>
                  <a:prstGeom prst="round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4" name="Rectangle 513">
                    <a:extLst>
                      <a:ext uri="{FF2B5EF4-FFF2-40B4-BE49-F238E27FC236}">
                        <a16:creationId xmlns:a16="http://schemas.microsoft.com/office/drawing/2014/main" id="{706EF5B6-2F63-40B7-BE98-2B94C74BF503}"/>
                      </a:ext>
                    </a:extLst>
                  </p:cNvPr>
                  <p:cNvSpPr/>
                  <p:nvPr/>
                </p:nvSpPr>
                <p:spPr>
                  <a:xfrm rot="20220000">
                    <a:off x="8716255" y="3699438"/>
                    <a:ext cx="72000" cy="144000"/>
                  </a:xfrm>
                  <a:prstGeom prst="rect">
                    <a:avLst/>
                  </a:prstGeom>
                  <a:solidFill>
                    <a:schemeClr val="bg1">
                      <a:lumMod val="75000"/>
                    </a:schemeClr>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5" name="Rectangle 514">
                    <a:extLst>
                      <a:ext uri="{FF2B5EF4-FFF2-40B4-BE49-F238E27FC236}">
                        <a16:creationId xmlns:a16="http://schemas.microsoft.com/office/drawing/2014/main" id="{F0A26B03-4205-438B-A8FF-0B3BE39052F1}"/>
                      </a:ext>
                    </a:extLst>
                  </p:cNvPr>
                  <p:cNvSpPr/>
                  <p:nvPr/>
                </p:nvSpPr>
                <p:spPr>
                  <a:xfrm rot="20220000">
                    <a:off x="8668961" y="3707289"/>
                    <a:ext cx="72000" cy="180000"/>
                  </a:xfrm>
                  <a:prstGeom prst="rect">
                    <a:avLst/>
                  </a:prstGeom>
                  <a:solidFill>
                    <a:schemeClr val="bg1">
                      <a:lumMod val="75000"/>
                    </a:schemeClr>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6" name="Rectangle 515">
                    <a:extLst>
                      <a:ext uri="{FF2B5EF4-FFF2-40B4-BE49-F238E27FC236}">
                        <a16:creationId xmlns:a16="http://schemas.microsoft.com/office/drawing/2014/main" id="{E30E62E1-9CC1-4967-9DB6-8510BF4E8547}"/>
                      </a:ext>
                    </a:extLst>
                  </p:cNvPr>
                  <p:cNvSpPr/>
                  <p:nvPr/>
                </p:nvSpPr>
                <p:spPr>
                  <a:xfrm rot="20220000">
                    <a:off x="8786471" y="3684689"/>
                    <a:ext cx="72000" cy="108000"/>
                  </a:xfrm>
                  <a:prstGeom prst="rect">
                    <a:avLst/>
                  </a:prstGeom>
                  <a:solidFill>
                    <a:schemeClr val="tx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7" name="Rectangle: Top Corners Rounded 516">
                    <a:extLst>
                      <a:ext uri="{FF2B5EF4-FFF2-40B4-BE49-F238E27FC236}">
                        <a16:creationId xmlns:a16="http://schemas.microsoft.com/office/drawing/2014/main" id="{9AA4E488-D500-4365-A31B-BBC1F418975D}"/>
                      </a:ext>
                    </a:extLst>
                  </p:cNvPr>
                  <p:cNvSpPr/>
                  <p:nvPr/>
                </p:nvSpPr>
                <p:spPr>
                  <a:xfrm rot="14820000">
                    <a:off x="8763271" y="3685831"/>
                    <a:ext cx="216000" cy="72000"/>
                  </a:xfrm>
                  <a:prstGeom prst="round2SameRect">
                    <a:avLst>
                      <a:gd name="adj1" fmla="val 50000"/>
                      <a:gd name="adj2"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8" name="Oval 517">
                    <a:extLst>
                      <a:ext uri="{FF2B5EF4-FFF2-40B4-BE49-F238E27FC236}">
                        <a16:creationId xmlns:a16="http://schemas.microsoft.com/office/drawing/2014/main" id="{82CBA291-D8DC-44C6-9BE5-82CE93396F55}"/>
                      </a:ext>
                    </a:extLst>
                  </p:cNvPr>
                  <p:cNvSpPr/>
                  <p:nvPr/>
                </p:nvSpPr>
                <p:spPr>
                  <a:xfrm>
                    <a:off x="8889710" y="3720943"/>
                    <a:ext cx="90000" cy="9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9" name="Rectangle 518">
                    <a:extLst>
                      <a:ext uri="{FF2B5EF4-FFF2-40B4-BE49-F238E27FC236}">
                        <a16:creationId xmlns:a16="http://schemas.microsoft.com/office/drawing/2014/main" id="{D65DDBC7-3B17-487F-B63B-7FA2605273F1}"/>
                      </a:ext>
                    </a:extLst>
                  </p:cNvPr>
                  <p:cNvSpPr/>
                  <p:nvPr/>
                </p:nvSpPr>
                <p:spPr>
                  <a:xfrm>
                    <a:off x="8904368" y="4089374"/>
                    <a:ext cx="72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520" name="Group 519">
                    <a:extLst>
                      <a:ext uri="{FF2B5EF4-FFF2-40B4-BE49-F238E27FC236}">
                        <a16:creationId xmlns:a16="http://schemas.microsoft.com/office/drawing/2014/main" id="{5506DC97-8DB9-4E70-A265-21F91728D5EA}"/>
                      </a:ext>
                    </a:extLst>
                  </p:cNvPr>
                  <p:cNvGrpSpPr/>
                  <p:nvPr/>
                </p:nvGrpSpPr>
                <p:grpSpPr>
                  <a:xfrm>
                    <a:off x="8889698" y="4152375"/>
                    <a:ext cx="102242" cy="124596"/>
                    <a:chOff x="7803935" y="2735960"/>
                    <a:chExt cx="162000" cy="230177"/>
                  </a:xfrm>
                </p:grpSpPr>
                <p:sp>
                  <p:nvSpPr>
                    <p:cNvPr id="529" name="Block Arc 528">
                      <a:extLst>
                        <a:ext uri="{FF2B5EF4-FFF2-40B4-BE49-F238E27FC236}">
                          <a16:creationId xmlns:a16="http://schemas.microsoft.com/office/drawing/2014/main" id="{EE9E1234-74D9-4E06-9DEE-ACF8497FB032}"/>
                        </a:ext>
                      </a:extLst>
                    </p:cNvPr>
                    <p:cNvSpPr/>
                    <p:nvPr/>
                  </p:nvSpPr>
                  <p:spPr>
                    <a:xfrm rot="10800000">
                      <a:off x="7803935" y="2804772"/>
                      <a:ext cx="162000" cy="161365"/>
                    </a:xfrm>
                    <a:prstGeom prst="blockArc">
                      <a:avLst>
                        <a:gd name="adj1" fmla="val 5444592"/>
                        <a:gd name="adj2" fmla="val 18786138"/>
                        <a:gd name="adj3" fmla="val 2276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30" name="Rectangle 529">
                      <a:extLst>
                        <a:ext uri="{FF2B5EF4-FFF2-40B4-BE49-F238E27FC236}">
                          <a16:creationId xmlns:a16="http://schemas.microsoft.com/office/drawing/2014/main" id="{0A8BD606-6C66-46BE-9ED5-58130D7D3EF5}"/>
                        </a:ext>
                      </a:extLst>
                    </p:cNvPr>
                    <p:cNvSpPr/>
                    <p:nvPr/>
                  </p:nvSpPr>
                  <p:spPr>
                    <a:xfrm>
                      <a:off x="7867234" y="2735960"/>
                      <a:ext cx="36000" cy="1070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1" name="Isosceles Triangle 530">
                      <a:extLst>
                        <a:ext uri="{FF2B5EF4-FFF2-40B4-BE49-F238E27FC236}">
                          <a16:creationId xmlns:a16="http://schemas.microsoft.com/office/drawing/2014/main" id="{5F75CAE0-D9E5-40B7-BEA9-806BEF351C61}"/>
                        </a:ext>
                      </a:extLst>
                    </p:cNvPr>
                    <p:cNvSpPr/>
                    <p:nvPr/>
                  </p:nvSpPr>
                  <p:spPr>
                    <a:xfrm rot="19366886">
                      <a:off x="7812787" y="2901761"/>
                      <a:ext cx="18000" cy="180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32" name="Trapezoid 531">
                      <a:extLst>
                        <a:ext uri="{FF2B5EF4-FFF2-40B4-BE49-F238E27FC236}">
                          <a16:creationId xmlns:a16="http://schemas.microsoft.com/office/drawing/2014/main" id="{8F5D5E8A-46E7-49E4-A3B4-BCC7787CD015}"/>
                        </a:ext>
                      </a:extLst>
                    </p:cNvPr>
                    <p:cNvSpPr/>
                    <p:nvPr/>
                  </p:nvSpPr>
                  <p:spPr>
                    <a:xfrm rot="18272530">
                      <a:off x="7824231" y="2908817"/>
                      <a:ext cx="43200" cy="45719"/>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521" name="Diamond 520">
                    <a:extLst>
                      <a:ext uri="{FF2B5EF4-FFF2-40B4-BE49-F238E27FC236}">
                        <a16:creationId xmlns:a16="http://schemas.microsoft.com/office/drawing/2014/main" id="{7FC00D16-5E5E-4C88-B0DB-6D8B594A6289}"/>
                      </a:ext>
                    </a:extLst>
                  </p:cNvPr>
                  <p:cNvSpPr/>
                  <p:nvPr/>
                </p:nvSpPr>
                <p:spPr>
                  <a:xfrm>
                    <a:off x="8880942" y="3992498"/>
                    <a:ext cx="108938" cy="106656"/>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2" name="Rectangle: Single Corner Snipped 521">
                    <a:extLst>
                      <a:ext uri="{FF2B5EF4-FFF2-40B4-BE49-F238E27FC236}">
                        <a16:creationId xmlns:a16="http://schemas.microsoft.com/office/drawing/2014/main" id="{46C8F9FE-994F-4426-9099-2CBAD58E04DC}"/>
                      </a:ext>
                    </a:extLst>
                  </p:cNvPr>
                  <p:cNvSpPr>
                    <a:spLocks/>
                  </p:cNvSpPr>
                  <p:nvPr/>
                </p:nvSpPr>
                <p:spPr>
                  <a:xfrm>
                    <a:off x="6070871" y="5028996"/>
                    <a:ext cx="280800" cy="54000"/>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3" name="Rectangle: Single Corner Snipped 522">
                    <a:extLst>
                      <a:ext uri="{FF2B5EF4-FFF2-40B4-BE49-F238E27FC236}">
                        <a16:creationId xmlns:a16="http://schemas.microsoft.com/office/drawing/2014/main" id="{18C9FBDB-B498-45A2-A9AC-893C623A3F11}"/>
                      </a:ext>
                    </a:extLst>
                  </p:cNvPr>
                  <p:cNvSpPr>
                    <a:spLocks/>
                  </p:cNvSpPr>
                  <p:nvPr/>
                </p:nvSpPr>
                <p:spPr>
                  <a:xfrm>
                    <a:off x="6067569" y="4959764"/>
                    <a:ext cx="280800" cy="54000"/>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4" name="Rectangle: Single Corner Snipped 523">
                    <a:extLst>
                      <a:ext uri="{FF2B5EF4-FFF2-40B4-BE49-F238E27FC236}">
                        <a16:creationId xmlns:a16="http://schemas.microsoft.com/office/drawing/2014/main" id="{8258480A-4AEC-4B9D-8171-972318D2738A}"/>
                      </a:ext>
                    </a:extLst>
                  </p:cNvPr>
                  <p:cNvSpPr>
                    <a:spLocks/>
                  </p:cNvSpPr>
                  <p:nvPr/>
                </p:nvSpPr>
                <p:spPr>
                  <a:xfrm>
                    <a:off x="6068152" y="4888887"/>
                    <a:ext cx="280800" cy="54000"/>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5" name="Rectangle: Single Corner Snipped 524">
                    <a:extLst>
                      <a:ext uri="{FF2B5EF4-FFF2-40B4-BE49-F238E27FC236}">
                        <a16:creationId xmlns:a16="http://schemas.microsoft.com/office/drawing/2014/main" id="{1E7AC509-7ABA-414E-A18C-C04D63F2FE61}"/>
                      </a:ext>
                    </a:extLst>
                  </p:cNvPr>
                  <p:cNvSpPr>
                    <a:spLocks/>
                  </p:cNvSpPr>
                  <p:nvPr/>
                </p:nvSpPr>
                <p:spPr>
                  <a:xfrm>
                    <a:off x="6066795" y="4815790"/>
                    <a:ext cx="280800" cy="54000"/>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6" name="Rectangle: Single Corner Snipped 525">
                    <a:extLst>
                      <a:ext uri="{FF2B5EF4-FFF2-40B4-BE49-F238E27FC236}">
                        <a16:creationId xmlns:a16="http://schemas.microsoft.com/office/drawing/2014/main" id="{D4658D0A-1DDA-4FD1-8BC5-21787712236B}"/>
                      </a:ext>
                    </a:extLst>
                  </p:cNvPr>
                  <p:cNvSpPr>
                    <a:spLocks/>
                  </p:cNvSpPr>
                  <p:nvPr/>
                </p:nvSpPr>
                <p:spPr>
                  <a:xfrm>
                    <a:off x="8024490" y="5221701"/>
                    <a:ext cx="32166" cy="72000"/>
                  </a:xfrm>
                  <a:prstGeom prst="snip1Rect">
                    <a:avLst>
                      <a:gd name="adj" fmla="val 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7" name="Rectangle: Rounded Corners 526">
                    <a:extLst>
                      <a:ext uri="{FF2B5EF4-FFF2-40B4-BE49-F238E27FC236}">
                        <a16:creationId xmlns:a16="http://schemas.microsoft.com/office/drawing/2014/main" id="{53DB4299-8F87-461D-93BA-D80B52AB6C4B}"/>
                      </a:ext>
                    </a:extLst>
                  </p:cNvPr>
                  <p:cNvSpPr/>
                  <p:nvPr/>
                </p:nvSpPr>
                <p:spPr>
                  <a:xfrm rot="16200000" flipH="1">
                    <a:off x="7998412" y="5317596"/>
                    <a:ext cx="72000" cy="12866"/>
                  </a:xfrm>
                  <a:prstGeom prst="round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8" name="Trapezoid 527">
                    <a:extLst>
                      <a:ext uri="{FF2B5EF4-FFF2-40B4-BE49-F238E27FC236}">
                        <a16:creationId xmlns:a16="http://schemas.microsoft.com/office/drawing/2014/main" id="{7982C7F1-639A-4108-AF8D-4848BB27C633}"/>
                      </a:ext>
                    </a:extLst>
                  </p:cNvPr>
                  <p:cNvSpPr/>
                  <p:nvPr/>
                </p:nvSpPr>
                <p:spPr>
                  <a:xfrm>
                    <a:off x="8022195" y="5347708"/>
                    <a:ext cx="27233" cy="27233"/>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cxnSp>
              <p:nvCxnSpPr>
                <p:cNvPr id="459" name="Straight Connector 458">
                  <a:extLst>
                    <a:ext uri="{FF2B5EF4-FFF2-40B4-BE49-F238E27FC236}">
                      <a16:creationId xmlns:a16="http://schemas.microsoft.com/office/drawing/2014/main" id="{AC313C6C-32DB-4D89-BCC2-AFC950B1B28F}"/>
                    </a:ext>
                  </a:extLst>
                </p:cNvPr>
                <p:cNvCxnSpPr>
                  <a:cxnSpLocks/>
                  <a:stCxn id="532" idx="2"/>
                </p:cNvCxnSpPr>
                <p:nvPr/>
              </p:nvCxnSpPr>
              <p:spPr>
                <a:xfrm flipH="1">
                  <a:off x="10595143" y="3243458"/>
                  <a:ext cx="90189" cy="2960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473FF414-CC6D-4429-B5C8-29EE8A3947B7}"/>
                    </a:ext>
                  </a:extLst>
                </p:cNvPr>
                <p:cNvCxnSpPr>
                  <a:cxnSpLocks/>
                  <a:stCxn id="529" idx="1"/>
                </p:cNvCxnSpPr>
                <p:nvPr/>
              </p:nvCxnSpPr>
              <p:spPr>
                <a:xfrm>
                  <a:off x="10672782" y="3237648"/>
                  <a:ext cx="57175" cy="3152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1" name="Group 460">
                  <a:extLst>
                    <a:ext uri="{FF2B5EF4-FFF2-40B4-BE49-F238E27FC236}">
                      <a16:creationId xmlns:a16="http://schemas.microsoft.com/office/drawing/2014/main" id="{17465091-B1FC-4A48-A1F2-B356454FA721}"/>
                    </a:ext>
                  </a:extLst>
                </p:cNvPr>
                <p:cNvGrpSpPr/>
                <p:nvPr/>
              </p:nvGrpSpPr>
              <p:grpSpPr>
                <a:xfrm>
                  <a:off x="10530162" y="3699208"/>
                  <a:ext cx="360000" cy="273826"/>
                  <a:chOff x="7583653" y="1735893"/>
                  <a:chExt cx="360000" cy="273826"/>
                </a:xfrm>
              </p:grpSpPr>
              <p:sp>
                <p:nvSpPr>
                  <p:cNvPr id="462" name="Oval 461">
                    <a:extLst>
                      <a:ext uri="{FF2B5EF4-FFF2-40B4-BE49-F238E27FC236}">
                        <a16:creationId xmlns:a16="http://schemas.microsoft.com/office/drawing/2014/main" id="{094933CA-5E16-44E8-9D85-6EF476892AE4}"/>
                      </a:ext>
                    </a:extLst>
                  </p:cNvPr>
                  <p:cNvSpPr/>
                  <p:nvPr/>
                </p:nvSpPr>
                <p:spPr>
                  <a:xfrm>
                    <a:off x="7615178" y="1735893"/>
                    <a:ext cx="268657" cy="27382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3" name="TextBox 462">
                    <a:extLst>
                      <a:ext uri="{FF2B5EF4-FFF2-40B4-BE49-F238E27FC236}">
                        <a16:creationId xmlns:a16="http://schemas.microsoft.com/office/drawing/2014/main" id="{0F5915A8-1875-4009-89C2-E4354C746936}"/>
                      </a:ext>
                    </a:extLst>
                  </p:cNvPr>
                  <p:cNvSpPr txBox="1"/>
                  <p:nvPr/>
                </p:nvSpPr>
                <p:spPr>
                  <a:xfrm>
                    <a:off x="7583653" y="1826071"/>
                    <a:ext cx="360000" cy="72332"/>
                  </a:xfrm>
                  <a:prstGeom prst="rect">
                    <a:avLst/>
                  </a:prstGeom>
                </p:spPr>
                <p:txBody>
                  <a:bodyPr vert="horz" wrap="square" lIns="72000" tIns="45720" rIns="91440" bIns="45720" rtlCol="0">
                    <a:noAutofit/>
                  </a:bodyPr>
                  <a:lstStyle/>
                  <a:p>
                    <a:pPr marL="0" indent="0" algn="l">
                      <a:buNone/>
                    </a:pPr>
                    <a:r>
                      <a:rPr lang="en-AU" sz="300" dirty="0">
                        <a:solidFill>
                          <a:prstClr val="black">
                            <a:lumMod val="75000"/>
                            <a:lumOff val="25000"/>
                          </a:prstClr>
                        </a:solidFill>
                        <a:latin typeface="Segoe UI" panose="020B0502040204020203" pitchFamily="34" charset="0"/>
                        <a:cs typeface="Segoe UI" panose="020B0502040204020203" pitchFamily="34" charset="0"/>
                      </a:rPr>
                      <a:t>E              F</a:t>
                    </a:r>
                    <a:endParaRPr lang="en-AU" sz="2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64" name="Arc 463">
                    <a:extLst>
                      <a:ext uri="{FF2B5EF4-FFF2-40B4-BE49-F238E27FC236}">
                        <a16:creationId xmlns:a16="http://schemas.microsoft.com/office/drawing/2014/main" id="{C47B7042-8EE0-4892-BDB4-D52931CE67AE}"/>
                      </a:ext>
                    </a:extLst>
                  </p:cNvPr>
                  <p:cNvSpPr/>
                  <p:nvPr/>
                </p:nvSpPr>
                <p:spPr>
                  <a:xfrm>
                    <a:off x="7653834" y="1763928"/>
                    <a:ext cx="191159" cy="162875"/>
                  </a:xfrm>
                  <a:prstGeom prst="arc">
                    <a:avLst>
                      <a:gd name="adj1" fmla="val 10800000"/>
                      <a:gd name="adj2" fmla="val 0"/>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65" name="Isosceles Triangle 464">
                    <a:extLst>
                      <a:ext uri="{FF2B5EF4-FFF2-40B4-BE49-F238E27FC236}">
                        <a16:creationId xmlns:a16="http://schemas.microsoft.com/office/drawing/2014/main" id="{428A0004-DE38-4F91-BB91-78F20EBA2511}"/>
                      </a:ext>
                    </a:extLst>
                  </p:cNvPr>
                  <p:cNvSpPr/>
                  <p:nvPr/>
                </p:nvSpPr>
                <p:spPr>
                  <a:xfrm rot="17052957">
                    <a:off x="7720463" y="1845042"/>
                    <a:ext cx="14400" cy="54000"/>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cxnSp>
          <p:nvCxnSpPr>
            <p:cNvPr id="142" name="Straight Connector 141">
              <a:extLst>
                <a:ext uri="{FF2B5EF4-FFF2-40B4-BE49-F238E27FC236}">
                  <a16:creationId xmlns:a16="http://schemas.microsoft.com/office/drawing/2014/main" id="{F2B16520-2321-4AA1-9D53-DA2D76C5C373}"/>
                </a:ext>
              </a:extLst>
            </p:cNvPr>
            <p:cNvCxnSpPr/>
            <p:nvPr/>
          </p:nvCxnSpPr>
          <p:spPr>
            <a:xfrm>
              <a:off x="11393203" y="4997646"/>
              <a:ext cx="0" cy="1044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D024168-86D0-4E97-B42C-7BE0A358A26C}"/>
                </a:ext>
              </a:extLst>
            </p:cNvPr>
            <p:cNvCxnSpPr>
              <a:cxnSpLocks/>
            </p:cNvCxnSpPr>
            <p:nvPr/>
          </p:nvCxnSpPr>
          <p:spPr>
            <a:xfrm>
              <a:off x="11390579" y="5026023"/>
              <a:ext cx="0" cy="358345"/>
            </a:xfrm>
            <a:prstGeom prst="line">
              <a:avLst/>
            </a:prstGeom>
            <a:ln w="889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51B4588-AF59-4E70-BF3B-4AA0F9D06351}"/>
                </a:ext>
              </a:extLst>
            </p:cNvPr>
            <p:cNvCxnSpPr>
              <a:cxnSpLocks/>
              <a:endCxn id="146" idx="0"/>
            </p:cNvCxnSpPr>
            <p:nvPr/>
          </p:nvCxnSpPr>
          <p:spPr>
            <a:xfrm flipH="1">
              <a:off x="11389807" y="5024368"/>
              <a:ext cx="936" cy="788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Rounded Corners 144">
              <a:extLst>
                <a:ext uri="{FF2B5EF4-FFF2-40B4-BE49-F238E27FC236}">
                  <a16:creationId xmlns:a16="http://schemas.microsoft.com/office/drawing/2014/main" id="{F50E3B97-C0C6-48E3-8C24-FA949BBE5C8F}"/>
                </a:ext>
              </a:extLst>
            </p:cNvPr>
            <p:cNvSpPr/>
            <p:nvPr/>
          </p:nvSpPr>
          <p:spPr>
            <a:xfrm>
              <a:off x="11335807" y="5390281"/>
              <a:ext cx="108000" cy="7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46" name="Rectangle: Rounded Corners 145">
              <a:extLst>
                <a:ext uri="{FF2B5EF4-FFF2-40B4-BE49-F238E27FC236}">
                  <a16:creationId xmlns:a16="http://schemas.microsoft.com/office/drawing/2014/main" id="{9DFDD8B2-B53F-4594-90F1-6A8F8BF6E56C}"/>
                </a:ext>
              </a:extLst>
            </p:cNvPr>
            <p:cNvSpPr/>
            <p:nvPr/>
          </p:nvSpPr>
          <p:spPr>
            <a:xfrm>
              <a:off x="11353807" y="5812424"/>
              <a:ext cx="72000" cy="7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nvGrpSpPr>
            <p:cNvPr id="147" name="Group 146">
              <a:extLst>
                <a:ext uri="{FF2B5EF4-FFF2-40B4-BE49-F238E27FC236}">
                  <a16:creationId xmlns:a16="http://schemas.microsoft.com/office/drawing/2014/main" id="{251DEBFD-7429-4DD3-98FA-7F0C26F776C5}"/>
                </a:ext>
              </a:extLst>
            </p:cNvPr>
            <p:cNvGrpSpPr/>
            <p:nvPr/>
          </p:nvGrpSpPr>
          <p:grpSpPr>
            <a:xfrm>
              <a:off x="11322684" y="4963334"/>
              <a:ext cx="144000" cy="73321"/>
              <a:chOff x="6656792" y="4137133"/>
              <a:chExt cx="108000" cy="73321"/>
            </a:xfrm>
          </p:grpSpPr>
          <p:sp>
            <p:nvSpPr>
              <p:cNvPr id="148" name="Rectangle: Rounded Corners 147">
                <a:extLst>
                  <a:ext uri="{FF2B5EF4-FFF2-40B4-BE49-F238E27FC236}">
                    <a16:creationId xmlns:a16="http://schemas.microsoft.com/office/drawing/2014/main" id="{00CDC7F9-DAFD-41DD-A003-55BB4E1D329C}"/>
                  </a:ext>
                </a:extLst>
              </p:cNvPr>
              <p:cNvSpPr/>
              <p:nvPr/>
            </p:nvSpPr>
            <p:spPr>
              <a:xfrm>
                <a:off x="6674025" y="4138454"/>
                <a:ext cx="72000" cy="72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149" name="Rectangle: Rounded Corners 148">
                <a:extLst>
                  <a:ext uri="{FF2B5EF4-FFF2-40B4-BE49-F238E27FC236}">
                    <a16:creationId xmlns:a16="http://schemas.microsoft.com/office/drawing/2014/main" id="{DCEBD1B1-1897-45C6-8A67-F1FFD6883BEF}"/>
                  </a:ext>
                </a:extLst>
              </p:cNvPr>
              <p:cNvSpPr/>
              <p:nvPr/>
            </p:nvSpPr>
            <p:spPr>
              <a:xfrm>
                <a:off x="6656792" y="4137133"/>
                <a:ext cx="108000" cy="36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a:p>
            </p:txBody>
          </p:sp>
        </p:grpSp>
        <p:grpSp>
          <p:nvGrpSpPr>
            <p:cNvPr id="151" name="Group 150">
              <a:extLst>
                <a:ext uri="{FF2B5EF4-FFF2-40B4-BE49-F238E27FC236}">
                  <a16:creationId xmlns:a16="http://schemas.microsoft.com/office/drawing/2014/main" id="{6D6C520D-469C-480F-9D61-BCD81EB1C7D5}"/>
                </a:ext>
              </a:extLst>
            </p:cNvPr>
            <p:cNvGrpSpPr/>
            <p:nvPr/>
          </p:nvGrpSpPr>
          <p:grpSpPr>
            <a:xfrm flipH="1">
              <a:off x="11320597" y="4456024"/>
              <a:ext cx="484992" cy="417954"/>
              <a:chOff x="8931083" y="5168276"/>
              <a:chExt cx="484992" cy="417954"/>
            </a:xfrm>
          </p:grpSpPr>
          <p:grpSp>
            <p:nvGrpSpPr>
              <p:cNvPr id="152" name="Group 151">
                <a:extLst>
                  <a:ext uri="{FF2B5EF4-FFF2-40B4-BE49-F238E27FC236}">
                    <a16:creationId xmlns:a16="http://schemas.microsoft.com/office/drawing/2014/main" id="{221E50DF-61FD-46EA-AA21-8BA37E3D2FCD}"/>
                  </a:ext>
                </a:extLst>
              </p:cNvPr>
              <p:cNvGrpSpPr/>
              <p:nvPr/>
            </p:nvGrpSpPr>
            <p:grpSpPr>
              <a:xfrm>
                <a:off x="9029442" y="5168276"/>
                <a:ext cx="344559" cy="407580"/>
                <a:chOff x="9029443" y="5302024"/>
                <a:chExt cx="237504" cy="273831"/>
              </a:xfrm>
            </p:grpSpPr>
            <p:sp>
              <p:nvSpPr>
                <p:cNvPr id="197" name="Freeform: Shape 196">
                  <a:extLst>
                    <a:ext uri="{FF2B5EF4-FFF2-40B4-BE49-F238E27FC236}">
                      <a16:creationId xmlns:a16="http://schemas.microsoft.com/office/drawing/2014/main" id="{536DB99D-0101-4519-95FB-5C9FFE2DF131}"/>
                    </a:ext>
                  </a:extLst>
                </p:cNvPr>
                <p:cNvSpPr/>
                <p:nvPr/>
              </p:nvSpPr>
              <p:spPr>
                <a:xfrm>
                  <a:off x="9137460" y="5407032"/>
                  <a:ext cx="114444" cy="16313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Freeform: Shape 197">
                  <a:extLst>
                    <a:ext uri="{FF2B5EF4-FFF2-40B4-BE49-F238E27FC236}">
                      <a16:creationId xmlns:a16="http://schemas.microsoft.com/office/drawing/2014/main" id="{8D795773-36A0-4F45-9228-B8A864D9A077}"/>
                    </a:ext>
                  </a:extLst>
                </p:cNvPr>
                <p:cNvSpPr/>
                <p:nvPr/>
              </p:nvSpPr>
              <p:spPr>
                <a:xfrm>
                  <a:off x="9043483" y="5388029"/>
                  <a:ext cx="111284" cy="179146"/>
                </a:xfrm>
                <a:custGeom>
                  <a:avLst/>
                  <a:gdLst>
                    <a:gd name="connsiteX0" fmla="*/ 224841 w 224841"/>
                    <a:gd name="connsiteY0" fmla="*/ 361950 h 361950"/>
                    <a:gd name="connsiteX1" fmla="*/ 205791 w 224841"/>
                    <a:gd name="connsiteY1" fmla="*/ 285750 h 361950"/>
                    <a:gd name="connsiteX2" fmla="*/ 199441 w 224841"/>
                    <a:gd name="connsiteY2" fmla="*/ 260350 h 361950"/>
                    <a:gd name="connsiteX3" fmla="*/ 205791 w 224841"/>
                    <a:gd name="connsiteY3" fmla="*/ 177800 h 361950"/>
                    <a:gd name="connsiteX4" fmla="*/ 135941 w 224841"/>
                    <a:gd name="connsiteY4" fmla="*/ 165100 h 361950"/>
                    <a:gd name="connsiteX5" fmla="*/ 97841 w 224841"/>
                    <a:gd name="connsiteY5" fmla="*/ 120650 h 361950"/>
                    <a:gd name="connsiteX6" fmla="*/ 116891 w 224841"/>
                    <a:gd name="connsiteY6" fmla="*/ 88900 h 361950"/>
                    <a:gd name="connsiteX7" fmla="*/ 116891 w 224841"/>
                    <a:gd name="connsiteY7" fmla="*/ 44450 h 361950"/>
                    <a:gd name="connsiteX8" fmla="*/ 2591 w 224841"/>
                    <a:gd name="connsiteY8" fmla="*/ 38100 h 361950"/>
                    <a:gd name="connsiteX9" fmla="*/ 34341 w 224841"/>
                    <a:gd name="connsiteY9" fmla="*/ 0 h 361950"/>
                    <a:gd name="connsiteX10" fmla="*/ 34341 w 224841"/>
                    <a:gd name="connsiteY10"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841" h="361950">
                      <a:moveTo>
                        <a:pt x="224841" y="361950"/>
                      </a:moveTo>
                      <a:lnTo>
                        <a:pt x="205791" y="285750"/>
                      </a:lnTo>
                      <a:cubicBezTo>
                        <a:pt x="201558" y="268817"/>
                        <a:pt x="199441" y="278342"/>
                        <a:pt x="199441" y="260350"/>
                      </a:cubicBezTo>
                      <a:cubicBezTo>
                        <a:pt x="199441" y="242358"/>
                        <a:pt x="216374" y="193675"/>
                        <a:pt x="205791" y="177800"/>
                      </a:cubicBezTo>
                      <a:cubicBezTo>
                        <a:pt x="195208" y="161925"/>
                        <a:pt x="153933" y="174625"/>
                        <a:pt x="135941" y="165100"/>
                      </a:cubicBezTo>
                      <a:cubicBezTo>
                        <a:pt x="117949" y="155575"/>
                        <a:pt x="101016" y="133350"/>
                        <a:pt x="97841" y="120650"/>
                      </a:cubicBezTo>
                      <a:cubicBezTo>
                        <a:pt x="94666" y="107950"/>
                        <a:pt x="113716" y="101600"/>
                        <a:pt x="116891" y="88900"/>
                      </a:cubicBezTo>
                      <a:cubicBezTo>
                        <a:pt x="120066" y="76200"/>
                        <a:pt x="135941" y="52917"/>
                        <a:pt x="116891" y="44450"/>
                      </a:cubicBezTo>
                      <a:cubicBezTo>
                        <a:pt x="97841" y="35983"/>
                        <a:pt x="16349" y="45508"/>
                        <a:pt x="2591" y="38100"/>
                      </a:cubicBezTo>
                      <a:cubicBezTo>
                        <a:pt x="-11167" y="30692"/>
                        <a:pt x="34341" y="0"/>
                        <a:pt x="34341" y="0"/>
                      </a:cubicBezTo>
                      <a:lnTo>
                        <a:pt x="34341"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Freeform: Shape 198">
                  <a:extLst>
                    <a:ext uri="{FF2B5EF4-FFF2-40B4-BE49-F238E27FC236}">
                      <a16:creationId xmlns:a16="http://schemas.microsoft.com/office/drawing/2014/main" id="{A244CDE2-AFAE-4969-AD9A-474DC0A9D6E2}"/>
                    </a:ext>
                  </a:extLst>
                </p:cNvPr>
                <p:cNvSpPr/>
                <p:nvPr/>
              </p:nvSpPr>
              <p:spPr>
                <a:xfrm>
                  <a:off x="9142145" y="5336718"/>
                  <a:ext cx="49290" cy="226289"/>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Freeform: Shape 199">
                  <a:extLst>
                    <a:ext uri="{FF2B5EF4-FFF2-40B4-BE49-F238E27FC236}">
                      <a16:creationId xmlns:a16="http://schemas.microsoft.com/office/drawing/2014/main" id="{7D330E9E-BE9D-4DF8-975B-3DA3993ECFC3}"/>
                    </a:ext>
                  </a:extLst>
                </p:cNvPr>
                <p:cNvSpPr/>
                <p:nvPr/>
              </p:nvSpPr>
              <p:spPr>
                <a:xfrm>
                  <a:off x="9147180" y="5462435"/>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Freeform: Shape 200">
                  <a:extLst>
                    <a:ext uri="{FF2B5EF4-FFF2-40B4-BE49-F238E27FC236}">
                      <a16:creationId xmlns:a16="http://schemas.microsoft.com/office/drawing/2014/main" id="{D7414DD1-EE91-443A-BE88-1CEF506085AA}"/>
                    </a:ext>
                  </a:extLst>
                </p:cNvPr>
                <p:cNvSpPr/>
                <p:nvPr/>
              </p:nvSpPr>
              <p:spPr>
                <a:xfrm>
                  <a:off x="9103457" y="5506711"/>
                  <a:ext cx="44001" cy="69144"/>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39700">
                      <a:moveTo>
                        <a:pt x="88900" y="139700"/>
                      </a:moveTo>
                      <a:lnTo>
                        <a:pt x="69850" y="76200"/>
                      </a:lnTo>
                      <a:cubicBezTo>
                        <a:pt x="65617" y="63500"/>
                        <a:pt x="63500" y="63500"/>
                        <a:pt x="63500" y="63500"/>
                      </a:cubicBezTo>
                      <a:cubicBezTo>
                        <a:pt x="59267" y="60325"/>
                        <a:pt x="44450" y="57150"/>
                        <a:pt x="44450" y="57150"/>
                      </a:cubicBezTo>
                      <a:cubicBezTo>
                        <a:pt x="37042" y="51858"/>
                        <a:pt x="26458" y="41275"/>
                        <a:pt x="19050" y="31750"/>
                      </a:cubicBezTo>
                      <a:cubicBezTo>
                        <a:pt x="11642" y="22225"/>
                        <a:pt x="0" y="0"/>
                        <a:pt x="0" y="0"/>
                      </a:cubicBezTo>
                      <a:lnTo>
                        <a:pt x="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Freeform: Shape 201">
                  <a:extLst>
                    <a:ext uri="{FF2B5EF4-FFF2-40B4-BE49-F238E27FC236}">
                      <a16:creationId xmlns:a16="http://schemas.microsoft.com/office/drawing/2014/main" id="{AFD11460-1B38-4028-BCBA-3A30B84CD785}"/>
                    </a:ext>
                  </a:extLst>
                </p:cNvPr>
                <p:cNvSpPr/>
                <p:nvPr/>
              </p:nvSpPr>
              <p:spPr>
                <a:xfrm flipH="1">
                  <a:off x="9054209" y="5437878"/>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Freeform: Shape 202">
                  <a:extLst>
                    <a:ext uri="{FF2B5EF4-FFF2-40B4-BE49-F238E27FC236}">
                      <a16:creationId xmlns:a16="http://schemas.microsoft.com/office/drawing/2014/main" id="{CDBE0A9E-6313-4FF2-A962-6C9CCC3E0AA2}"/>
                    </a:ext>
                  </a:extLst>
                </p:cNvPr>
                <p:cNvSpPr/>
                <p:nvPr/>
              </p:nvSpPr>
              <p:spPr>
                <a:xfrm>
                  <a:off x="9119582" y="5385690"/>
                  <a:ext cx="29931" cy="95018"/>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Freeform: Shape 203">
                  <a:extLst>
                    <a:ext uri="{FF2B5EF4-FFF2-40B4-BE49-F238E27FC236}">
                      <a16:creationId xmlns:a16="http://schemas.microsoft.com/office/drawing/2014/main" id="{33CC3121-C6E3-4F58-A625-7EE8D2A467DE}"/>
                    </a:ext>
                  </a:extLst>
                </p:cNvPr>
                <p:cNvSpPr>
                  <a:spLocks noChangeAspect="1"/>
                </p:cNvSpPr>
                <p:nvPr/>
              </p:nvSpPr>
              <p:spPr>
                <a:xfrm rot="19506512">
                  <a:off x="9141430" y="5302024"/>
                  <a:ext cx="25102" cy="39226"/>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5" name="Freeform: Shape 204">
                  <a:extLst>
                    <a:ext uri="{FF2B5EF4-FFF2-40B4-BE49-F238E27FC236}">
                      <a16:creationId xmlns:a16="http://schemas.microsoft.com/office/drawing/2014/main" id="{0DB459F0-189E-4D0E-B432-214BC5198B1F}"/>
                    </a:ext>
                  </a:extLst>
                </p:cNvPr>
                <p:cNvSpPr>
                  <a:spLocks noChangeAspect="1"/>
                </p:cNvSpPr>
                <p:nvPr/>
              </p:nvSpPr>
              <p:spPr>
                <a:xfrm rot="2733020">
                  <a:off x="9238013" y="5381648"/>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6" name="Freeform: Shape 205">
                  <a:extLst>
                    <a:ext uri="{FF2B5EF4-FFF2-40B4-BE49-F238E27FC236}">
                      <a16:creationId xmlns:a16="http://schemas.microsoft.com/office/drawing/2014/main" id="{8477F570-3874-4A66-A6DA-61DFE9870113}"/>
                    </a:ext>
                  </a:extLst>
                </p:cNvPr>
                <p:cNvSpPr>
                  <a:spLocks noChangeAspect="1"/>
                </p:cNvSpPr>
                <p:nvPr/>
              </p:nvSpPr>
              <p:spPr>
                <a:xfrm rot="2733020">
                  <a:off x="9229328" y="5444815"/>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7" name="Freeform: Shape 206">
                  <a:extLst>
                    <a:ext uri="{FF2B5EF4-FFF2-40B4-BE49-F238E27FC236}">
                      <a16:creationId xmlns:a16="http://schemas.microsoft.com/office/drawing/2014/main" id="{CAAF983F-50C9-46B5-B091-57C1C8CE767C}"/>
                    </a:ext>
                  </a:extLst>
                </p:cNvPr>
                <p:cNvSpPr>
                  <a:spLocks noChangeAspect="1"/>
                </p:cNvSpPr>
                <p:nvPr/>
              </p:nvSpPr>
              <p:spPr>
                <a:xfrm rot="20105755">
                  <a:off x="9110231" y="5356394"/>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8" name="Freeform: Shape 207">
                  <a:extLst>
                    <a:ext uri="{FF2B5EF4-FFF2-40B4-BE49-F238E27FC236}">
                      <a16:creationId xmlns:a16="http://schemas.microsoft.com/office/drawing/2014/main" id="{2A9586F2-A5B8-465A-A889-5B0A1EAFFE3D}"/>
                    </a:ext>
                  </a:extLst>
                </p:cNvPr>
                <p:cNvSpPr>
                  <a:spLocks noChangeAspect="1"/>
                </p:cNvSpPr>
                <p:nvPr/>
              </p:nvSpPr>
              <p:spPr>
                <a:xfrm rot="419050">
                  <a:off x="9049179" y="5352950"/>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9" name="Freeform: Shape 208">
                  <a:extLst>
                    <a:ext uri="{FF2B5EF4-FFF2-40B4-BE49-F238E27FC236}">
                      <a16:creationId xmlns:a16="http://schemas.microsoft.com/office/drawing/2014/main" id="{554C2E42-84B0-4164-9120-1ED40CC3E575}"/>
                    </a:ext>
                  </a:extLst>
                </p:cNvPr>
                <p:cNvSpPr>
                  <a:spLocks noChangeAspect="1"/>
                </p:cNvSpPr>
                <p:nvPr/>
              </p:nvSpPr>
              <p:spPr>
                <a:xfrm rot="16826779">
                  <a:off x="9083435" y="548987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0" name="Freeform: Shape 209">
                  <a:extLst>
                    <a:ext uri="{FF2B5EF4-FFF2-40B4-BE49-F238E27FC236}">
                      <a16:creationId xmlns:a16="http://schemas.microsoft.com/office/drawing/2014/main" id="{A23EA6AC-5DAB-4E9B-B27F-11C639D48C62}"/>
                    </a:ext>
                  </a:extLst>
                </p:cNvPr>
                <p:cNvSpPr>
                  <a:spLocks noChangeAspect="1"/>
                </p:cNvSpPr>
                <p:nvPr/>
              </p:nvSpPr>
              <p:spPr>
                <a:xfrm rot="18550625">
                  <a:off x="9035749" y="541910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1" name="Freeform: Shape 210">
                  <a:extLst>
                    <a:ext uri="{FF2B5EF4-FFF2-40B4-BE49-F238E27FC236}">
                      <a16:creationId xmlns:a16="http://schemas.microsoft.com/office/drawing/2014/main" id="{C08478DE-7C18-482B-90F2-EACF27292094}"/>
                    </a:ext>
                  </a:extLst>
                </p:cNvPr>
                <p:cNvSpPr>
                  <a:spLocks noChangeAspect="1"/>
                </p:cNvSpPr>
                <p:nvPr/>
              </p:nvSpPr>
              <p:spPr>
                <a:xfrm rot="3951448">
                  <a:off x="9195282" y="5469852"/>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2" name="Freeform: Shape 211">
                  <a:extLst>
                    <a:ext uri="{FF2B5EF4-FFF2-40B4-BE49-F238E27FC236}">
                      <a16:creationId xmlns:a16="http://schemas.microsoft.com/office/drawing/2014/main" id="{94924A39-959E-4937-9B5C-C3BBBA91367B}"/>
                    </a:ext>
                  </a:extLst>
                </p:cNvPr>
                <p:cNvSpPr>
                  <a:spLocks noChangeAspect="1"/>
                </p:cNvSpPr>
                <p:nvPr/>
              </p:nvSpPr>
              <p:spPr>
                <a:xfrm rot="15193912">
                  <a:off x="9184977" y="542346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3" name="Freeform: Shape 212">
                  <a:extLst>
                    <a:ext uri="{FF2B5EF4-FFF2-40B4-BE49-F238E27FC236}">
                      <a16:creationId xmlns:a16="http://schemas.microsoft.com/office/drawing/2014/main" id="{DEDFA06B-9ADA-4DC2-A132-D2E2D452497A}"/>
                    </a:ext>
                  </a:extLst>
                </p:cNvPr>
                <p:cNvSpPr>
                  <a:spLocks noChangeAspect="1"/>
                </p:cNvSpPr>
                <p:nvPr/>
              </p:nvSpPr>
              <p:spPr>
                <a:xfrm rot="3951448">
                  <a:off x="9210702" y="550497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4" name="Freeform: Shape 213">
                  <a:extLst>
                    <a:ext uri="{FF2B5EF4-FFF2-40B4-BE49-F238E27FC236}">
                      <a16:creationId xmlns:a16="http://schemas.microsoft.com/office/drawing/2014/main" id="{456CA2AF-2A28-46B6-B960-FAE5A518D468}"/>
                    </a:ext>
                  </a:extLst>
                </p:cNvPr>
                <p:cNvSpPr>
                  <a:spLocks noChangeAspect="1"/>
                </p:cNvSpPr>
                <p:nvPr/>
              </p:nvSpPr>
              <p:spPr>
                <a:xfrm rot="17236072">
                  <a:off x="9197878" y="5388220"/>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5" name="Freeform: Shape 214">
                  <a:extLst>
                    <a:ext uri="{FF2B5EF4-FFF2-40B4-BE49-F238E27FC236}">
                      <a16:creationId xmlns:a16="http://schemas.microsoft.com/office/drawing/2014/main" id="{5B13C382-B730-4513-93FF-465F2FD77222}"/>
                    </a:ext>
                  </a:extLst>
                </p:cNvPr>
                <p:cNvSpPr>
                  <a:spLocks/>
                </p:cNvSpPr>
                <p:nvPr/>
              </p:nvSpPr>
              <p:spPr>
                <a:xfrm rot="3951448">
                  <a:off x="9161577" y="5362394"/>
                  <a:ext cx="17818" cy="21382"/>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6" name="Freeform: Shape 215">
                  <a:extLst>
                    <a:ext uri="{FF2B5EF4-FFF2-40B4-BE49-F238E27FC236}">
                      <a16:creationId xmlns:a16="http://schemas.microsoft.com/office/drawing/2014/main" id="{5268645D-AC27-465D-AD80-BD56E19A5A62}"/>
                    </a:ext>
                  </a:extLst>
                </p:cNvPr>
                <p:cNvSpPr>
                  <a:spLocks noChangeAspect="1"/>
                </p:cNvSpPr>
                <p:nvPr/>
              </p:nvSpPr>
              <p:spPr>
                <a:xfrm rot="3951448">
                  <a:off x="9111029" y="542421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7" name="Freeform: Shape 216">
                  <a:extLst>
                    <a:ext uri="{FF2B5EF4-FFF2-40B4-BE49-F238E27FC236}">
                      <a16:creationId xmlns:a16="http://schemas.microsoft.com/office/drawing/2014/main" id="{4A7258D1-4737-453B-8363-FD2CA1229FB2}"/>
                    </a:ext>
                  </a:extLst>
                </p:cNvPr>
                <p:cNvSpPr>
                  <a:spLocks noChangeAspect="1"/>
                </p:cNvSpPr>
                <p:nvPr/>
              </p:nvSpPr>
              <p:spPr>
                <a:xfrm rot="10394519">
                  <a:off x="9081369" y="5381586"/>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18" name="Freeform: Shape 217">
                  <a:extLst>
                    <a:ext uri="{FF2B5EF4-FFF2-40B4-BE49-F238E27FC236}">
                      <a16:creationId xmlns:a16="http://schemas.microsoft.com/office/drawing/2014/main" id="{3B4859D2-E78D-4F06-9EEF-859F109AE1F7}"/>
                    </a:ext>
                  </a:extLst>
                </p:cNvPr>
                <p:cNvSpPr>
                  <a:spLocks noChangeAspect="1"/>
                </p:cNvSpPr>
                <p:nvPr/>
              </p:nvSpPr>
              <p:spPr>
                <a:xfrm rot="3951448">
                  <a:off x="9076774" y="5416590"/>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9" name="Freeform: Shape 218">
                  <a:extLst>
                    <a:ext uri="{FF2B5EF4-FFF2-40B4-BE49-F238E27FC236}">
                      <a16:creationId xmlns:a16="http://schemas.microsoft.com/office/drawing/2014/main" id="{F3F6EFED-6B22-4323-B04C-C4920D5667E2}"/>
                    </a:ext>
                  </a:extLst>
                </p:cNvPr>
                <p:cNvSpPr>
                  <a:spLocks noChangeAspect="1"/>
                </p:cNvSpPr>
                <p:nvPr/>
              </p:nvSpPr>
              <p:spPr>
                <a:xfrm rot="1724351">
                  <a:off x="9039586" y="5470174"/>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0" name="Freeform: Shape 219">
                  <a:extLst>
                    <a:ext uri="{FF2B5EF4-FFF2-40B4-BE49-F238E27FC236}">
                      <a16:creationId xmlns:a16="http://schemas.microsoft.com/office/drawing/2014/main" id="{2F08F18D-BBDF-4065-BE2C-9A6910E48B03}"/>
                    </a:ext>
                  </a:extLst>
                </p:cNvPr>
                <p:cNvSpPr/>
                <p:nvPr/>
              </p:nvSpPr>
              <p:spPr>
                <a:xfrm>
                  <a:off x="9138025" y="5506711"/>
                  <a:ext cx="15151" cy="65215"/>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3" name="Group 152">
                <a:extLst>
                  <a:ext uri="{FF2B5EF4-FFF2-40B4-BE49-F238E27FC236}">
                    <a16:creationId xmlns:a16="http://schemas.microsoft.com/office/drawing/2014/main" id="{909DD6EB-D12B-4A87-AB51-551131EF7A14}"/>
                  </a:ext>
                </a:extLst>
              </p:cNvPr>
              <p:cNvGrpSpPr>
                <a:grpSpLocks noChangeAspect="1"/>
              </p:cNvGrpSpPr>
              <p:nvPr/>
            </p:nvGrpSpPr>
            <p:grpSpPr>
              <a:xfrm>
                <a:off x="8931083" y="5312081"/>
                <a:ext cx="237504" cy="273831"/>
                <a:chOff x="8566942" y="4870202"/>
                <a:chExt cx="479859" cy="553254"/>
              </a:xfrm>
            </p:grpSpPr>
            <p:sp>
              <p:nvSpPr>
                <p:cNvPr id="173" name="Freeform: Shape 172">
                  <a:extLst>
                    <a:ext uri="{FF2B5EF4-FFF2-40B4-BE49-F238E27FC236}">
                      <a16:creationId xmlns:a16="http://schemas.microsoft.com/office/drawing/2014/main" id="{38F312C9-9687-4C91-9393-D99071A53F8C}"/>
                    </a:ext>
                  </a:extLst>
                </p:cNvPr>
                <p:cNvSpPr/>
                <p:nvPr/>
              </p:nvSpPr>
              <p:spPr>
                <a:xfrm>
                  <a:off x="8785183" y="5082363"/>
                  <a:ext cx="231226" cy="32960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Freeform: Shape 173">
                  <a:extLst>
                    <a:ext uri="{FF2B5EF4-FFF2-40B4-BE49-F238E27FC236}">
                      <a16:creationId xmlns:a16="http://schemas.microsoft.com/office/drawing/2014/main" id="{847263FE-1F22-42FD-ADF4-05A383DCEB62}"/>
                    </a:ext>
                  </a:extLst>
                </p:cNvPr>
                <p:cNvSpPr/>
                <p:nvPr/>
              </p:nvSpPr>
              <p:spPr>
                <a:xfrm>
                  <a:off x="8595309" y="5043968"/>
                  <a:ext cx="224841" cy="361950"/>
                </a:xfrm>
                <a:custGeom>
                  <a:avLst/>
                  <a:gdLst>
                    <a:gd name="connsiteX0" fmla="*/ 224841 w 224841"/>
                    <a:gd name="connsiteY0" fmla="*/ 361950 h 361950"/>
                    <a:gd name="connsiteX1" fmla="*/ 205791 w 224841"/>
                    <a:gd name="connsiteY1" fmla="*/ 285750 h 361950"/>
                    <a:gd name="connsiteX2" fmla="*/ 199441 w 224841"/>
                    <a:gd name="connsiteY2" fmla="*/ 260350 h 361950"/>
                    <a:gd name="connsiteX3" fmla="*/ 205791 w 224841"/>
                    <a:gd name="connsiteY3" fmla="*/ 177800 h 361950"/>
                    <a:gd name="connsiteX4" fmla="*/ 135941 w 224841"/>
                    <a:gd name="connsiteY4" fmla="*/ 165100 h 361950"/>
                    <a:gd name="connsiteX5" fmla="*/ 97841 w 224841"/>
                    <a:gd name="connsiteY5" fmla="*/ 120650 h 361950"/>
                    <a:gd name="connsiteX6" fmla="*/ 116891 w 224841"/>
                    <a:gd name="connsiteY6" fmla="*/ 88900 h 361950"/>
                    <a:gd name="connsiteX7" fmla="*/ 116891 w 224841"/>
                    <a:gd name="connsiteY7" fmla="*/ 44450 h 361950"/>
                    <a:gd name="connsiteX8" fmla="*/ 2591 w 224841"/>
                    <a:gd name="connsiteY8" fmla="*/ 38100 h 361950"/>
                    <a:gd name="connsiteX9" fmla="*/ 34341 w 224841"/>
                    <a:gd name="connsiteY9" fmla="*/ 0 h 361950"/>
                    <a:gd name="connsiteX10" fmla="*/ 34341 w 224841"/>
                    <a:gd name="connsiteY10"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841" h="361950">
                      <a:moveTo>
                        <a:pt x="224841" y="361950"/>
                      </a:moveTo>
                      <a:lnTo>
                        <a:pt x="205791" y="285750"/>
                      </a:lnTo>
                      <a:cubicBezTo>
                        <a:pt x="201558" y="268817"/>
                        <a:pt x="199441" y="278342"/>
                        <a:pt x="199441" y="260350"/>
                      </a:cubicBezTo>
                      <a:cubicBezTo>
                        <a:pt x="199441" y="242358"/>
                        <a:pt x="216374" y="193675"/>
                        <a:pt x="205791" y="177800"/>
                      </a:cubicBezTo>
                      <a:cubicBezTo>
                        <a:pt x="195208" y="161925"/>
                        <a:pt x="153933" y="174625"/>
                        <a:pt x="135941" y="165100"/>
                      </a:cubicBezTo>
                      <a:cubicBezTo>
                        <a:pt x="117949" y="155575"/>
                        <a:pt x="101016" y="133350"/>
                        <a:pt x="97841" y="120650"/>
                      </a:cubicBezTo>
                      <a:cubicBezTo>
                        <a:pt x="94666" y="107950"/>
                        <a:pt x="113716" y="101600"/>
                        <a:pt x="116891" y="88900"/>
                      </a:cubicBezTo>
                      <a:cubicBezTo>
                        <a:pt x="120066" y="76200"/>
                        <a:pt x="135941" y="52917"/>
                        <a:pt x="116891" y="44450"/>
                      </a:cubicBezTo>
                      <a:cubicBezTo>
                        <a:pt x="97841" y="35983"/>
                        <a:pt x="16349" y="45508"/>
                        <a:pt x="2591" y="38100"/>
                      </a:cubicBezTo>
                      <a:cubicBezTo>
                        <a:pt x="-11167" y="30692"/>
                        <a:pt x="34341" y="0"/>
                        <a:pt x="34341" y="0"/>
                      </a:cubicBezTo>
                      <a:lnTo>
                        <a:pt x="34341"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Freeform: Shape 174">
                  <a:extLst>
                    <a:ext uri="{FF2B5EF4-FFF2-40B4-BE49-F238E27FC236}">
                      <a16:creationId xmlns:a16="http://schemas.microsoft.com/office/drawing/2014/main" id="{3177AB1C-B8A6-429D-B4DD-994F72DD16EC}"/>
                    </a:ext>
                  </a:extLst>
                </p:cNvPr>
                <p:cNvSpPr/>
                <p:nvPr/>
              </p:nvSpPr>
              <p:spPr>
                <a:xfrm>
                  <a:off x="8794647" y="4940299"/>
                  <a:ext cx="99586" cy="457200"/>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Freeform: Shape 175">
                  <a:extLst>
                    <a:ext uri="{FF2B5EF4-FFF2-40B4-BE49-F238E27FC236}">
                      <a16:creationId xmlns:a16="http://schemas.microsoft.com/office/drawing/2014/main" id="{35DA855D-92E5-4017-855B-837F30A780AC}"/>
                    </a:ext>
                  </a:extLst>
                </p:cNvPr>
                <p:cNvSpPr/>
                <p:nvPr/>
              </p:nvSpPr>
              <p:spPr>
                <a:xfrm>
                  <a:off x="8804820" y="5194300"/>
                  <a:ext cx="174759" cy="215900"/>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Freeform: Shape 176">
                  <a:extLst>
                    <a:ext uri="{FF2B5EF4-FFF2-40B4-BE49-F238E27FC236}">
                      <a16:creationId xmlns:a16="http://schemas.microsoft.com/office/drawing/2014/main" id="{6298C6B2-2CC8-4C0C-8DDC-B4F53BC2A88F}"/>
                    </a:ext>
                  </a:extLst>
                </p:cNvPr>
                <p:cNvSpPr/>
                <p:nvPr/>
              </p:nvSpPr>
              <p:spPr>
                <a:xfrm>
                  <a:off x="8716482" y="5283756"/>
                  <a:ext cx="88900" cy="139700"/>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39700">
                      <a:moveTo>
                        <a:pt x="88900" y="139700"/>
                      </a:moveTo>
                      <a:lnTo>
                        <a:pt x="69850" y="76200"/>
                      </a:lnTo>
                      <a:cubicBezTo>
                        <a:pt x="65617" y="63500"/>
                        <a:pt x="63500" y="63500"/>
                        <a:pt x="63500" y="63500"/>
                      </a:cubicBezTo>
                      <a:cubicBezTo>
                        <a:pt x="59267" y="60325"/>
                        <a:pt x="44450" y="57150"/>
                        <a:pt x="44450" y="57150"/>
                      </a:cubicBezTo>
                      <a:cubicBezTo>
                        <a:pt x="37042" y="51858"/>
                        <a:pt x="26458" y="41275"/>
                        <a:pt x="19050" y="31750"/>
                      </a:cubicBezTo>
                      <a:cubicBezTo>
                        <a:pt x="11642" y="22225"/>
                        <a:pt x="0" y="0"/>
                        <a:pt x="0"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Freeform: Shape 177">
                  <a:extLst>
                    <a:ext uri="{FF2B5EF4-FFF2-40B4-BE49-F238E27FC236}">
                      <a16:creationId xmlns:a16="http://schemas.microsoft.com/office/drawing/2014/main" id="{9A3F12EF-23D7-48A7-BFB9-B6EFEB112763}"/>
                    </a:ext>
                  </a:extLst>
                </p:cNvPr>
                <p:cNvSpPr/>
                <p:nvPr/>
              </p:nvSpPr>
              <p:spPr>
                <a:xfrm flipH="1">
                  <a:off x="8616979" y="5144685"/>
                  <a:ext cx="174759" cy="215900"/>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Freeform: Shape 178">
                  <a:extLst>
                    <a:ext uri="{FF2B5EF4-FFF2-40B4-BE49-F238E27FC236}">
                      <a16:creationId xmlns:a16="http://schemas.microsoft.com/office/drawing/2014/main" id="{E46223E5-DEBB-433F-8764-CC00384C43D4}"/>
                    </a:ext>
                  </a:extLst>
                </p:cNvPr>
                <p:cNvSpPr/>
                <p:nvPr/>
              </p:nvSpPr>
              <p:spPr>
                <a:xfrm>
                  <a:off x="8749061" y="5039243"/>
                  <a:ext cx="60473" cy="191976"/>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Freeform: Shape 179">
                  <a:extLst>
                    <a:ext uri="{FF2B5EF4-FFF2-40B4-BE49-F238E27FC236}">
                      <a16:creationId xmlns:a16="http://schemas.microsoft.com/office/drawing/2014/main" id="{046BA0A4-92D5-434C-B208-527CE09DF5D3}"/>
                    </a:ext>
                  </a:extLst>
                </p:cNvPr>
                <p:cNvSpPr>
                  <a:spLocks noChangeAspect="1"/>
                </p:cNvSpPr>
                <p:nvPr/>
              </p:nvSpPr>
              <p:spPr>
                <a:xfrm rot="19506512">
                  <a:off x="8793204" y="4870202"/>
                  <a:ext cx="50716" cy="79253"/>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1" name="Freeform: Shape 180">
                  <a:extLst>
                    <a:ext uri="{FF2B5EF4-FFF2-40B4-BE49-F238E27FC236}">
                      <a16:creationId xmlns:a16="http://schemas.microsoft.com/office/drawing/2014/main" id="{8F94EF50-2ABF-41BE-A4BA-E2F1B8C96A80}"/>
                    </a:ext>
                  </a:extLst>
                </p:cNvPr>
                <p:cNvSpPr>
                  <a:spLocks noChangeAspect="1"/>
                </p:cNvSpPr>
                <p:nvPr/>
              </p:nvSpPr>
              <p:spPr>
                <a:xfrm rot="2733020">
                  <a:off x="8988342" y="5031076"/>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2" name="Freeform: Shape 181">
                  <a:extLst>
                    <a:ext uri="{FF2B5EF4-FFF2-40B4-BE49-F238E27FC236}">
                      <a16:creationId xmlns:a16="http://schemas.microsoft.com/office/drawing/2014/main" id="{2F4A4A4F-3D1B-4DA6-9463-0648D0F951BB}"/>
                    </a:ext>
                  </a:extLst>
                </p:cNvPr>
                <p:cNvSpPr>
                  <a:spLocks noChangeAspect="1"/>
                </p:cNvSpPr>
                <p:nvPr/>
              </p:nvSpPr>
              <p:spPr>
                <a:xfrm rot="2733020">
                  <a:off x="8970794" y="5158700"/>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3" name="Freeform: Shape 182">
                  <a:extLst>
                    <a:ext uri="{FF2B5EF4-FFF2-40B4-BE49-F238E27FC236}">
                      <a16:creationId xmlns:a16="http://schemas.microsoft.com/office/drawing/2014/main" id="{3AC94FE2-2D56-4CD2-9FFF-7A065D4875C5}"/>
                    </a:ext>
                  </a:extLst>
                </p:cNvPr>
                <p:cNvSpPr>
                  <a:spLocks noChangeAspect="1"/>
                </p:cNvSpPr>
                <p:nvPr/>
              </p:nvSpPr>
              <p:spPr>
                <a:xfrm rot="20105755">
                  <a:off x="8730169" y="4980053"/>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4" name="Freeform: Shape 183">
                  <a:extLst>
                    <a:ext uri="{FF2B5EF4-FFF2-40B4-BE49-F238E27FC236}">
                      <a16:creationId xmlns:a16="http://schemas.microsoft.com/office/drawing/2014/main" id="{8BC046FD-09C4-4931-899C-E006D355CF5B}"/>
                    </a:ext>
                  </a:extLst>
                </p:cNvPr>
                <p:cNvSpPr>
                  <a:spLocks noChangeAspect="1"/>
                </p:cNvSpPr>
                <p:nvPr/>
              </p:nvSpPr>
              <p:spPr>
                <a:xfrm rot="419050">
                  <a:off x="8606817" y="4973093"/>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5" name="Freeform: Shape 184">
                  <a:extLst>
                    <a:ext uri="{FF2B5EF4-FFF2-40B4-BE49-F238E27FC236}">
                      <a16:creationId xmlns:a16="http://schemas.microsoft.com/office/drawing/2014/main" id="{B2AA86E9-CD28-4A43-8798-275F549D29AB}"/>
                    </a:ext>
                  </a:extLst>
                </p:cNvPr>
                <p:cNvSpPr>
                  <a:spLocks noChangeAspect="1"/>
                </p:cNvSpPr>
                <p:nvPr/>
              </p:nvSpPr>
              <p:spPr>
                <a:xfrm rot="16826779">
                  <a:off x="8676029" y="5249744"/>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6" name="Freeform: Shape 185">
                  <a:extLst>
                    <a:ext uri="{FF2B5EF4-FFF2-40B4-BE49-F238E27FC236}">
                      <a16:creationId xmlns:a16="http://schemas.microsoft.com/office/drawing/2014/main" id="{FBE8D476-4F1C-4E39-9F3A-6E8EDF8F23DF}"/>
                    </a:ext>
                  </a:extLst>
                </p:cNvPr>
                <p:cNvSpPr>
                  <a:spLocks noChangeAspect="1"/>
                </p:cNvSpPr>
                <p:nvPr/>
              </p:nvSpPr>
              <p:spPr>
                <a:xfrm rot="18550625">
                  <a:off x="8579682" y="5106758"/>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7" name="Freeform: Shape 186">
                  <a:extLst>
                    <a:ext uri="{FF2B5EF4-FFF2-40B4-BE49-F238E27FC236}">
                      <a16:creationId xmlns:a16="http://schemas.microsoft.com/office/drawing/2014/main" id="{FC8BAC39-EC95-4CC3-A853-9146EC72E2E7}"/>
                    </a:ext>
                  </a:extLst>
                </p:cNvPr>
                <p:cNvSpPr>
                  <a:spLocks noChangeAspect="1"/>
                </p:cNvSpPr>
                <p:nvPr/>
              </p:nvSpPr>
              <p:spPr>
                <a:xfrm rot="3951448">
                  <a:off x="8902007" y="520928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8" name="Freeform: Shape 187">
                  <a:extLst>
                    <a:ext uri="{FF2B5EF4-FFF2-40B4-BE49-F238E27FC236}">
                      <a16:creationId xmlns:a16="http://schemas.microsoft.com/office/drawing/2014/main" id="{3FAE2277-2BDC-40CF-80B1-B038E9AFA024}"/>
                    </a:ext>
                  </a:extLst>
                </p:cNvPr>
                <p:cNvSpPr>
                  <a:spLocks noChangeAspect="1"/>
                </p:cNvSpPr>
                <p:nvPr/>
              </p:nvSpPr>
              <p:spPr>
                <a:xfrm rot="15193912">
                  <a:off x="8881187" y="5115572"/>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9" name="Freeform: Shape 188">
                  <a:extLst>
                    <a:ext uri="{FF2B5EF4-FFF2-40B4-BE49-F238E27FC236}">
                      <a16:creationId xmlns:a16="http://schemas.microsoft.com/office/drawing/2014/main" id="{B36F5DCE-BF83-418B-8EF0-3651990A3191}"/>
                    </a:ext>
                  </a:extLst>
                </p:cNvPr>
                <p:cNvSpPr>
                  <a:spLocks noChangeAspect="1"/>
                </p:cNvSpPr>
                <p:nvPr/>
              </p:nvSpPr>
              <p:spPr>
                <a:xfrm rot="3951448">
                  <a:off x="8933163" y="5280257"/>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0" name="Freeform: Shape 189">
                  <a:extLst>
                    <a:ext uri="{FF2B5EF4-FFF2-40B4-BE49-F238E27FC236}">
                      <a16:creationId xmlns:a16="http://schemas.microsoft.com/office/drawing/2014/main" id="{45DB7DDE-4704-48C0-BDC4-1EF8B3DA0493}"/>
                    </a:ext>
                  </a:extLst>
                </p:cNvPr>
                <p:cNvSpPr>
                  <a:spLocks noChangeAspect="1"/>
                </p:cNvSpPr>
                <p:nvPr/>
              </p:nvSpPr>
              <p:spPr>
                <a:xfrm rot="17236072">
                  <a:off x="8907253" y="504435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1" name="Freeform: Shape 190">
                  <a:extLst>
                    <a:ext uri="{FF2B5EF4-FFF2-40B4-BE49-F238E27FC236}">
                      <a16:creationId xmlns:a16="http://schemas.microsoft.com/office/drawing/2014/main" id="{48737EA8-AEC9-4DA3-961E-57D04E872801}"/>
                    </a:ext>
                  </a:extLst>
                </p:cNvPr>
                <p:cNvSpPr>
                  <a:spLocks/>
                </p:cNvSpPr>
                <p:nvPr/>
              </p:nvSpPr>
              <p:spPr>
                <a:xfrm rot="3951448">
                  <a:off x="8833908" y="4992174"/>
                  <a:ext cx="36000" cy="432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2" name="Freeform: Shape 191">
                  <a:extLst>
                    <a:ext uri="{FF2B5EF4-FFF2-40B4-BE49-F238E27FC236}">
                      <a16:creationId xmlns:a16="http://schemas.microsoft.com/office/drawing/2014/main" id="{A5643BF5-203D-4E58-9B43-5DF4479D0A56}"/>
                    </a:ext>
                  </a:extLst>
                </p:cNvPr>
                <p:cNvSpPr>
                  <a:spLocks noChangeAspect="1"/>
                </p:cNvSpPr>
                <p:nvPr/>
              </p:nvSpPr>
              <p:spPr>
                <a:xfrm rot="3951448">
                  <a:off x="8731780" y="5117086"/>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3" name="Freeform: Shape 192">
                  <a:extLst>
                    <a:ext uri="{FF2B5EF4-FFF2-40B4-BE49-F238E27FC236}">
                      <a16:creationId xmlns:a16="http://schemas.microsoft.com/office/drawing/2014/main" id="{5EF9B7C7-A945-4845-99B1-DC9245FA65FA}"/>
                    </a:ext>
                  </a:extLst>
                </p:cNvPr>
                <p:cNvSpPr>
                  <a:spLocks noChangeAspect="1"/>
                </p:cNvSpPr>
                <p:nvPr/>
              </p:nvSpPr>
              <p:spPr>
                <a:xfrm rot="10394519">
                  <a:off x="8671854" y="5030950"/>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94" name="Freeform: Shape 193">
                  <a:extLst>
                    <a:ext uri="{FF2B5EF4-FFF2-40B4-BE49-F238E27FC236}">
                      <a16:creationId xmlns:a16="http://schemas.microsoft.com/office/drawing/2014/main" id="{32256A4C-8719-45B0-9C1F-25C10230A3A8}"/>
                    </a:ext>
                  </a:extLst>
                </p:cNvPr>
                <p:cNvSpPr>
                  <a:spLocks noChangeAspect="1"/>
                </p:cNvSpPr>
                <p:nvPr/>
              </p:nvSpPr>
              <p:spPr>
                <a:xfrm rot="3951448">
                  <a:off x="8662571" y="5101674"/>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5" name="Freeform: Shape 194">
                  <a:extLst>
                    <a:ext uri="{FF2B5EF4-FFF2-40B4-BE49-F238E27FC236}">
                      <a16:creationId xmlns:a16="http://schemas.microsoft.com/office/drawing/2014/main" id="{C854ECBE-8AD4-4A43-B04B-72D83CC143FC}"/>
                    </a:ext>
                  </a:extLst>
                </p:cNvPr>
                <p:cNvSpPr>
                  <a:spLocks noChangeAspect="1"/>
                </p:cNvSpPr>
                <p:nvPr/>
              </p:nvSpPr>
              <p:spPr>
                <a:xfrm rot="1724351">
                  <a:off x="8587435" y="520993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6" name="Freeform: Shape 195">
                  <a:extLst>
                    <a:ext uri="{FF2B5EF4-FFF2-40B4-BE49-F238E27FC236}">
                      <a16:creationId xmlns:a16="http://schemas.microsoft.com/office/drawing/2014/main" id="{4B8DD152-9605-47AC-AD87-A1E74770AE0C}"/>
                    </a:ext>
                  </a:extLst>
                </p:cNvPr>
                <p:cNvSpPr/>
                <p:nvPr/>
              </p:nvSpPr>
              <p:spPr>
                <a:xfrm>
                  <a:off x="8786323" y="5283756"/>
                  <a:ext cx="30612" cy="131762"/>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4" name="Group 153">
                <a:extLst>
                  <a:ext uri="{FF2B5EF4-FFF2-40B4-BE49-F238E27FC236}">
                    <a16:creationId xmlns:a16="http://schemas.microsoft.com/office/drawing/2014/main" id="{14FE785F-D23D-47DA-86CB-69A0615B2D35}"/>
                  </a:ext>
                </a:extLst>
              </p:cNvPr>
              <p:cNvGrpSpPr/>
              <p:nvPr/>
            </p:nvGrpSpPr>
            <p:grpSpPr>
              <a:xfrm>
                <a:off x="9290591" y="5438321"/>
                <a:ext cx="125484" cy="147909"/>
                <a:chOff x="9751055" y="5368773"/>
                <a:chExt cx="237504" cy="269902"/>
              </a:xfrm>
            </p:grpSpPr>
            <p:sp>
              <p:nvSpPr>
                <p:cNvPr id="155" name="Freeform: Shape 154">
                  <a:extLst>
                    <a:ext uri="{FF2B5EF4-FFF2-40B4-BE49-F238E27FC236}">
                      <a16:creationId xmlns:a16="http://schemas.microsoft.com/office/drawing/2014/main" id="{3EDB8E93-8861-4327-92BC-9124B49D70A6}"/>
                    </a:ext>
                  </a:extLst>
                </p:cNvPr>
                <p:cNvSpPr/>
                <p:nvPr/>
              </p:nvSpPr>
              <p:spPr>
                <a:xfrm>
                  <a:off x="9859072" y="5473781"/>
                  <a:ext cx="114444" cy="16313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Freeform: Shape 155">
                  <a:extLst>
                    <a:ext uri="{FF2B5EF4-FFF2-40B4-BE49-F238E27FC236}">
                      <a16:creationId xmlns:a16="http://schemas.microsoft.com/office/drawing/2014/main" id="{C1D62054-F320-433E-B013-D3B85409B17E}"/>
                    </a:ext>
                  </a:extLst>
                </p:cNvPr>
                <p:cNvSpPr/>
                <p:nvPr/>
              </p:nvSpPr>
              <p:spPr>
                <a:xfrm>
                  <a:off x="9863757" y="5403467"/>
                  <a:ext cx="49290" cy="226289"/>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7" name="Freeform: Shape 156">
                  <a:extLst>
                    <a:ext uri="{FF2B5EF4-FFF2-40B4-BE49-F238E27FC236}">
                      <a16:creationId xmlns:a16="http://schemas.microsoft.com/office/drawing/2014/main" id="{00E3BF1E-2787-47E1-A0A9-D7A2E3275723}"/>
                    </a:ext>
                  </a:extLst>
                </p:cNvPr>
                <p:cNvSpPr/>
                <p:nvPr/>
              </p:nvSpPr>
              <p:spPr>
                <a:xfrm>
                  <a:off x="9868792" y="5529184"/>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Freeform: Shape 157">
                  <a:extLst>
                    <a:ext uri="{FF2B5EF4-FFF2-40B4-BE49-F238E27FC236}">
                      <a16:creationId xmlns:a16="http://schemas.microsoft.com/office/drawing/2014/main" id="{906449E0-659C-4B49-BD6B-EA4CEF1B810B}"/>
                    </a:ext>
                  </a:extLst>
                </p:cNvPr>
                <p:cNvSpPr/>
                <p:nvPr/>
              </p:nvSpPr>
              <p:spPr>
                <a:xfrm flipH="1">
                  <a:off x="9775821" y="5491537"/>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Freeform: Shape 158">
                  <a:extLst>
                    <a:ext uri="{FF2B5EF4-FFF2-40B4-BE49-F238E27FC236}">
                      <a16:creationId xmlns:a16="http://schemas.microsoft.com/office/drawing/2014/main" id="{9446BE81-72FF-4BFD-AC5B-1DD37C3FB104}"/>
                    </a:ext>
                  </a:extLst>
                </p:cNvPr>
                <p:cNvSpPr/>
                <p:nvPr/>
              </p:nvSpPr>
              <p:spPr>
                <a:xfrm>
                  <a:off x="9841194" y="5452439"/>
                  <a:ext cx="29931" cy="95018"/>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Freeform: Shape 159">
                  <a:extLst>
                    <a:ext uri="{FF2B5EF4-FFF2-40B4-BE49-F238E27FC236}">
                      <a16:creationId xmlns:a16="http://schemas.microsoft.com/office/drawing/2014/main" id="{AD0D36C1-B037-481C-856A-718BEB0A082C}"/>
                    </a:ext>
                  </a:extLst>
                </p:cNvPr>
                <p:cNvSpPr>
                  <a:spLocks noChangeAspect="1"/>
                </p:cNvSpPr>
                <p:nvPr/>
              </p:nvSpPr>
              <p:spPr>
                <a:xfrm rot="19506512">
                  <a:off x="9863042" y="5368773"/>
                  <a:ext cx="25102" cy="39226"/>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1" name="Freeform: Shape 160">
                  <a:extLst>
                    <a:ext uri="{FF2B5EF4-FFF2-40B4-BE49-F238E27FC236}">
                      <a16:creationId xmlns:a16="http://schemas.microsoft.com/office/drawing/2014/main" id="{A1B6769C-EC98-46BE-8D90-E20CB396A4D4}"/>
                    </a:ext>
                  </a:extLst>
                </p:cNvPr>
                <p:cNvSpPr>
                  <a:spLocks noChangeAspect="1"/>
                </p:cNvSpPr>
                <p:nvPr/>
              </p:nvSpPr>
              <p:spPr>
                <a:xfrm rot="2733020">
                  <a:off x="9959625" y="544839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2" name="Freeform: Shape 161">
                  <a:extLst>
                    <a:ext uri="{FF2B5EF4-FFF2-40B4-BE49-F238E27FC236}">
                      <a16:creationId xmlns:a16="http://schemas.microsoft.com/office/drawing/2014/main" id="{68B97CE2-5125-4B35-AC75-9B6CB9972975}"/>
                    </a:ext>
                  </a:extLst>
                </p:cNvPr>
                <p:cNvSpPr>
                  <a:spLocks noChangeAspect="1"/>
                </p:cNvSpPr>
                <p:nvPr/>
              </p:nvSpPr>
              <p:spPr>
                <a:xfrm rot="2733020">
                  <a:off x="9950940" y="5511564"/>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Freeform: Shape 162">
                  <a:extLst>
                    <a:ext uri="{FF2B5EF4-FFF2-40B4-BE49-F238E27FC236}">
                      <a16:creationId xmlns:a16="http://schemas.microsoft.com/office/drawing/2014/main" id="{102AA0C2-9897-46FE-A9F7-5D2E4E8B7816}"/>
                    </a:ext>
                  </a:extLst>
                </p:cNvPr>
                <p:cNvSpPr>
                  <a:spLocks noChangeAspect="1"/>
                </p:cNvSpPr>
                <p:nvPr/>
              </p:nvSpPr>
              <p:spPr>
                <a:xfrm rot="20105755">
                  <a:off x="9831843" y="5423143"/>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Freeform: Shape 163">
                  <a:extLst>
                    <a:ext uri="{FF2B5EF4-FFF2-40B4-BE49-F238E27FC236}">
                      <a16:creationId xmlns:a16="http://schemas.microsoft.com/office/drawing/2014/main" id="{E61FABA8-5E17-44DA-AE43-AA989AC158C0}"/>
                    </a:ext>
                  </a:extLst>
                </p:cNvPr>
                <p:cNvSpPr>
                  <a:spLocks noChangeAspect="1"/>
                </p:cNvSpPr>
                <p:nvPr/>
              </p:nvSpPr>
              <p:spPr>
                <a:xfrm rot="18550625">
                  <a:off x="9757361" y="5485856"/>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Freeform: Shape 164">
                  <a:extLst>
                    <a:ext uri="{FF2B5EF4-FFF2-40B4-BE49-F238E27FC236}">
                      <a16:creationId xmlns:a16="http://schemas.microsoft.com/office/drawing/2014/main" id="{881138BE-DCF0-4D0F-8644-B25B69946C17}"/>
                    </a:ext>
                  </a:extLst>
                </p:cNvPr>
                <p:cNvSpPr>
                  <a:spLocks noChangeAspect="1"/>
                </p:cNvSpPr>
                <p:nvPr/>
              </p:nvSpPr>
              <p:spPr>
                <a:xfrm rot="3951448">
                  <a:off x="9916894" y="5536601"/>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6" name="Freeform: Shape 165">
                  <a:extLst>
                    <a:ext uri="{FF2B5EF4-FFF2-40B4-BE49-F238E27FC236}">
                      <a16:creationId xmlns:a16="http://schemas.microsoft.com/office/drawing/2014/main" id="{55253407-9A15-488A-9B57-0856DEF29BE5}"/>
                    </a:ext>
                  </a:extLst>
                </p:cNvPr>
                <p:cNvSpPr>
                  <a:spLocks noChangeAspect="1"/>
                </p:cNvSpPr>
                <p:nvPr/>
              </p:nvSpPr>
              <p:spPr>
                <a:xfrm rot="15193912">
                  <a:off x="9906589" y="549021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7" name="Freeform: Shape 166">
                  <a:extLst>
                    <a:ext uri="{FF2B5EF4-FFF2-40B4-BE49-F238E27FC236}">
                      <a16:creationId xmlns:a16="http://schemas.microsoft.com/office/drawing/2014/main" id="{D9B33403-A949-42B1-8134-73CBCAD5DC1A}"/>
                    </a:ext>
                  </a:extLst>
                </p:cNvPr>
                <p:cNvSpPr>
                  <a:spLocks noChangeAspect="1"/>
                </p:cNvSpPr>
                <p:nvPr/>
              </p:nvSpPr>
              <p:spPr>
                <a:xfrm rot="3951448">
                  <a:off x="9932314" y="557172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Freeform: Shape 167">
                  <a:extLst>
                    <a:ext uri="{FF2B5EF4-FFF2-40B4-BE49-F238E27FC236}">
                      <a16:creationId xmlns:a16="http://schemas.microsoft.com/office/drawing/2014/main" id="{8BCA1D4F-D00D-49B2-A2C8-425686B9B2C0}"/>
                    </a:ext>
                  </a:extLst>
                </p:cNvPr>
                <p:cNvSpPr>
                  <a:spLocks noChangeAspect="1"/>
                </p:cNvSpPr>
                <p:nvPr/>
              </p:nvSpPr>
              <p:spPr>
                <a:xfrm rot="17236072">
                  <a:off x="9919490" y="545496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9" name="Freeform: Shape 168">
                  <a:extLst>
                    <a:ext uri="{FF2B5EF4-FFF2-40B4-BE49-F238E27FC236}">
                      <a16:creationId xmlns:a16="http://schemas.microsoft.com/office/drawing/2014/main" id="{BE93C6E0-D4EA-451C-85DC-7DDCB476AA5A}"/>
                    </a:ext>
                  </a:extLst>
                </p:cNvPr>
                <p:cNvSpPr>
                  <a:spLocks/>
                </p:cNvSpPr>
                <p:nvPr/>
              </p:nvSpPr>
              <p:spPr>
                <a:xfrm rot="3951448">
                  <a:off x="9883189" y="5429143"/>
                  <a:ext cx="17818" cy="21382"/>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0" name="Freeform: Shape 169">
                  <a:extLst>
                    <a:ext uri="{FF2B5EF4-FFF2-40B4-BE49-F238E27FC236}">
                      <a16:creationId xmlns:a16="http://schemas.microsoft.com/office/drawing/2014/main" id="{EACD42FB-9373-4B28-B7D9-0BC2C16038AF}"/>
                    </a:ext>
                  </a:extLst>
                </p:cNvPr>
                <p:cNvSpPr>
                  <a:spLocks noChangeAspect="1"/>
                </p:cNvSpPr>
                <p:nvPr/>
              </p:nvSpPr>
              <p:spPr>
                <a:xfrm rot="3951448">
                  <a:off x="9832641" y="5490967"/>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Freeform: Shape 170">
                  <a:extLst>
                    <a:ext uri="{FF2B5EF4-FFF2-40B4-BE49-F238E27FC236}">
                      <a16:creationId xmlns:a16="http://schemas.microsoft.com/office/drawing/2014/main" id="{A7B94BCF-F2B6-4BF8-A5E3-848499B27729}"/>
                    </a:ext>
                  </a:extLst>
                </p:cNvPr>
                <p:cNvSpPr>
                  <a:spLocks noChangeAspect="1"/>
                </p:cNvSpPr>
                <p:nvPr/>
              </p:nvSpPr>
              <p:spPr>
                <a:xfrm rot="1724351">
                  <a:off x="9807948" y="5536923"/>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Freeform: Shape 171">
                  <a:extLst>
                    <a:ext uri="{FF2B5EF4-FFF2-40B4-BE49-F238E27FC236}">
                      <a16:creationId xmlns:a16="http://schemas.microsoft.com/office/drawing/2014/main" id="{71196CF4-6386-4AA7-BE75-C9006B067B4D}"/>
                    </a:ext>
                  </a:extLst>
                </p:cNvPr>
                <p:cNvSpPr/>
                <p:nvPr/>
              </p:nvSpPr>
              <p:spPr>
                <a:xfrm>
                  <a:off x="9859637" y="5573460"/>
                  <a:ext cx="15151" cy="65215"/>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21" name="Freeform 70">
              <a:extLst>
                <a:ext uri="{FF2B5EF4-FFF2-40B4-BE49-F238E27FC236}">
                  <a16:creationId xmlns:a16="http://schemas.microsoft.com/office/drawing/2014/main" id="{65FE19DA-5182-43EB-9182-A0A18026F246}"/>
                </a:ext>
              </a:extLst>
            </p:cNvPr>
            <p:cNvSpPr/>
            <p:nvPr/>
          </p:nvSpPr>
          <p:spPr>
            <a:xfrm>
              <a:off x="10862046" y="4869271"/>
              <a:ext cx="701600" cy="36000"/>
            </a:xfrm>
            <a:custGeom>
              <a:avLst/>
              <a:gdLst>
                <a:gd name="connsiteX0" fmla="*/ 3521122 w 3571164"/>
                <a:gd name="connsiteY0" fmla="*/ 100083 h 195617"/>
                <a:gd name="connsiteX1" fmla="*/ 3521122 w 3571164"/>
                <a:gd name="connsiteY1" fmla="*/ 100083 h 195617"/>
                <a:gd name="connsiteX2" fmla="*/ 3480179 w 3571164"/>
                <a:gd name="connsiteY2" fmla="*/ 95534 h 195617"/>
                <a:gd name="connsiteX3" fmla="*/ 3452883 w 3571164"/>
                <a:gd name="connsiteY3" fmla="*/ 72788 h 195617"/>
                <a:gd name="connsiteX4" fmla="*/ 3461982 w 3571164"/>
                <a:gd name="connsiteY4" fmla="*/ 113731 h 195617"/>
                <a:gd name="connsiteX5" fmla="*/ 3466531 w 3571164"/>
                <a:gd name="connsiteY5" fmla="*/ 127379 h 195617"/>
                <a:gd name="connsiteX6" fmla="*/ 3452883 w 3571164"/>
                <a:gd name="connsiteY6" fmla="*/ 118280 h 195617"/>
                <a:gd name="connsiteX7" fmla="*/ 3448334 w 3571164"/>
                <a:gd name="connsiteY7" fmla="*/ 104632 h 195617"/>
                <a:gd name="connsiteX8" fmla="*/ 3434686 w 3571164"/>
                <a:gd name="connsiteY8" fmla="*/ 72788 h 195617"/>
                <a:gd name="connsiteX9" fmla="*/ 3439235 w 3571164"/>
                <a:gd name="connsiteY9" fmla="*/ 100083 h 195617"/>
                <a:gd name="connsiteX10" fmla="*/ 3443785 w 3571164"/>
                <a:gd name="connsiteY10" fmla="*/ 113731 h 195617"/>
                <a:gd name="connsiteX11" fmla="*/ 3430137 w 3571164"/>
                <a:gd name="connsiteY11" fmla="*/ 104632 h 195617"/>
                <a:gd name="connsiteX12" fmla="*/ 3421038 w 3571164"/>
                <a:gd name="connsiteY12" fmla="*/ 86435 h 195617"/>
                <a:gd name="connsiteX13" fmla="*/ 3402841 w 3571164"/>
                <a:gd name="connsiteY13" fmla="*/ 59140 h 195617"/>
                <a:gd name="connsiteX14" fmla="*/ 3407391 w 3571164"/>
                <a:gd name="connsiteY14" fmla="*/ 86435 h 195617"/>
                <a:gd name="connsiteX15" fmla="*/ 3398292 w 3571164"/>
                <a:gd name="connsiteY15" fmla="*/ 86435 h 195617"/>
                <a:gd name="connsiteX16" fmla="*/ 3402841 w 3571164"/>
                <a:gd name="connsiteY16" fmla="*/ 122829 h 195617"/>
                <a:gd name="connsiteX17" fmla="*/ 3407391 w 3571164"/>
                <a:gd name="connsiteY17" fmla="*/ 145576 h 195617"/>
                <a:gd name="connsiteX18" fmla="*/ 3393743 w 3571164"/>
                <a:gd name="connsiteY18" fmla="*/ 141026 h 195617"/>
                <a:gd name="connsiteX19" fmla="*/ 3375546 w 3571164"/>
                <a:gd name="connsiteY19" fmla="*/ 113731 h 195617"/>
                <a:gd name="connsiteX20" fmla="*/ 3343701 w 3571164"/>
                <a:gd name="connsiteY20" fmla="*/ 90985 h 195617"/>
                <a:gd name="connsiteX21" fmla="*/ 3320955 w 3571164"/>
                <a:gd name="connsiteY21" fmla="*/ 59140 h 195617"/>
                <a:gd name="connsiteX22" fmla="*/ 3330053 w 3571164"/>
                <a:gd name="connsiteY22" fmla="*/ 104632 h 195617"/>
                <a:gd name="connsiteX23" fmla="*/ 3334603 w 3571164"/>
                <a:gd name="connsiteY23" fmla="*/ 118280 h 195617"/>
                <a:gd name="connsiteX24" fmla="*/ 3320955 w 3571164"/>
                <a:gd name="connsiteY24" fmla="*/ 104632 h 195617"/>
                <a:gd name="connsiteX25" fmla="*/ 3316406 w 3571164"/>
                <a:gd name="connsiteY25" fmla="*/ 118280 h 195617"/>
                <a:gd name="connsiteX26" fmla="*/ 3311856 w 3571164"/>
                <a:gd name="connsiteY26" fmla="*/ 145576 h 195617"/>
                <a:gd name="connsiteX27" fmla="*/ 3284561 w 3571164"/>
                <a:gd name="connsiteY27" fmla="*/ 136477 h 195617"/>
                <a:gd name="connsiteX28" fmla="*/ 3270913 w 3571164"/>
                <a:gd name="connsiteY28" fmla="*/ 127379 h 195617"/>
                <a:gd name="connsiteX29" fmla="*/ 3207224 w 3571164"/>
                <a:gd name="connsiteY29" fmla="*/ 113731 h 195617"/>
                <a:gd name="connsiteX30" fmla="*/ 3193576 w 3571164"/>
                <a:gd name="connsiteY30" fmla="*/ 109182 h 195617"/>
                <a:gd name="connsiteX31" fmla="*/ 3179928 w 3571164"/>
                <a:gd name="connsiteY31" fmla="*/ 100083 h 195617"/>
                <a:gd name="connsiteX32" fmla="*/ 3184477 w 3571164"/>
                <a:gd name="connsiteY32" fmla="*/ 113731 h 195617"/>
                <a:gd name="connsiteX33" fmla="*/ 3179928 w 3571164"/>
                <a:gd name="connsiteY33" fmla="*/ 118280 h 195617"/>
                <a:gd name="connsiteX34" fmla="*/ 3189027 w 3571164"/>
                <a:gd name="connsiteY34" fmla="*/ 131928 h 195617"/>
                <a:gd name="connsiteX35" fmla="*/ 3175379 w 3571164"/>
                <a:gd name="connsiteY35" fmla="*/ 95534 h 195617"/>
                <a:gd name="connsiteX36" fmla="*/ 3170830 w 3571164"/>
                <a:gd name="connsiteY36" fmla="*/ 113731 h 195617"/>
                <a:gd name="connsiteX37" fmla="*/ 3157182 w 3571164"/>
                <a:gd name="connsiteY37" fmla="*/ 104632 h 195617"/>
                <a:gd name="connsiteX38" fmla="*/ 3157182 w 3571164"/>
                <a:gd name="connsiteY38" fmla="*/ 122829 h 195617"/>
                <a:gd name="connsiteX39" fmla="*/ 3148083 w 3571164"/>
                <a:gd name="connsiteY39" fmla="*/ 109182 h 195617"/>
                <a:gd name="connsiteX40" fmla="*/ 3120788 w 3571164"/>
                <a:gd name="connsiteY40" fmla="*/ 100083 h 195617"/>
                <a:gd name="connsiteX41" fmla="*/ 3102591 w 3571164"/>
                <a:gd name="connsiteY41" fmla="*/ 68238 h 195617"/>
                <a:gd name="connsiteX42" fmla="*/ 3093492 w 3571164"/>
                <a:gd name="connsiteY42" fmla="*/ 54591 h 195617"/>
                <a:gd name="connsiteX43" fmla="*/ 3088943 w 3571164"/>
                <a:gd name="connsiteY43" fmla="*/ 68238 h 195617"/>
                <a:gd name="connsiteX44" fmla="*/ 3102591 w 3571164"/>
                <a:gd name="connsiteY44" fmla="*/ 109182 h 195617"/>
                <a:gd name="connsiteX45" fmla="*/ 3107140 w 3571164"/>
                <a:gd name="connsiteY45" fmla="*/ 122829 h 195617"/>
                <a:gd name="connsiteX46" fmla="*/ 3093492 w 3571164"/>
                <a:gd name="connsiteY46" fmla="*/ 118280 h 195617"/>
                <a:gd name="connsiteX47" fmla="*/ 3066197 w 3571164"/>
                <a:gd name="connsiteY47" fmla="*/ 72788 h 195617"/>
                <a:gd name="connsiteX48" fmla="*/ 3061647 w 3571164"/>
                <a:gd name="connsiteY48" fmla="*/ 59140 h 195617"/>
                <a:gd name="connsiteX49" fmla="*/ 3079844 w 3571164"/>
                <a:gd name="connsiteY49" fmla="*/ 118280 h 195617"/>
                <a:gd name="connsiteX50" fmla="*/ 3084394 w 3571164"/>
                <a:gd name="connsiteY50" fmla="*/ 131928 h 195617"/>
                <a:gd name="connsiteX51" fmla="*/ 3070746 w 3571164"/>
                <a:gd name="connsiteY51" fmla="*/ 90985 h 195617"/>
                <a:gd name="connsiteX52" fmla="*/ 3061647 w 3571164"/>
                <a:gd name="connsiteY52" fmla="*/ 77337 h 195617"/>
                <a:gd name="connsiteX53" fmla="*/ 3052549 w 3571164"/>
                <a:gd name="connsiteY53" fmla="*/ 59140 h 195617"/>
                <a:gd name="connsiteX54" fmla="*/ 3057098 w 3571164"/>
                <a:gd name="connsiteY54" fmla="*/ 81886 h 195617"/>
                <a:gd name="connsiteX55" fmla="*/ 3048000 w 3571164"/>
                <a:gd name="connsiteY55" fmla="*/ 63689 h 195617"/>
                <a:gd name="connsiteX56" fmla="*/ 3043450 w 3571164"/>
                <a:gd name="connsiteY56" fmla="*/ 45492 h 195617"/>
                <a:gd name="connsiteX57" fmla="*/ 3052549 w 3571164"/>
                <a:gd name="connsiteY57" fmla="*/ 77337 h 195617"/>
                <a:gd name="connsiteX58" fmla="*/ 3061647 w 3571164"/>
                <a:gd name="connsiteY58" fmla="*/ 95534 h 195617"/>
                <a:gd name="connsiteX59" fmla="*/ 3052549 w 3571164"/>
                <a:gd name="connsiteY59" fmla="*/ 81886 h 195617"/>
                <a:gd name="connsiteX60" fmla="*/ 3043450 w 3571164"/>
                <a:gd name="connsiteY60" fmla="*/ 54591 h 195617"/>
                <a:gd name="connsiteX61" fmla="*/ 3034352 w 3571164"/>
                <a:gd name="connsiteY61" fmla="*/ 54591 h 195617"/>
                <a:gd name="connsiteX62" fmla="*/ 3025253 w 3571164"/>
                <a:gd name="connsiteY62" fmla="*/ 40943 h 195617"/>
                <a:gd name="connsiteX63" fmla="*/ 3029803 w 3571164"/>
                <a:gd name="connsiteY63" fmla="*/ 72788 h 195617"/>
                <a:gd name="connsiteX64" fmla="*/ 3016155 w 3571164"/>
                <a:gd name="connsiteY64" fmla="*/ 59140 h 195617"/>
                <a:gd name="connsiteX65" fmla="*/ 3007056 w 3571164"/>
                <a:gd name="connsiteY65" fmla="*/ 45492 h 195617"/>
                <a:gd name="connsiteX66" fmla="*/ 3016155 w 3571164"/>
                <a:gd name="connsiteY66" fmla="*/ 81886 h 195617"/>
                <a:gd name="connsiteX67" fmla="*/ 3020704 w 3571164"/>
                <a:gd name="connsiteY67" fmla="*/ 100083 h 195617"/>
                <a:gd name="connsiteX68" fmla="*/ 3025253 w 3571164"/>
                <a:gd name="connsiteY68" fmla="*/ 113731 h 195617"/>
                <a:gd name="connsiteX69" fmla="*/ 3007056 w 3571164"/>
                <a:gd name="connsiteY69" fmla="*/ 77337 h 195617"/>
                <a:gd name="connsiteX70" fmla="*/ 2993409 w 3571164"/>
                <a:gd name="connsiteY70" fmla="*/ 40943 h 195617"/>
                <a:gd name="connsiteX71" fmla="*/ 2979761 w 3571164"/>
                <a:gd name="connsiteY71" fmla="*/ 63689 h 195617"/>
                <a:gd name="connsiteX72" fmla="*/ 2979761 w 3571164"/>
                <a:gd name="connsiteY72" fmla="*/ 95534 h 195617"/>
                <a:gd name="connsiteX73" fmla="*/ 2984310 w 3571164"/>
                <a:gd name="connsiteY73" fmla="*/ 109182 h 195617"/>
                <a:gd name="connsiteX74" fmla="*/ 2966113 w 3571164"/>
                <a:gd name="connsiteY74" fmla="*/ 95534 h 195617"/>
                <a:gd name="connsiteX75" fmla="*/ 2943367 w 3571164"/>
                <a:gd name="connsiteY75" fmla="*/ 45492 h 195617"/>
                <a:gd name="connsiteX76" fmla="*/ 2957015 w 3571164"/>
                <a:gd name="connsiteY76" fmla="*/ 90985 h 195617"/>
                <a:gd name="connsiteX77" fmla="*/ 2961564 w 3571164"/>
                <a:gd name="connsiteY77" fmla="*/ 104632 h 195617"/>
                <a:gd name="connsiteX78" fmla="*/ 2943367 w 3571164"/>
                <a:gd name="connsiteY78" fmla="*/ 77337 h 195617"/>
                <a:gd name="connsiteX79" fmla="*/ 2934268 w 3571164"/>
                <a:gd name="connsiteY79" fmla="*/ 63689 h 195617"/>
                <a:gd name="connsiteX80" fmla="*/ 2934268 w 3571164"/>
                <a:gd name="connsiteY80" fmla="*/ 81886 h 195617"/>
                <a:gd name="connsiteX81" fmla="*/ 2920621 w 3571164"/>
                <a:gd name="connsiteY81" fmla="*/ 86435 h 195617"/>
                <a:gd name="connsiteX82" fmla="*/ 2920621 w 3571164"/>
                <a:gd name="connsiteY82" fmla="*/ 90985 h 195617"/>
                <a:gd name="connsiteX83" fmla="*/ 2911522 w 3571164"/>
                <a:gd name="connsiteY83" fmla="*/ 77337 h 195617"/>
                <a:gd name="connsiteX84" fmla="*/ 2906973 w 3571164"/>
                <a:gd name="connsiteY84" fmla="*/ 104632 h 195617"/>
                <a:gd name="connsiteX85" fmla="*/ 2897874 w 3571164"/>
                <a:gd name="connsiteY85" fmla="*/ 77337 h 195617"/>
                <a:gd name="connsiteX86" fmla="*/ 2893325 w 3571164"/>
                <a:gd name="connsiteY86" fmla="*/ 63689 h 195617"/>
                <a:gd name="connsiteX87" fmla="*/ 2888776 w 3571164"/>
                <a:gd name="connsiteY87" fmla="*/ 50041 h 195617"/>
                <a:gd name="connsiteX88" fmla="*/ 2870579 w 3571164"/>
                <a:gd name="connsiteY88" fmla="*/ 18197 h 195617"/>
                <a:gd name="connsiteX89" fmla="*/ 2861480 w 3571164"/>
                <a:gd name="connsiteY89" fmla="*/ 4549 h 195617"/>
                <a:gd name="connsiteX90" fmla="*/ 2884227 w 3571164"/>
                <a:gd name="connsiteY90" fmla="*/ 68238 h 195617"/>
                <a:gd name="connsiteX91" fmla="*/ 2893325 w 3571164"/>
                <a:gd name="connsiteY91" fmla="*/ 86435 h 195617"/>
                <a:gd name="connsiteX92" fmla="*/ 2902424 w 3571164"/>
                <a:gd name="connsiteY92" fmla="*/ 113731 h 195617"/>
                <a:gd name="connsiteX93" fmla="*/ 2906973 w 3571164"/>
                <a:gd name="connsiteY93" fmla="*/ 127379 h 195617"/>
                <a:gd name="connsiteX94" fmla="*/ 2916071 w 3571164"/>
                <a:gd name="connsiteY94" fmla="*/ 141026 h 195617"/>
                <a:gd name="connsiteX95" fmla="*/ 2902424 w 3571164"/>
                <a:gd name="connsiteY95" fmla="*/ 127379 h 195617"/>
                <a:gd name="connsiteX96" fmla="*/ 2893325 w 3571164"/>
                <a:gd name="connsiteY96" fmla="*/ 104632 h 195617"/>
                <a:gd name="connsiteX97" fmla="*/ 2879677 w 3571164"/>
                <a:gd name="connsiteY97" fmla="*/ 86435 h 195617"/>
                <a:gd name="connsiteX98" fmla="*/ 2866030 w 3571164"/>
                <a:gd name="connsiteY98" fmla="*/ 54591 h 195617"/>
                <a:gd name="connsiteX99" fmla="*/ 2870579 w 3571164"/>
                <a:gd name="connsiteY99" fmla="*/ 86435 h 195617"/>
                <a:gd name="connsiteX100" fmla="*/ 2866030 w 3571164"/>
                <a:gd name="connsiteY100" fmla="*/ 113731 h 195617"/>
                <a:gd name="connsiteX101" fmla="*/ 2856931 w 3571164"/>
                <a:gd name="connsiteY101" fmla="*/ 100083 h 195617"/>
                <a:gd name="connsiteX102" fmla="*/ 2847832 w 3571164"/>
                <a:gd name="connsiteY102" fmla="*/ 118280 h 195617"/>
                <a:gd name="connsiteX103" fmla="*/ 2852382 w 3571164"/>
                <a:gd name="connsiteY103" fmla="*/ 131928 h 195617"/>
                <a:gd name="connsiteX104" fmla="*/ 2843283 w 3571164"/>
                <a:gd name="connsiteY104" fmla="*/ 118280 h 195617"/>
                <a:gd name="connsiteX105" fmla="*/ 2829635 w 3571164"/>
                <a:gd name="connsiteY105" fmla="*/ 113731 h 195617"/>
                <a:gd name="connsiteX106" fmla="*/ 2811438 w 3571164"/>
                <a:gd name="connsiteY106" fmla="*/ 118280 h 195617"/>
                <a:gd name="connsiteX107" fmla="*/ 2806889 w 3571164"/>
                <a:gd name="connsiteY107" fmla="*/ 131928 h 195617"/>
                <a:gd name="connsiteX108" fmla="*/ 2784143 w 3571164"/>
                <a:gd name="connsiteY108" fmla="*/ 118280 h 195617"/>
                <a:gd name="connsiteX109" fmla="*/ 2779594 w 3571164"/>
                <a:gd name="connsiteY109" fmla="*/ 141026 h 195617"/>
                <a:gd name="connsiteX110" fmla="*/ 2765946 w 3571164"/>
                <a:gd name="connsiteY110" fmla="*/ 127379 h 195617"/>
                <a:gd name="connsiteX111" fmla="*/ 2756847 w 3571164"/>
                <a:gd name="connsiteY111" fmla="*/ 113731 h 195617"/>
                <a:gd name="connsiteX112" fmla="*/ 2743200 w 3571164"/>
                <a:gd name="connsiteY112" fmla="*/ 118280 h 195617"/>
                <a:gd name="connsiteX113" fmla="*/ 2725003 w 3571164"/>
                <a:gd name="connsiteY113" fmla="*/ 136477 h 195617"/>
                <a:gd name="connsiteX114" fmla="*/ 2702256 w 3571164"/>
                <a:gd name="connsiteY114" fmla="*/ 109182 h 195617"/>
                <a:gd name="connsiteX115" fmla="*/ 2693158 w 3571164"/>
                <a:gd name="connsiteY115" fmla="*/ 127379 h 195617"/>
                <a:gd name="connsiteX116" fmla="*/ 2697707 w 3571164"/>
                <a:gd name="connsiteY116" fmla="*/ 141026 h 195617"/>
                <a:gd name="connsiteX117" fmla="*/ 2684059 w 3571164"/>
                <a:gd name="connsiteY117" fmla="*/ 131928 h 195617"/>
                <a:gd name="connsiteX118" fmla="*/ 2670412 w 3571164"/>
                <a:gd name="connsiteY118" fmla="*/ 127379 h 195617"/>
                <a:gd name="connsiteX119" fmla="*/ 2656764 w 3571164"/>
                <a:gd name="connsiteY119" fmla="*/ 118280 h 195617"/>
                <a:gd name="connsiteX120" fmla="*/ 2643116 w 3571164"/>
                <a:gd name="connsiteY120" fmla="*/ 90985 h 195617"/>
                <a:gd name="connsiteX121" fmla="*/ 2634018 w 3571164"/>
                <a:gd name="connsiteY121" fmla="*/ 77337 h 195617"/>
                <a:gd name="connsiteX122" fmla="*/ 2629468 w 3571164"/>
                <a:gd name="connsiteY122" fmla="*/ 63689 h 195617"/>
                <a:gd name="connsiteX123" fmla="*/ 2611271 w 3571164"/>
                <a:gd name="connsiteY123" fmla="*/ 36394 h 195617"/>
                <a:gd name="connsiteX124" fmla="*/ 2602173 w 3571164"/>
                <a:gd name="connsiteY124" fmla="*/ 4549 h 195617"/>
                <a:gd name="connsiteX125" fmla="*/ 2588525 w 3571164"/>
                <a:gd name="connsiteY125" fmla="*/ 0 h 195617"/>
                <a:gd name="connsiteX126" fmla="*/ 2593074 w 3571164"/>
                <a:gd name="connsiteY126" fmla="*/ 22746 h 195617"/>
                <a:gd name="connsiteX127" fmla="*/ 2602173 w 3571164"/>
                <a:gd name="connsiteY127" fmla="*/ 59140 h 195617"/>
                <a:gd name="connsiteX128" fmla="*/ 2611271 w 3571164"/>
                <a:gd name="connsiteY128" fmla="*/ 95534 h 195617"/>
                <a:gd name="connsiteX129" fmla="*/ 2624919 w 3571164"/>
                <a:gd name="connsiteY129" fmla="*/ 141026 h 195617"/>
                <a:gd name="connsiteX130" fmla="*/ 2629468 w 3571164"/>
                <a:gd name="connsiteY130" fmla="*/ 154674 h 195617"/>
                <a:gd name="connsiteX131" fmla="*/ 2620370 w 3571164"/>
                <a:gd name="connsiteY131" fmla="*/ 136477 h 195617"/>
                <a:gd name="connsiteX132" fmla="*/ 2611271 w 3571164"/>
                <a:gd name="connsiteY132" fmla="*/ 100083 h 195617"/>
                <a:gd name="connsiteX133" fmla="*/ 2606722 w 3571164"/>
                <a:gd name="connsiteY133" fmla="*/ 86435 h 195617"/>
                <a:gd name="connsiteX134" fmla="*/ 2611271 w 3571164"/>
                <a:gd name="connsiteY134" fmla="*/ 54591 h 195617"/>
                <a:gd name="connsiteX135" fmla="*/ 2624919 w 3571164"/>
                <a:gd name="connsiteY135" fmla="*/ 63689 h 195617"/>
                <a:gd name="connsiteX136" fmla="*/ 2629468 w 3571164"/>
                <a:gd name="connsiteY136" fmla="*/ 77337 h 195617"/>
                <a:gd name="connsiteX137" fmla="*/ 2638567 w 3571164"/>
                <a:gd name="connsiteY137" fmla="*/ 90985 h 195617"/>
                <a:gd name="connsiteX138" fmla="*/ 2643116 w 3571164"/>
                <a:gd name="connsiteY138" fmla="*/ 77337 h 195617"/>
                <a:gd name="connsiteX139" fmla="*/ 2634018 w 3571164"/>
                <a:gd name="connsiteY139" fmla="*/ 59140 h 195617"/>
                <a:gd name="connsiteX140" fmla="*/ 2629468 w 3571164"/>
                <a:gd name="connsiteY140" fmla="*/ 40943 h 195617"/>
                <a:gd name="connsiteX141" fmla="*/ 2624919 w 3571164"/>
                <a:gd name="connsiteY141" fmla="*/ 27295 h 195617"/>
                <a:gd name="connsiteX142" fmla="*/ 2638567 w 3571164"/>
                <a:gd name="connsiteY142" fmla="*/ 40943 h 195617"/>
                <a:gd name="connsiteX143" fmla="*/ 2643116 w 3571164"/>
                <a:gd name="connsiteY143" fmla="*/ 59140 h 195617"/>
                <a:gd name="connsiteX144" fmla="*/ 2652215 w 3571164"/>
                <a:gd name="connsiteY144" fmla="*/ 86435 h 195617"/>
                <a:gd name="connsiteX145" fmla="*/ 2670412 w 3571164"/>
                <a:gd name="connsiteY145" fmla="*/ 45492 h 195617"/>
                <a:gd name="connsiteX146" fmla="*/ 2656764 w 3571164"/>
                <a:gd name="connsiteY146" fmla="*/ 109182 h 195617"/>
                <a:gd name="connsiteX147" fmla="*/ 2647665 w 3571164"/>
                <a:gd name="connsiteY147" fmla="*/ 122829 h 195617"/>
                <a:gd name="connsiteX148" fmla="*/ 2643116 w 3571164"/>
                <a:gd name="connsiteY148" fmla="*/ 136477 h 195617"/>
                <a:gd name="connsiteX149" fmla="*/ 2629468 w 3571164"/>
                <a:gd name="connsiteY149" fmla="*/ 131928 h 195617"/>
                <a:gd name="connsiteX150" fmla="*/ 2620370 w 3571164"/>
                <a:gd name="connsiteY150" fmla="*/ 118280 h 195617"/>
                <a:gd name="connsiteX151" fmla="*/ 2597624 w 3571164"/>
                <a:gd name="connsiteY151" fmla="*/ 90985 h 195617"/>
                <a:gd name="connsiteX152" fmla="*/ 2593074 w 3571164"/>
                <a:gd name="connsiteY152" fmla="*/ 127379 h 195617"/>
                <a:gd name="connsiteX153" fmla="*/ 2588525 w 3571164"/>
                <a:gd name="connsiteY153" fmla="*/ 113731 h 195617"/>
                <a:gd name="connsiteX154" fmla="*/ 2574877 w 3571164"/>
                <a:gd name="connsiteY154" fmla="*/ 109182 h 195617"/>
                <a:gd name="connsiteX155" fmla="*/ 2561230 w 3571164"/>
                <a:gd name="connsiteY155" fmla="*/ 113731 h 195617"/>
                <a:gd name="connsiteX156" fmla="*/ 2565779 w 3571164"/>
                <a:gd name="connsiteY156" fmla="*/ 127379 h 195617"/>
                <a:gd name="connsiteX157" fmla="*/ 2556680 w 3571164"/>
                <a:gd name="connsiteY157" fmla="*/ 113731 h 195617"/>
                <a:gd name="connsiteX158" fmla="*/ 2538483 w 3571164"/>
                <a:gd name="connsiteY158" fmla="*/ 81886 h 195617"/>
                <a:gd name="connsiteX159" fmla="*/ 2538483 w 3571164"/>
                <a:gd name="connsiteY159" fmla="*/ 100083 h 195617"/>
                <a:gd name="connsiteX160" fmla="*/ 2533934 w 3571164"/>
                <a:gd name="connsiteY160" fmla="*/ 86435 h 195617"/>
                <a:gd name="connsiteX161" fmla="*/ 2524835 w 3571164"/>
                <a:gd name="connsiteY161" fmla="*/ 72788 h 195617"/>
                <a:gd name="connsiteX162" fmla="*/ 2533934 w 3571164"/>
                <a:gd name="connsiteY162" fmla="*/ 113731 h 195617"/>
                <a:gd name="connsiteX163" fmla="*/ 2520286 w 3571164"/>
                <a:gd name="connsiteY163" fmla="*/ 109182 h 195617"/>
                <a:gd name="connsiteX164" fmla="*/ 2506638 w 3571164"/>
                <a:gd name="connsiteY164" fmla="*/ 109182 h 195617"/>
                <a:gd name="connsiteX165" fmla="*/ 2492991 w 3571164"/>
                <a:gd name="connsiteY165" fmla="*/ 104632 h 195617"/>
                <a:gd name="connsiteX166" fmla="*/ 2483892 w 3571164"/>
                <a:gd name="connsiteY166" fmla="*/ 90985 h 195617"/>
                <a:gd name="connsiteX167" fmla="*/ 2470244 w 3571164"/>
                <a:gd name="connsiteY167" fmla="*/ 104632 h 195617"/>
                <a:gd name="connsiteX168" fmla="*/ 2456597 w 3571164"/>
                <a:gd name="connsiteY168" fmla="*/ 95534 h 195617"/>
                <a:gd name="connsiteX169" fmla="*/ 2452047 w 3571164"/>
                <a:gd name="connsiteY169" fmla="*/ 81886 h 195617"/>
                <a:gd name="connsiteX170" fmla="*/ 2447498 w 3571164"/>
                <a:gd name="connsiteY170" fmla="*/ 95534 h 195617"/>
                <a:gd name="connsiteX171" fmla="*/ 2442949 w 3571164"/>
                <a:gd name="connsiteY171" fmla="*/ 122829 h 195617"/>
                <a:gd name="connsiteX172" fmla="*/ 2433850 w 3571164"/>
                <a:gd name="connsiteY172" fmla="*/ 109182 h 195617"/>
                <a:gd name="connsiteX173" fmla="*/ 2420203 w 3571164"/>
                <a:gd name="connsiteY173" fmla="*/ 95534 h 195617"/>
                <a:gd name="connsiteX174" fmla="*/ 2415653 w 3571164"/>
                <a:gd name="connsiteY174" fmla="*/ 81886 h 195617"/>
                <a:gd name="connsiteX175" fmla="*/ 2397456 w 3571164"/>
                <a:gd name="connsiteY175" fmla="*/ 109182 h 195617"/>
                <a:gd name="connsiteX176" fmla="*/ 2402006 w 3571164"/>
                <a:gd name="connsiteY176" fmla="*/ 122829 h 195617"/>
                <a:gd name="connsiteX177" fmla="*/ 2388358 w 3571164"/>
                <a:gd name="connsiteY177" fmla="*/ 90985 h 195617"/>
                <a:gd name="connsiteX178" fmla="*/ 2379259 w 3571164"/>
                <a:gd name="connsiteY178" fmla="*/ 90985 h 195617"/>
                <a:gd name="connsiteX179" fmla="*/ 2370161 w 3571164"/>
                <a:gd name="connsiteY179" fmla="*/ 104632 h 195617"/>
                <a:gd name="connsiteX180" fmla="*/ 2356513 w 3571164"/>
                <a:gd name="connsiteY180" fmla="*/ 95534 h 195617"/>
                <a:gd name="connsiteX181" fmla="*/ 2342865 w 3571164"/>
                <a:gd name="connsiteY181" fmla="*/ 100083 h 195617"/>
                <a:gd name="connsiteX182" fmla="*/ 2338316 w 3571164"/>
                <a:gd name="connsiteY182" fmla="*/ 86435 h 195617"/>
                <a:gd name="connsiteX183" fmla="*/ 2329218 w 3571164"/>
                <a:gd name="connsiteY183" fmla="*/ 109182 h 195617"/>
                <a:gd name="connsiteX184" fmla="*/ 2324668 w 3571164"/>
                <a:gd name="connsiteY184" fmla="*/ 113731 h 195617"/>
                <a:gd name="connsiteX185" fmla="*/ 2329218 w 3571164"/>
                <a:gd name="connsiteY185" fmla="*/ 127379 h 195617"/>
                <a:gd name="connsiteX186" fmla="*/ 2320119 w 3571164"/>
                <a:gd name="connsiteY186" fmla="*/ 113731 h 195617"/>
                <a:gd name="connsiteX187" fmla="*/ 2301922 w 3571164"/>
                <a:gd name="connsiteY187" fmla="*/ 86435 h 195617"/>
                <a:gd name="connsiteX188" fmla="*/ 2297373 w 3571164"/>
                <a:gd name="connsiteY188" fmla="*/ 100083 h 195617"/>
                <a:gd name="connsiteX189" fmla="*/ 2301922 w 3571164"/>
                <a:gd name="connsiteY189" fmla="*/ 118280 h 195617"/>
                <a:gd name="connsiteX190" fmla="*/ 2297373 w 3571164"/>
                <a:gd name="connsiteY190" fmla="*/ 131928 h 195617"/>
                <a:gd name="connsiteX191" fmla="*/ 2279176 w 3571164"/>
                <a:gd name="connsiteY191" fmla="*/ 104632 h 195617"/>
                <a:gd name="connsiteX192" fmla="*/ 2270077 w 3571164"/>
                <a:gd name="connsiteY192" fmla="*/ 90985 h 195617"/>
                <a:gd name="connsiteX193" fmla="*/ 2260979 w 3571164"/>
                <a:gd name="connsiteY193" fmla="*/ 104632 h 195617"/>
                <a:gd name="connsiteX194" fmla="*/ 2229134 w 3571164"/>
                <a:gd name="connsiteY194" fmla="*/ 86435 h 195617"/>
                <a:gd name="connsiteX195" fmla="*/ 2215486 w 3571164"/>
                <a:gd name="connsiteY195" fmla="*/ 77337 h 195617"/>
                <a:gd name="connsiteX196" fmla="*/ 2201838 w 3571164"/>
                <a:gd name="connsiteY196" fmla="*/ 104632 h 195617"/>
                <a:gd name="connsiteX197" fmla="*/ 2188191 w 3571164"/>
                <a:gd name="connsiteY197" fmla="*/ 100083 h 195617"/>
                <a:gd name="connsiteX198" fmla="*/ 2179092 w 3571164"/>
                <a:gd name="connsiteY198" fmla="*/ 72788 h 195617"/>
                <a:gd name="connsiteX199" fmla="*/ 2188191 w 3571164"/>
                <a:gd name="connsiteY199" fmla="*/ 86435 h 195617"/>
                <a:gd name="connsiteX200" fmla="*/ 2197289 w 3571164"/>
                <a:gd name="connsiteY200" fmla="*/ 104632 h 195617"/>
                <a:gd name="connsiteX201" fmla="*/ 2188191 w 3571164"/>
                <a:gd name="connsiteY201" fmla="*/ 90985 h 195617"/>
                <a:gd name="connsiteX202" fmla="*/ 2183641 w 3571164"/>
                <a:gd name="connsiteY202" fmla="*/ 104632 h 195617"/>
                <a:gd name="connsiteX203" fmla="*/ 2179092 w 3571164"/>
                <a:gd name="connsiteY203" fmla="*/ 90985 h 195617"/>
                <a:gd name="connsiteX204" fmla="*/ 2160895 w 3571164"/>
                <a:gd name="connsiteY204" fmla="*/ 54591 h 195617"/>
                <a:gd name="connsiteX205" fmla="*/ 2160895 w 3571164"/>
                <a:gd name="connsiteY205" fmla="*/ 68238 h 195617"/>
                <a:gd name="connsiteX206" fmla="*/ 2151797 w 3571164"/>
                <a:gd name="connsiteY206" fmla="*/ 50041 h 195617"/>
                <a:gd name="connsiteX207" fmla="*/ 2147247 w 3571164"/>
                <a:gd name="connsiteY207" fmla="*/ 36394 h 195617"/>
                <a:gd name="connsiteX208" fmla="*/ 2156346 w 3571164"/>
                <a:gd name="connsiteY208" fmla="*/ 59140 h 195617"/>
                <a:gd name="connsiteX209" fmla="*/ 2179092 w 3571164"/>
                <a:gd name="connsiteY209" fmla="*/ 100083 h 195617"/>
                <a:gd name="connsiteX210" fmla="*/ 2188191 w 3571164"/>
                <a:gd name="connsiteY210" fmla="*/ 118280 h 195617"/>
                <a:gd name="connsiteX211" fmla="*/ 2183641 w 3571164"/>
                <a:gd name="connsiteY211" fmla="*/ 104632 h 195617"/>
                <a:gd name="connsiteX212" fmla="*/ 2174543 w 3571164"/>
                <a:gd name="connsiteY212" fmla="*/ 90985 h 195617"/>
                <a:gd name="connsiteX213" fmla="*/ 2165444 w 3571164"/>
                <a:gd name="connsiteY213" fmla="*/ 54591 h 195617"/>
                <a:gd name="connsiteX214" fmla="*/ 2169994 w 3571164"/>
                <a:gd name="connsiteY214" fmla="*/ 72788 h 195617"/>
                <a:gd name="connsiteX215" fmla="*/ 2174543 w 3571164"/>
                <a:gd name="connsiteY215" fmla="*/ 90985 h 195617"/>
                <a:gd name="connsiteX216" fmla="*/ 2179092 w 3571164"/>
                <a:gd name="connsiteY216" fmla="*/ 109182 h 195617"/>
                <a:gd name="connsiteX217" fmla="*/ 2183641 w 3571164"/>
                <a:gd name="connsiteY217" fmla="*/ 122829 h 195617"/>
                <a:gd name="connsiteX218" fmla="*/ 2169994 w 3571164"/>
                <a:gd name="connsiteY218" fmla="*/ 109182 h 195617"/>
                <a:gd name="connsiteX219" fmla="*/ 2133600 w 3571164"/>
                <a:gd name="connsiteY219" fmla="*/ 59140 h 195617"/>
                <a:gd name="connsiteX220" fmla="*/ 2138149 w 3571164"/>
                <a:gd name="connsiteY220" fmla="*/ 81886 h 195617"/>
                <a:gd name="connsiteX221" fmla="*/ 2142698 w 3571164"/>
                <a:gd name="connsiteY221" fmla="*/ 95534 h 195617"/>
                <a:gd name="connsiteX222" fmla="*/ 2133600 w 3571164"/>
                <a:gd name="connsiteY222" fmla="*/ 59140 h 195617"/>
                <a:gd name="connsiteX223" fmla="*/ 2129050 w 3571164"/>
                <a:gd name="connsiteY223" fmla="*/ 36394 h 195617"/>
                <a:gd name="connsiteX224" fmla="*/ 2124501 w 3571164"/>
                <a:gd name="connsiteY224" fmla="*/ 18197 h 195617"/>
                <a:gd name="connsiteX225" fmla="*/ 2129050 w 3571164"/>
                <a:gd name="connsiteY225" fmla="*/ 31844 h 195617"/>
                <a:gd name="connsiteX226" fmla="*/ 2147247 w 3571164"/>
                <a:gd name="connsiteY226" fmla="*/ 59140 h 195617"/>
                <a:gd name="connsiteX227" fmla="*/ 2156346 w 3571164"/>
                <a:gd name="connsiteY227" fmla="*/ 77337 h 195617"/>
                <a:gd name="connsiteX228" fmla="*/ 2138149 w 3571164"/>
                <a:gd name="connsiteY228" fmla="*/ 50041 h 195617"/>
                <a:gd name="connsiteX229" fmla="*/ 2147247 w 3571164"/>
                <a:gd name="connsiteY229" fmla="*/ 86435 h 195617"/>
                <a:gd name="connsiteX230" fmla="*/ 2138149 w 3571164"/>
                <a:gd name="connsiteY230" fmla="*/ 90985 h 195617"/>
                <a:gd name="connsiteX231" fmla="*/ 2129050 w 3571164"/>
                <a:gd name="connsiteY231" fmla="*/ 63689 h 195617"/>
                <a:gd name="connsiteX232" fmla="*/ 2138149 w 3571164"/>
                <a:gd name="connsiteY232" fmla="*/ 109182 h 195617"/>
                <a:gd name="connsiteX233" fmla="*/ 2124501 w 3571164"/>
                <a:gd name="connsiteY233" fmla="*/ 100083 h 195617"/>
                <a:gd name="connsiteX234" fmla="*/ 2092656 w 3571164"/>
                <a:gd name="connsiteY234" fmla="*/ 63689 h 195617"/>
                <a:gd name="connsiteX235" fmla="*/ 2079009 w 3571164"/>
                <a:gd name="connsiteY235" fmla="*/ 45492 h 195617"/>
                <a:gd name="connsiteX236" fmla="*/ 2074459 w 3571164"/>
                <a:gd name="connsiteY236" fmla="*/ 31844 h 195617"/>
                <a:gd name="connsiteX237" fmla="*/ 2079009 w 3571164"/>
                <a:gd name="connsiteY237" fmla="*/ 50041 h 195617"/>
                <a:gd name="connsiteX238" fmla="*/ 2083558 w 3571164"/>
                <a:gd name="connsiteY238" fmla="*/ 77337 h 195617"/>
                <a:gd name="connsiteX239" fmla="*/ 2088107 w 3571164"/>
                <a:gd name="connsiteY239" fmla="*/ 90985 h 195617"/>
                <a:gd name="connsiteX240" fmla="*/ 2074459 w 3571164"/>
                <a:gd name="connsiteY240" fmla="*/ 50041 h 195617"/>
                <a:gd name="connsiteX241" fmla="*/ 2069910 w 3571164"/>
                <a:gd name="connsiteY241" fmla="*/ 31844 h 195617"/>
                <a:gd name="connsiteX242" fmla="*/ 2074459 w 3571164"/>
                <a:gd name="connsiteY242" fmla="*/ 63689 h 195617"/>
                <a:gd name="connsiteX243" fmla="*/ 2079009 w 3571164"/>
                <a:gd name="connsiteY243" fmla="*/ 77337 h 195617"/>
                <a:gd name="connsiteX244" fmla="*/ 2051713 w 3571164"/>
                <a:gd name="connsiteY244" fmla="*/ 50041 h 195617"/>
                <a:gd name="connsiteX245" fmla="*/ 2047164 w 3571164"/>
                <a:gd name="connsiteY245" fmla="*/ 72788 h 195617"/>
                <a:gd name="connsiteX246" fmla="*/ 2038065 w 3571164"/>
                <a:gd name="connsiteY246" fmla="*/ 77337 h 195617"/>
                <a:gd name="connsiteX247" fmla="*/ 2028967 w 3571164"/>
                <a:gd name="connsiteY247" fmla="*/ 63689 h 195617"/>
                <a:gd name="connsiteX248" fmla="*/ 2024418 w 3571164"/>
                <a:gd name="connsiteY248" fmla="*/ 50041 h 195617"/>
                <a:gd name="connsiteX249" fmla="*/ 2047164 w 3571164"/>
                <a:gd name="connsiteY249" fmla="*/ 113731 h 195617"/>
                <a:gd name="connsiteX250" fmla="*/ 2051713 w 3571164"/>
                <a:gd name="connsiteY250" fmla="*/ 131928 h 195617"/>
                <a:gd name="connsiteX251" fmla="*/ 2047164 w 3571164"/>
                <a:gd name="connsiteY251" fmla="*/ 145576 h 195617"/>
                <a:gd name="connsiteX252" fmla="*/ 2038065 w 3571164"/>
                <a:gd name="connsiteY252" fmla="*/ 131928 h 195617"/>
                <a:gd name="connsiteX253" fmla="*/ 2024418 w 3571164"/>
                <a:gd name="connsiteY253" fmla="*/ 113731 h 195617"/>
                <a:gd name="connsiteX254" fmla="*/ 2006221 w 3571164"/>
                <a:gd name="connsiteY254" fmla="*/ 72788 h 195617"/>
                <a:gd name="connsiteX255" fmla="*/ 1997122 w 3571164"/>
                <a:gd name="connsiteY255" fmla="*/ 54591 h 195617"/>
                <a:gd name="connsiteX256" fmla="*/ 1992573 w 3571164"/>
                <a:gd name="connsiteY256" fmla="*/ 68238 h 195617"/>
                <a:gd name="connsiteX257" fmla="*/ 1997122 w 3571164"/>
                <a:gd name="connsiteY257" fmla="*/ 81886 h 195617"/>
                <a:gd name="connsiteX258" fmla="*/ 1992573 w 3571164"/>
                <a:gd name="connsiteY258" fmla="*/ 81886 h 195617"/>
                <a:gd name="connsiteX259" fmla="*/ 1978925 w 3571164"/>
                <a:gd name="connsiteY259" fmla="*/ 100083 h 195617"/>
                <a:gd name="connsiteX260" fmla="*/ 1956179 w 3571164"/>
                <a:gd name="connsiteY260" fmla="*/ 104632 h 195617"/>
                <a:gd name="connsiteX261" fmla="*/ 1947080 w 3571164"/>
                <a:gd name="connsiteY261" fmla="*/ 77337 h 195617"/>
                <a:gd name="connsiteX262" fmla="*/ 1942531 w 3571164"/>
                <a:gd name="connsiteY262" fmla="*/ 63689 h 195617"/>
                <a:gd name="connsiteX263" fmla="*/ 1937982 w 3571164"/>
                <a:gd name="connsiteY263" fmla="*/ 77337 h 195617"/>
                <a:gd name="connsiteX264" fmla="*/ 1924334 w 3571164"/>
                <a:gd name="connsiteY264" fmla="*/ 95534 h 195617"/>
                <a:gd name="connsiteX265" fmla="*/ 1919785 w 3571164"/>
                <a:gd name="connsiteY265" fmla="*/ 81886 h 195617"/>
                <a:gd name="connsiteX266" fmla="*/ 1915235 w 3571164"/>
                <a:gd name="connsiteY266" fmla="*/ 95534 h 195617"/>
                <a:gd name="connsiteX267" fmla="*/ 1887940 w 3571164"/>
                <a:gd name="connsiteY267" fmla="*/ 104632 h 195617"/>
                <a:gd name="connsiteX268" fmla="*/ 1860644 w 3571164"/>
                <a:gd name="connsiteY268" fmla="*/ 113731 h 195617"/>
                <a:gd name="connsiteX269" fmla="*/ 1842447 w 3571164"/>
                <a:gd name="connsiteY269" fmla="*/ 118280 h 195617"/>
                <a:gd name="connsiteX270" fmla="*/ 1655928 w 3571164"/>
                <a:gd name="connsiteY270" fmla="*/ 109182 h 195617"/>
                <a:gd name="connsiteX271" fmla="*/ 1492155 w 3571164"/>
                <a:gd name="connsiteY271" fmla="*/ 113731 h 195617"/>
                <a:gd name="connsiteX272" fmla="*/ 1428465 w 3571164"/>
                <a:gd name="connsiteY272" fmla="*/ 118280 h 195617"/>
                <a:gd name="connsiteX273" fmla="*/ 1405719 w 3571164"/>
                <a:gd name="connsiteY273" fmla="*/ 113731 h 195617"/>
                <a:gd name="connsiteX274" fmla="*/ 1401170 w 3571164"/>
                <a:gd name="connsiteY274" fmla="*/ 100083 h 195617"/>
                <a:gd name="connsiteX275" fmla="*/ 1369325 w 3571164"/>
                <a:gd name="connsiteY275" fmla="*/ 81886 h 195617"/>
                <a:gd name="connsiteX276" fmla="*/ 1360227 w 3571164"/>
                <a:gd name="connsiteY276" fmla="*/ 68238 h 195617"/>
                <a:gd name="connsiteX277" fmla="*/ 1351128 w 3571164"/>
                <a:gd name="connsiteY277" fmla="*/ 95534 h 195617"/>
                <a:gd name="connsiteX278" fmla="*/ 1346579 w 3571164"/>
                <a:gd name="connsiteY278" fmla="*/ 109182 h 195617"/>
                <a:gd name="connsiteX279" fmla="*/ 1337480 w 3571164"/>
                <a:gd name="connsiteY279" fmla="*/ 81886 h 195617"/>
                <a:gd name="connsiteX280" fmla="*/ 1319283 w 3571164"/>
                <a:gd name="connsiteY280" fmla="*/ 45492 h 195617"/>
                <a:gd name="connsiteX281" fmla="*/ 1314734 w 3571164"/>
                <a:gd name="connsiteY281" fmla="*/ 59140 h 195617"/>
                <a:gd name="connsiteX282" fmla="*/ 1310185 w 3571164"/>
                <a:gd name="connsiteY282" fmla="*/ 109182 h 195617"/>
                <a:gd name="connsiteX283" fmla="*/ 1282889 w 3571164"/>
                <a:gd name="connsiteY283" fmla="*/ 54591 h 195617"/>
                <a:gd name="connsiteX284" fmla="*/ 1278340 w 3571164"/>
                <a:gd name="connsiteY284" fmla="*/ 81886 h 195617"/>
                <a:gd name="connsiteX285" fmla="*/ 1269241 w 3571164"/>
                <a:gd name="connsiteY285" fmla="*/ 68238 h 195617"/>
                <a:gd name="connsiteX286" fmla="*/ 1273791 w 3571164"/>
                <a:gd name="connsiteY286" fmla="*/ 109182 h 195617"/>
                <a:gd name="connsiteX287" fmla="*/ 1264692 w 3571164"/>
                <a:gd name="connsiteY287" fmla="*/ 95534 h 195617"/>
                <a:gd name="connsiteX288" fmla="*/ 1251044 w 3571164"/>
                <a:gd name="connsiteY288" fmla="*/ 100083 h 195617"/>
                <a:gd name="connsiteX289" fmla="*/ 1237397 w 3571164"/>
                <a:gd name="connsiteY289" fmla="*/ 100083 h 195617"/>
                <a:gd name="connsiteX290" fmla="*/ 1219200 w 3571164"/>
                <a:gd name="connsiteY290" fmla="*/ 118280 h 195617"/>
                <a:gd name="connsiteX291" fmla="*/ 1196453 w 3571164"/>
                <a:gd name="connsiteY291" fmla="*/ 90985 h 195617"/>
                <a:gd name="connsiteX292" fmla="*/ 1191904 w 3571164"/>
                <a:gd name="connsiteY292" fmla="*/ 104632 h 195617"/>
                <a:gd name="connsiteX293" fmla="*/ 1173707 w 3571164"/>
                <a:gd name="connsiteY293" fmla="*/ 77337 h 195617"/>
                <a:gd name="connsiteX294" fmla="*/ 1164609 w 3571164"/>
                <a:gd name="connsiteY294" fmla="*/ 113731 h 195617"/>
                <a:gd name="connsiteX295" fmla="*/ 1155510 w 3571164"/>
                <a:gd name="connsiteY295" fmla="*/ 100083 h 195617"/>
                <a:gd name="connsiteX296" fmla="*/ 1132764 w 3571164"/>
                <a:gd name="connsiteY296" fmla="*/ 113731 h 195617"/>
                <a:gd name="connsiteX297" fmla="*/ 1123665 w 3571164"/>
                <a:gd name="connsiteY297" fmla="*/ 95534 h 195617"/>
                <a:gd name="connsiteX298" fmla="*/ 1105468 w 3571164"/>
                <a:gd name="connsiteY298" fmla="*/ 95534 h 195617"/>
                <a:gd name="connsiteX299" fmla="*/ 1091821 w 3571164"/>
                <a:gd name="connsiteY299" fmla="*/ 90985 h 195617"/>
                <a:gd name="connsiteX300" fmla="*/ 1087271 w 3571164"/>
                <a:gd name="connsiteY300" fmla="*/ 104632 h 195617"/>
                <a:gd name="connsiteX301" fmla="*/ 1082722 w 3571164"/>
                <a:gd name="connsiteY301" fmla="*/ 127379 h 195617"/>
                <a:gd name="connsiteX302" fmla="*/ 1078173 w 3571164"/>
                <a:gd name="connsiteY302" fmla="*/ 113731 h 195617"/>
                <a:gd name="connsiteX303" fmla="*/ 1069074 w 3571164"/>
                <a:gd name="connsiteY303" fmla="*/ 100083 h 195617"/>
                <a:gd name="connsiteX304" fmla="*/ 1041779 w 3571164"/>
                <a:gd name="connsiteY304" fmla="*/ 86435 h 195617"/>
                <a:gd name="connsiteX305" fmla="*/ 1028131 w 3571164"/>
                <a:gd name="connsiteY305" fmla="*/ 95534 h 195617"/>
                <a:gd name="connsiteX306" fmla="*/ 1023582 w 3571164"/>
                <a:gd name="connsiteY306" fmla="*/ 109182 h 195617"/>
                <a:gd name="connsiteX307" fmla="*/ 1000835 w 3571164"/>
                <a:gd name="connsiteY307" fmla="*/ 104632 h 195617"/>
                <a:gd name="connsiteX308" fmla="*/ 987188 w 3571164"/>
                <a:gd name="connsiteY308" fmla="*/ 104632 h 195617"/>
                <a:gd name="connsiteX309" fmla="*/ 973540 w 3571164"/>
                <a:gd name="connsiteY309" fmla="*/ 100083 h 195617"/>
                <a:gd name="connsiteX310" fmla="*/ 959892 w 3571164"/>
                <a:gd name="connsiteY310" fmla="*/ 104632 h 195617"/>
                <a:gd name="connsiteX311" fmla="*/ 946244 w 3571164"/>
                <a:gd name="connsiteY311" fmla="*/ 118280 h 195617"/>
                <a:gd name="connsiteX312" fmla="*/ 932597 w 3571164"/>
                <a:gd name="connsiteY312" fmla="*/ 109182 h 195617"/>
                <a:gd name="connsiteX313" fmla="*/ 941695 w 3571164"/>
                <a:gd name="connsiteY313" fmla="*/ 131928 h 195617"/>
                <a:gd name="connsiteX314" fmla="*/ 946244 w 3571164"/>
                <a:gd name="connsiteY314" fmla="*/ 145576 h 195617"/>
                <a:gd name="connsiteX315" fmla="*/ 941695 w 3571164"/>
                <a:gd name="connsiteY315" fmla="*/ 127379 h 195617"/>
                <a:gd name="connsiteX316" fmla="*/ 923498 w 3571164"/>
                <a:gd name="connsiteY316" fmla="*/ 100083 h 195617"/>
                <a:gd name="connsiteX317" fmla="*/ 905301 w 3571164"/>
                <a:gd name="connsiteY317" fmla="*/ 118280 h 195617"/>
                <a:gd name="connsiteX318" fmla="*/ 891653 w 3571164"/>
                <a:gd name="connsiteY318" fmla="*/ 104632 h 195617"/>
                <a:gd name="connsiteX319" fmla="*/ 882555 w 3571164"/>
                <a:gd name="connsiteY319" fmla="*/ 118280 h 195617"/>
                <a:gd name="connsiteX320" fmla="*/ 864358 w 3571164"/>
                <a:gd name="connsiteY320" fmla="*/ 86435 h 195617"/>
                <a:gd name="connsiteX321" fmla="*/ 818865 w 3571164"/>
                <a:gd name="connsiteY321" fmla="*/ 109182 h 195617"/>
                <a:gd name="connsiteX322" fmla="*/ 805218 w 3571164"/>
                <a:gd name="connsiteY322" fmla="*/ 118280 h 195617"/>
                <a:gd name="connsiteX323" fmla="*/ 777922 w 3571164"/>
                <a:gd name="connsiteY323" fmla="*/ 86435 h 195617"/>
                <a:gd name="connsiteX324" fmla="*/ 759725 w 3571164"/>
                <a:gd name="connsiteY324" fmla="*/ 90985 h 195617"/>
                <a:gd name="connsiteX325" fmla="*/ 755176 w 3571164"/>
                <a:gd name="connsiteY325" fmla="*/ 104632 h 195617"/>
                <a:gd name="connsiteX326" fmla="*/ 741528 w 3571164"/>
                <a:gd name="connsiteY326" fmla="*/ 113731 h 195617"/>
                <a:gd name="connsiteX327" fmla="*/ 723331 w 3571164"/>
                <a:gd name="connsiteY327" fmla="*/ 104632 h 195617"/>
                <a:gd name="connsiteX328" fmla="*/ 718782 w 3571164"/>
                <a:gd name="connsiteY328" fmla="*/ 90985 h 195617"/>
                <a:gd name="connsiteX329" fmla="*/ 709683 w 3571164"/>
                <a:gd name="connsiteY329" fmla="*/ 77337 h 195617"/>
                <a:gd name="connsiteX330" fmla="*/ 714232 w 3571164"/>
                <a:gd name="connsiteY330" fmla="*/ 104632 h 195617"/>
                <a:gd name="connsiteX331" fmla="*/ 709683 w 3571164"/>
                <a:gd name="connsiteY331" fmla="*/ 145576 h 195617"/>
                <a:gd name="connsiteX332" fmla="*/ 705134 w 3571164"/>
                <a:gd name="connsiteY332" fmla="*/ 131928 h 195617"/>
                <a:gd name="connsiteX333" fmla="*/ 682388 w 3571164"/>
                <a:gd name="connsiteY333" fmla="*/ 145576 h 195617"/>
                <a:gd name="connsiteX334" fmla="*/ 673289 w 3571164"/>
                <a:gd name="connsiteY334" fmla="*/ 159223 h 195617"/>
                <a:gd name="connsiteX335" fmla="*/ 659641 w 3571164"/>
                <a:gd name="connsiteY335" fmla="*/ 154674 h 195617"/>
                <a:gd name="connsiteX336" fmla="*/ 641444 w 3571164"/>
                <a:gd name="connsiteY336" fmla="*/ 136477 h 195617"/>
                <a:gd name="connsiteX337" fmla="*/ 645994 w 3571164"/>
                <a:gd name="connsiteY337" fmla="*/ 150125 h 195617"/>
                <a:gd name="connsiteX338" fmla="*/ 636895 w 3571164"/>
                <a:gd name="connsiteY338" fmla="*/ 113731 h 195617"/>
                <a:gd name="connsiteX339" fmla="*/ 632346 w 3571164"/>
                <a:gd name="connsiteY339" fmla="*/ 95534 h 195617"/>
                <a:gd name="connsiteX340" fmla="*/ 641444 w 3571164"/>
                <a:gd name="connsiteY340" fmla="*/ 150125 h 195617"/>
                <a:gd name="connsiteX341" fmla="*/ 645994 w 3571164"/>
                <a:gd name="connsiteY341" fmla="*/ 163773 h 195617"/>
                <a:gd name="connsiteX342" fmla="*/ 632346 w 3571164"/>
                <a:gd name="connsiteY342" fmla="*/ 141026 h 195617"/>
                <a:gd name="connsiteX343" fmla="*/ 618698 w 3571164"/>
                <a:gd name="connsiteY343" fmla="*/ 127379 h 195617"/>
                <a:gd name="connsiteX344" fmla="*/ 600501 w 3571164"/>
                <a:gd name="connsiteY344" fmla="*/ 90985 h 195617"/>
                <a:gd name="connsiteX345" fmla="*/ 595952 w 3571164"/>
                <a:gd name="connsiteY345" fmla="*/ 104632 h 195617"/>
                <a:gd name="connsiteX346" fmla="*/ 600501 w 3571164"/>
                <a:gd name="connsiteY346" fmla="*/ 122829 h 195617"/>
                <a:gd name="connsiteX347" fmla="*/ 577755 w 3571164"/>
                <a:gd name="connsiteY347" fmla="*/ 86435 h 195617"/>
                <a:gd name="connsiteX348" fmla="*/ 573206 w 3571164"/>
                <a:gd name="connsiteY348" fmla="*/ 104632 h 195617"/>
                <a:gd name="connsiteX349" fmla="*/ 564107 w 3571164"/>
                <a:gd name="connsiteY349" fmla="*/ 86435 h 195617"/>
                <a:gd name="connsiteX350" fmla="*/ 559558 w 3571164"/>
                <a:gd name="connsiteY350" fmla="*/ 118280 h 195617"/>
                <a:gd name="connsiteX351" fmla="*/ 541361 w 3571164"/>
                <a:gd name="connsiteY351" fmla="*/ 72788 h 195617"/>
                <a:gd name="connsiteX352" fmla="*/ 532262 w 3571164"/>
                <a:gd name="connsiteY352" fmla="*/ 100083 h 195617"/>
                <a:gd name="connsiteX353" fmla="*/ 523164 w 3571164"/>
                <a:gd name="connsiteY353" fmla="*/ 86435 h 195617"/>
                <a:gd name="connsiteX354" fmla="*/ 518615 w 3571164"/>
                <a:gd name="connsiteY354" fmla="*/ 68238 h 195617"/>
                <a:gd name="connsiteX355" fmla="*/ 514065 w 3571164"/>
                <a:gd name="connsiteY355" fmla="*/ 90985 h 195617"/>
                <a:gd name="connsiteX356" fmla="*/ 509516 w 3571164"/>
                <a:gd name="connsiteY356" fmla="*/ 104632 h 195617"/>
                <a:gd name="connsiteX357" fmla="*/ 495868 w 3571164"/>
                <a:gd name="connsiteY357" fmla="*/ 100083 h 195617"/>
                <a:gd name="connsiteX358" fmla="*/ 482221 w 3571164"/>
                <a:gd name="connsiteY358" fmla="*/ 81886 h 195617"/>
                <a:gd name="connsiteX359" fmla="*/ 477671 w 3571164"/>
                <a:gd name="connsiteY359" fmla="*/ 95534 h 195617"/>
                <a:gd name="connsiteX360" fmla="*/ 473122 w 3571164"/>
                <a:gd name="connsiteY360" fmla="*/ 113731 h 195617"/>
                <a:gd name="connsiteX361" fmla="*/ 464024 w 3571164"/>
                <a:gd name="connsiteY361" fmla="*/ 100083 h 195617"/>
                <a:gd name="connsiteX362" fmla="*/ 459474 w 3571164"/>
                <a:gd name="connsiteY362" fmla="*/ 86435 h 195617"/>
                <a:gd name="connsiteX363" fmla="*/ 450376 w 3571164"/>
                <a:gd name="connsiteY363" fmla="*/ 100083 h 195617"/>
                <a:gd name="connsiteX364" fmla="*/ 441277 w 3571164"/>
                <a:gd name="connsiteY364" fmla="*/ 113731 h 195617"/>
                <a:gd name="connsiteX365" fmla="*/ 436728 w 3571164"/>
                <a:gd name="connsiteY365" fmla="*/ 100083 h 195617"/>
                <a:gd name="connsiteX366" fmla="*/ 432179 w 3571164"/>
                <a:gd name="connsiteY366" fmla="*/ 113731 h 195617"/>
                <a:gd name="connsiteX367" fmla="*/ 427630 w 3571164"/>
                <a:gd name="connsiteY367" fmla="*/ 100083 h 195617"/>
                <a:gd name="connsiteX368" fmla="*/ 423080 w 3571164"/>
                <a:gd name="connsiteY368" fmla="*/ 113731 h 195617"/>
                <a:gd name="connsiteX369" fmla="*/ 404883 w 3571164"/>
                <a:gd name="connsiteY369" fmla="*/ 86435 h 195617"/>
                <a:gd name="connsiteX370" fmla="*/ 386686 w 3571164"/>
                <a:gd name="connsiteY370" fmla="*/ 104632 h 195617"/>
                <a:gd name="connsiteX371" fmla="*/ 377588 w 3571164"/>
                <a:gd name="connsiteY371" fmla="*/ 90985 h 195617"/>
                <a:gd name="connsiteX372" fmla="*/ 359391 w 3571164"/>
                <a:gd name="connsiteY372" fmla="*/ 104632 h 195617"/>
                <a:gd name="connsiteX373" fmla="*/ 354841 w 3571164"/>
                <a:gd name="connsiteY373" fmla="*/ 90985 h 195617"/>
                <a:gd name="connsiteX374" fmla="*/ 345743 w 3571164"/>
                <a:gd name="connsiteY374" fmla="*/ 54591 h 195617"/>
                <a:gd name="connsiteX375" fmla="*/ 341194 w 3571164"/>
                <a:gd name="connsiteY375" fmla="*/ 100083 h 195617"/>
                <a:gd name="connsiteX376" fmla="*/ 327546 w 3571164"/>
                <a:gd name="connsiteY376" fmla="*/ 95534 h 195617"/>
                <a:gd name="connsiteX377" fmla="*/ 318447 w 3571164"/>
                <a:gd name="connsiteY377" fmla="*/ 77337 h 195617"/>
                <a:gd name="connsiteX378" fmla="*/ 318447 w 3571164"/>
                <a:gd name="connsiteY378" fmla="*/ 141026 h 195617"/>
                <a:gd name="connsiteX379" fmla="*/ 313898 w 3571164"/>
                <a:gd name="connsiteY379" fmla="*/ 127379 h 195617"/>
                <a:gd name="connsiteX380" fmla="*/ 295701 w 3571164"/>
                <a:gd name="connsiteY380" fmla="*/ 86435 h 195617"/>
                <a:gd name="connsiteX381" fmla="*/ 272955 w 3571164"/>
                <a:gd name="connsiteY381" fmla="*/ 77337 h 195617"/>
                <a:gd name="connsiteX382" fmla="*/ 263856 w 3571164"/>
                <a:gd name="connsiteY382" fmla="*/ 90985 h 195617"/>
                <a:gd name="connsiteX383" fmla="*/ 259307 w 3571164"/>
                <a:gd name="connsiteY383" fmla="*/ 109182 h 195617"/>
                <a:gd name="connsiteX384" fmla="*/ 241110 w 3571164"/>
                <a:gd name="connsiteY384" fmla="*/ 81886 h 195617"/>
                <a:gd name="connsiteX385" fmla="*/ 236561 w 3571164"/>
                <a:gd name="connsiteY385" fmla="*/ 95534 h 195617"/>
                <a:gd name="connsiteX386" fmla="*/ 213815 w 3571164"/>
                <a:gd name="connsiteY386" fmla="*/ 72788 h 195617"/>
                <a:gd name="connsiteX387" fmla="*/ 209265 w 3571164"/>
                <a:gd name="connsiteY387" fmla="*/ 86435 h 195617"/>
                <a:gd name="connsiteX388" fmla="*/ 200167 w 3571164"/>
                <a:gd name="connsiteY388" fmla="*/ 122829 h 195617"/>
                <a:gd name="connsiteX389" fmla="*/ 177421 w 3571164"/>
                <a:gd name="connsiteY389" fmla="*/ 122829 h 195617"/>
                <a:gd name="connsiteX390" fmla="*/ 163773 w 3571164"/>
                <a:gd name="connsiteY390" fmla="*/ 118280 h 195617"/>
                <a:gd name="connsiteX391" fmla="*/ 154674 w 3571164"/>
                <a:gd name="connsiteY391" fmla="*/ 100083 h 195617"/>
                <a:gd name="connsiteX392" fmla="*/ 150125 w 3571164"/>
                <a:gd name="connsiteY392" fmla="*/ 86435 h 195617"/>
                <a:gd name="connsiteX393" fmla="*/ 141027 w 3571164"/>
                <a:gd name="connsiteY393" fmla="*/ 100083 h 195617"/>
                <a:gd name="connsiteX394" fmla="*/ 136477 w 3571164"/>
                <a:gd name="connsiteY394" fmla="*/ 118280 h 195617"/>
                <a:gd name="connsiteX395" fmla="*/ 122830 w 3571164"/>
                <a:gd name="connsiteY395" fmla="*/ 113731 h 195617"/>
                <a:gd name="connsiteX396" fmla="*/ 118280 w 3571164"/>
                <a:gd name="connsiteY396" fmla="*/ 100083 h 195617"/>
                <a:gd name="connsiteX397" fmla="*/ 109182 w 3571164"/>
                <a:gd name="connsiteY397" fmla="*/ 86435 h 195617"/>
                <a:gd name="connsiteX398" fmla="*/ 104632 w 3571164"/>
                <a:gd name="connsiteY398" fmla="*/ 122829 h 195617"/>
                <a:gd name="connsiteX399" fmla="*/ 86435 w 3571164"/>
                <a:gd name="connsiteY399" fmla="*/ 95534 h 195617"/>
                <a:gd name="connsiteX400" fmla="*/ 81886 w 3571164"/>
                <a:gd name="connsiteY400" fmla="*/ 118280 h 195617"/>
                <a:gd name="connsiteX401" fmla="*/ 72788 w 3571164"/>
                <a:gd name="connsiteY401" fmla="*/ 104632 h 195617"/>
                <a:gd name="connsiteX402" fmla="*/ 59140 w 3571164"/>
                <a:gd name="connsiteY402" fmla="*/ 113731 h 195617"/>
                <a:gd name="connsiteX403" fmla="*/ 54591 w 3571164"/>
                <a:gd name="connsiteY403" fmla="*/ 100083 h 195617"/>
                <a:gd name="connsiteX404" fmla="*/ 36394 w 3571164"/>
                <a:gd name="connsiteY404" fmla="*/ 77337 h 195617"/>
                <a:gd name="connsiteX405" fmla="*/ 27295 w 3571164"/>
                <a:gd name="connsiteY405" fmla="*/ 90985 h 195617"/>
                <a:gd name="connsiteX406" fmla="*/ 22746 w 3571164"/>
                <a:gd name="connsiteY406" fmla="*/ 127379 h 195617"/>
                <a:gd name="connsiteX407" fmla="*/ 13647 w 3571164"/>
                <a:gd name="connsiteY407" fmla="*/ 113731 h 195617"/>
                <a:gd name="connsiteX408" fmla="*/ 9098 w 3571164"/>
                <a:gd name="connsiteY408" fmla="*/ 100083 h 195617"/>
                <a:gd name="connsiteX409" fmla="*/ 0 w 3571164"/>
                <a:gd name="connsiteY409" fmla="*/ 86435 h 195617"/>
                <a:gd name="connsiteX410" fmla="*/ 9098 w 3571164"/>
                <a:gd name="connsiteY410" fmla="*/ 113731 h 195617"/>
                <a:gd name="connsiteX411" fmla="*/ 22746 w 3571164"/>
                <a:gd name="connsiteY411" fmla="*/ 154674 h 195617"/>
                <a:gd name="connsiteX412" fmla="*/ 27295 w 3571164"/>
                <a:gd name="connsiteY412" fmla="*/ 168322 h 195617"/>
                <a:gd name="connsiteX413" fmla="*/ 191068 w 3571164"/>
                <a:gd name="connsiteY413" fmla="*/ 181970 h 195617"/>
                <a:gd name="connsiteX414" fmla="*/ 445827 w 3571164"/>
                <a:gd name="connsiteY414" fmla="*/ 191068 h 195617"/>
                <a:gd name="connsiteX415" fmla="*/ 577755 w 3571164"/>
                <a:gd name="connsiteY415" fmla="*/ 195617 h 195617"/>
                <a:gd name="connsiteX416" fmla="*/ 891653 w 3571164"/>
                <a:gd name="connsiteY416" fmla="*/ 191068 h 195617"/>
                <a:gd name="connsiteX417" fmla="*/ 928047 w 3571164"/>
                <a:gd name="connsiteY417" fmla="*/ 186519 h 195617"/>
                <a:gd name="connsiteX418" fmla="*/ 1119116 w 3571164"/>
                <a:gd name="connsiteY418" fmla="*/ 181970 h 195617"/>
                <a:gd name="connsiteX419" fmla="*/ 1141862 w 3571164"/>
                <a:gd name="connsiteY419" fmla="*/ 177420 h 195617"/>
                <a:gd name="connsiteX420" fmla="*/ 1160059 w 3571164"/>
                <a:gd name="connsiteY420" fmla="*/ 172871 h 195617"/>
                <a:gd name="connsiteX421" fmla="*/ 1214650 w 3571164"/>
                <a:gd name="connsiteY421" fmla="*/ 168322 h 195617"/>
                <a:gd name="connsiteX422" fmla="*/ 1237397 w 3571164"/>
                <a:gd name="connsiteY422" fmla="*/ 163773 h 195617"/>
                <a:gd name="connsiteX423" fmla="*/ 1960728 w 3571164"/>
                <a:gd name="connsiteY423" fmla="*/ 150125 h 195617"/>
                <a:gd name="connsiteX424" fmla="*/ 2206388 w 3571164"/>
                <a:gd name="connsiteY424" fmla="*/ 154674 h 195617"/>
                <a:gd name="connsiteX425" fmla="*/ 2301922 w 3571164"/>
                <a:gd name="connsiteY425" fmla="*/ 159223 h 195617"/>
                <a:gd name="connsiteX426" fmla="*/ 2411104 w 3571164"/>
                <a:gd name="connsiteY426" fmla="*/ 163773 h 195617"/>
                <a:gd name="connsiteX427" fmla="*/ 2797791 w 3571164"/>
                <a:gd name="connsiteY427" fmla="*/ 154674 h 195617"/>
                <a:gd name="connsiteX428" fmla="*/ 3002507 w 3571164"/>
                <a:gd name="connsiteY428" fmla="*/ 141026 h 195617"/>
                <a:gd name="connsiteX429" fmla="*/ 3129886 w 3571164"/>
                <a:gd name="connsiteY429" fmla="*/ 150125 h 195617"/>
                <a:gd name="connsiteX430" fmla="*/ 3179928 w 3571164"/>
                <a:gd name="connsiteY430" fmla="*/ 159223 h 195617"/>
                <a:gd name="connsiteX431" fmla="*/ 3207224 w 3571164"/>
                <a:gd name="connsiteY431" fmla="*/ 168322 h 195617"/>
                <a:gd name="connsiteX432" fmla="*/ 3225421 w 3571164"/>
                <a:gd name="connsiteY432" fmla="*/ 172871 h 195617"/>
                <a:gd name="connsiteX433" fmla="*/ 3252716 w 3571164"/>
                <a:gd name="connsiteY433" fmla="*/ 181970 h 195617"/>
                <a:gd name="connsiteX434" fmla="*/ 3270913 w 3571164"/>
                <a:gd name="connsiteY434" fmla="*/ 186519 h 195617"/>
                <a:gd name="connsiteX435" fmla="*/ 3366447 w 3571164"/>
                <a:gd name="connsiteY435" fmla="*/ 181970 h 195617"/>
                <a:gd name="connsiteX436" fmla="*/ 3411940 w 3571164"/>
                <a:gd name="connsiteY436" fmla="*/ 177420 h 195617"/>
                <a:gd name="connsiteX437" fmla="*/ 3480179 w 3571164"/>
                <a:gd name="connsiteY437" fmla="*/ 168322 h 195617"/>
                <a:gd name="connsiteX438" fmla="*/ 3548418 w 3571164"/>
                <a:gd name="connsiteY438" fmla="*/ 163773 h 195617"/>
                <a:gd name="connsiteX439" fmla="*/ 3571164 w 3571164"/>
                <a:gd name="connsiteY439" fmla="*/ 122829 h 195617"/>
                <a:gd name="connsiteX440" fmla="*/ 3557516 w 3571164"/>
                <a:gd name="connsiteY440" fmla="*/ 72788 h 195617"/>
                <a:gd name="connsiteX441" fmla="*/ 3521122 w 3571164"/>
                <a:gd name="connsiteY441" fmla="*/ 100083 h 19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571164" h="195617">
                  <a:moveTo>
                    <a:pt x="3521122" y="100083"/>
                  </a:moveTo>
                  <a:lnTo>
                    <a:pt x="3521122" y="100083"/>
                  </a:lnTo>
                  <a:cubicBezTo>
                    <a:pt x="3507474" y="98567"/>
                    <a:pt x="3493501" y="98864"/>
                    <a:pt x="3480179" y="95534"/>
                  </a:cubicBezTo>
                  <a:cubicBezTo>
                    <a:pt x="3471736" y="93423"/>
                    <a:pt x="3457975" y="77879"/>
                    <a:pt x="3452883" y="72788"/>
                  </a:cubicBezTo>
                  <a:cubicBezTo>
                    <a:pt x="3463123" y="103508"/>
                    <a:pt x="3451307" y="65696"/>
                    <a:pt x="3461982" y="113731"/>
                  </a:cubicBezTo>
                  <a:cubicBezTo>
                    <a:pt x="3463022" y="118412"/>
                    <a:pt x="3470820" y="125235"/>
                    <a:pt x="3466531" y="127379"/>
                  </a:cubicBezTo>
                  <a:cubicBezTo>
                    <a:pt x="3461640" y="129824"/>
                    <a:pt x="3457432" y="121313"/>
                    <a:pt x="3452883" y="118280"/>
                  </a:cubicBezTo>
                  <a:cubicBezTo>
                    <a:pt x="3451367" y="113731"/>
                    <a:pt x="3450223" y="109040"/>
                    <a:pt x="3448334" y="104632"/>
                  </a:cubicBezTo>
                  <a:cubicBezTo>
                    <a:pt x="3431467" y="65277"/>
                    <a:pt x="3445355" y="104796"/>
                    <a:pt x="3434686" y="72788"/>
                  </a:cubicBezTo>
                  <a:cubicBezTo>
                    <a:pt x="3436202" y="81886"/>
                    <a:pt x="3437234" y="91079"/>
                    <a:pt x="3439235" y="100083"/>
                  </a:cubicBezTo>
                  <a:cubicBezTo>
                    <a:pt x="3440275" y="104764"/>
                    <a:pt x="3448074" y="111586"/>
                    <a:pt x="3443785" y="113731"/>
                  </a:cubicBezTo>
                  <a:cubicBezTo>
                    <a:pt x="3438895" y="116176"/>
                    <a:pt x="3434686" y="107665"/>
                    <a:pt x="3430137" y="104632"/>
                  </a:cubicBezTo>
                  <a:cubicBezTo>
                    <a:pt x="3427104" y="98566"/>
                    <a:pt x="3424527" y="92250"/>
                    <a:pt x="3421038" y="86435"/>
                  </a:cubicBezTo>
                  <a:cubicBezTo>
                    <a:pt x="3415412" y="77058"/>
                    <a:pt x="3402841" y="59140"/>
                    <a:pt x="3402841" y="59140"/>
                  </a:cubicBezTo>
                  <a:cubicBezTo>
                    <a:pt x="3404358" y="68238"/>
                    <a:pt x="3405582" y="77390"/>
                    <a:pt x="3407391" y="86435"/>
                  </a:cubicBezTo>
                  <a:cubicBezTo>
                    <a:pt x="3412038" y="109666"/>
                    <a:pt x="3417803" y="112449"/>
                    <a:pt x="3398292" y="86435"/>
                  </a:cubicBezTo>
                  <a:cubicBezTo>
                    <a:pt x="3399808" y="98566"/>
                    <a:pt x="3400982" y="110745"/>
                    <a:pt x="3402841" y="122829"/>
                  </a:cubicBezTo>
                  <a:cubicBezTo>
                    <a:pt x="3404017" y="130472"/>
                    <a:pt x="3410849" y="138660"/>
                    <a:pt x="3407391" y="145576"/>
                  </a:cubicBezTo>
                  <a:cubicBezTo>
                    <a:pt x="3405246" y="149865"/>
                    <a:pt x="3398292" y="142543"/>
                    <a:pt x="3393743" y="141026"/>
                  </a:cubicBezTo>
                  <a:cubicBezTo>
                    <a:pt x="3387677" y="131928"/>
                    <a:pt x="3384644" y="119797"/>
                    <a:pt x="3375546" y="113731"/>
                  </a:cubicBezTo>
                  <a:cubicBezTo>
                    <a:pt x="3367800" y="108567"/>
                    <a:pt x="3349340" y="96624"/>
                    <a:pt x="3343701" y="90985"/>
                  </a:cubicBezTo>
                  <a:cubicBezTo>
                    <a:pt x="3338055" y="85339"/>
                    <a:pt x="3326123" y="66892"/>
                    <a:pt x="3320955" y="59140"/>
                  </a:cubicBezTo>
                  <a:cubicBezTo>
                    <a:pt x="3324528" y="80581"/>
                    <a:pt x="3324625" y="85635"/>
                    <a:pt x="3330053" y="104632"/>
                  </a:cubicBezTo>
                  <a:cubicBezTo>
                    <a:pt x="3331370" y="109243"/>
                    <a:pt x="3339398" y="118280"/>
                    <a:pt x="3334603" y="118280"/>
                  </a:cubicBezTo>
                  <a:cubicBezTo>
                    <a:pt x="3328169" y="118280"/>
                    <a:pt x="3325504" y="109181"/>
                    <a:pt x="3320955" y="104632"/>
                  </a:cubicBezTo>
                  <a:cubicBezTo>
                    <a:pt x="3319439" y="109181"/>
                    <a:pt x="3317446" y="113599"/>
                    <a:pt x="3316406" y="118280"/>
                  </a:cubicBezTo>
                  <a:cubicBezTo>
                    <a:pt x="3314405" y="127285"/>
                    <a:pt x="3319865" y="141000"/>
                    <a:pt x="3311856" y="145576"/>
                  </a:cubicBezTo>
                  <a:cubicBezTo>
                    <a:pt x="3303529" y="150334"/>
                    <a:pt x="3292541" y="141797"/>
                    <a:pt x="3284561" y="136477"/>
                  </a:cubicBezTo>
                  <a:cubicBezTo>
                    <a:pt x="3280012" y="133444"/>
                    <a:pt x="3275909" y="129600"/>
                    <a:pt x="3270913" y="127379"/>
                  </a:cubicBezTo>
                  <a:cubicBezTo>
                    <a:pt x="3245545" y="116104"/>
                    <a:pt x="3235893" y="117314"/>
                    <a:pt x="3207224" y="113731"/>
                  </a:cubicBezTo>
                  <a:cubicBezTo>
                    <a:pt x="3202675" y="112215"/>
                    <a:pt x="3197865" y="111327"/>
                    <a:pt x="3193576" y="109182"/>
                  </a:cubicBezTo>
                  <a:cubicBezTo>
                    <a:pt x="3188686" y="106737"/>
                    <a:pt x="3184819" y="97638"/>
                    <a:pt x="3179928" y="100083"/>
                  </a:cubicBezTo>
                  <a:cubicBezTo>
                    <a:pt x="3175639" y="102227"/>
                    <a:pt x="3182332" y="109442"/>
                    <a:pt x="3184477" y="113731"/>
                  </a:cubicBezTo>
                  <a:cubicBezTo>
                    <a:pt x="3192059" y="128895"/>
                    <a:pt x="3202675" y="133446"/>
                    <a:pt x="3179928" y="118280"/>
                  </a:cubicBezTo>
                  <a:lnTo>
                    <a:pt x="3189027" y="131928"/>
                  </a:lnTo>
                  <a:cubicBezTo>
                    <a:pt x="3188316" y="129085"/>
                    <a:pt x="3181325" y="95534"/>
                    <a:pt x="3175379" y="95534"/>
                  </a:cubicBezTo>
                  <a:cubicBezTo>
                    <a:pt x="3169127" y="95534"/>
                    <a:pt x="3172346" y="107665"/>
                    <a:pt x="3170830" y="113731"/>
                  </a:cubicBezTo>
                  <a:cubicBezTo>
                    <a:pt x="3166281" y="110698"/>
                    <a:pt x="3160598" y="108901"/>
                    <a:pt x="3157182" y="104632"/>
                  </a:cubicBezTo>
                  <a:cubicBezTo>
                    <a:pt x="3141696" y="85276"/>
                    <a:pt x="3168824" y="76259"/>
                    <a:pt x="3157182" y="122829"/>
                  </a:cubicBezTo>
                  <a:cubicBezTo>
                    <a:pt x="3155856" y="128133"/>
                    <a:pt x="3152719" y="112080"/>
                    <a:pt x="3148083" y="109182"/>
                  </a:cubicBezTo>
                  <a:cubicBezTo>
                    <a:pt x="3139950" y="104099"/>
                    <a:pt x="3120788" y="100083"/>
                    <a:pt x="3120788" y="100083"/>
                  </a:cubicBezTo>
                  <a:cubicBezTo>
                    <a:pt x="3098615" y="66825"/>
                    <a:pt x="3125684" y="108649"/>
                    <a:pt x="3102591" y="68238"/>
                  </a:cubicBezTo>
                  <a:cubicBezTo>
                    <a:pt x="3099878" y="63491"/>
                    <a:pt x="3096525" y="59140"/>
                    <a:pt x="3093492" y="54591"/>
                  </a:cubicBezTo>
                  <a:cubicBezTo>
                    <a:pt x="3091976" y="59140"/>
                    <a:pt x="3088943" y="63443"/>
                    <a:pt x="3088943" y="68238"/>
                  </a:cubicBezTo>
                  <a:cubicBezTo>
                    <a:pt x="3088943" y="88691"/>
                    <a:pt x="3095190" y="91913"/>
                    <a:pt x="3102591" y="109182"/>
                  </a:cubicBezTo>
                  <a:cubicBezTo>
                    <a:pt x="3104480" y="113589"/>
                    <a:pt x="3110531" y="119439"/>
                    <a:pt x="3107140" y="122829"/>
                  </a:cubicBezTo>
                  <a:cubicBezTo>
                    <a:pt x="3103749" y="126220"/>
                    <a:pt x="3098041" y="119796"/>
                    <a:pt x="3093492" y="118280"/>
                  </a:cubicBezTo>
                  <a:cubicBezTo>
                    <a:pt x="3080552" y="98870"/>
                    <a:pt x="3074592" y="92376"/>
                    <a:pt x="3066197" y="72788"/>
                  </a:cubicBezTo>
                  <a:cubicBezTo>
                    <a:pt x="3064308" y="68380"/>
                    <a:pt x="3060707" y="54438"/>
                    <a:pt x="3061647" y="59140"/>
                  </a:cubicBezTo>
                  <a:cubicBezTo>
                    <a:pt x="3069478" y="98298"/>
                    <a:pt x="3068223" y="87292"/>
                    <a:pt x="3079844" y="118280"/>
                  </a:cubicBezTo>
                  <a:cubicBezTo>
                    <a:pt x="3081528" y="122770"/>
                    <a:pt x="3084394" y="136723"/>
                    <a:pt x="3084394" y="131928"/>
                  </a:cubicBezTo>
                  <a:cubicBezTo>
                    <a:pt x="3084394" y="116403"/>
                    <a:pt x="3078145" y="103933"/>
                    <a:pt x="3070746" y="90985"/>
                  </a:cubicBezTo>
                  <a:cubicBezTo>
                    <a:pt x="3068033" y="86238"/>
                    <a:pt x="3064360" y="82084"/>
                    <a:pt x="3061647" y="77337"/>
                  </a:cubicBezTo>
                  <a:cubicBezTo>
                    <a:pt x="3058282" y="71449"/>
                    <a:pt x="3055582" y="65206"/>
                    <a:pt x="3052549" y="59140"/>
                  </a:cubicBezTo>
                  <a:cubicBezTo>
                    <a:pt x="3054065" y="66722"/>
                    <a:pt x="3060556" y="88802"/>
                    <a:pt x="3057098" y="81886"/>
                  </a:cubicBezTo>
                  <a:cubicBezTo>
                    <a:pt x="3054065" y="75820"/>
                    <a:pt x="3050381" y="70039"/>
                    <a:pt x="3048000" y="63689"/>
                  </a:cubicBezTo>
                  <a:cubicBezTo>
                    <a:pt x="3045805" y="57835"/>
                    <a:pt x="3041473" y="39560"/>
                    <a:pt x="3043450" y="45492"/>
                  </a:cubicBezTo>
                  <a:cubicBezTo>
                    <a:pt x="3046941" y="55965"/>
                    <a:pt x="3048776" y="66962"/>
                    <a:pt x="3052549" y="77337"/>
                  </a:cubicBezTo>
                  <a:cubicBezTo>
                    <a:pt x="3054867" y="83710"/>
                    <a:pt x="3061647" y="88752"/>
                    <a:pt x="3061647" y="95534"/>
                  </a:cubicBezTo>
                  <a:cubicBezTo>
                    <a:pt x="3061647" y="101001"/>
                    <a:pt x="3054770" y="86882"/>
                    <a:pt x="3052549" y="81886"/>
                  </a:cubicBezTo>
                  <a:cubicBezTo>
                    <a:pt x="3048654" y="73122"/>
                    <a:pt x="3043450" y="54591"/>
                    <a:pt x="3043450" y="54591"/>
                  </a:cubicBezTo>
                  <a:cubicBezTo>
                    <a:pt x="3036171" y="76427"/>
                    <a:pt x="3041631" y="69147"/>
                    <a:pt x="3034352" y="54591"/>
                  </a:cubicBezTo>
                  <a:cubicBezTo>
                    <a:pt x="3031907" y="49701"/>
                    <a:pt x="3028286" y="45492"/>
                    <a:pt x="3025253" y="40943"/>
                  </a:cubicBezTo>
                  <a:cubicBezTo>
                    <a:pt x="3026770" y="51558"/>
                    <a:pt x="3034598" y="63197"/>
                    <a:pt x="3029803" y="72788"/>
                  </a:cubicBezTo>
                  <a:cubicBezTo>
                    <a:pt x="3026926" y="78543"/>
                    <a:pt x="3020274" y="64082"/>
                    <a:pt x="3016155" y="59140"/>
                  </a:cubicBezTo>
                  <a:cubicBezTo>
                    <a:pt x="3012655" y="54940"/>
                    <a:pt x="3010089" y="50041"/>
                    <a:pt x="3007056" y="45492"/>
                  </a:cubicBezTo>
                  <a:cubicBezTo>
                    <a:pt x="3016308" y="91746"/>
                    <a:pt x="3006828" y="49239"/>
                    <a:pt x="3016155" y="81886"/>
                  </a:cubicBezTo>
                  <a:cubicBezTo>
                    <a:pt x="3017873" y="87898"/>
                    <a:pt x="3018986" y="94071"/>
                    <a:pt x="3020704" y="100083"/>
                  </a:cubicBezTo>
                  <a:cubicBezTo>
                    <a:pt x="3022021" y="104694"/>
                    <a:pt x="3027720" y="117843"/>
                    <a:pt x="3025253" y="113731"/>
                  </a:cubicBezTo>
                  <a:cubicBezTo>
                    <a:pt x="3018275" y="102101"/>
                    <a:pt x="3013122" y="89468"/>
                    <a:pt x="3007056" y="77337"/>
                  </a:cubicBezTo>
                  <a:cubicBezTo>
                    <a:pt x="2995162" y="53549"/>
                    <a:pt x="2999602" y="65717"/>
                    <a:pt x="2993409" y="40943"/>
                  </a:cubicBezTo>
                  <a:cubicBezTo>
                    <a:pt x="2983147" y="81989"/>
                    <a:pt x="2988264" y="89200"/>
                    <a:pt x="2979761" y="63689"/>
                  </a:cubicBezTo>
                  <a:cubicBezTo>
                    <a:pt x="2973572" y="82258"/>
                    <a:pt x="2973610" y="74003"/>
                    <a:pt x="2979761" y="95534"/>
                  </a:cubicBezTo>
                  <a:cubicBezTo>
                    <a:pt x="2981078" y="100145"/>
                    <a:pt x="2989105" y="109182"/>
                    <a:pt x="2984310" y="109182"/>
                  </a:cubicBezTo>
                  <a:cubicBezTo>
                    <a:pt x="2976728" y="109182"/>
                    <a:pt x="2972179" y="100083"/>
                    <a:pt x="2966113" y="95534"/>
                  </a:cubicBezTo>
                  <a:cubicBezTo>
                    <a:pt x="2945771" y="54851"/>
                    <a:pt x="2952205" y="72007"/>
                    <a:pt x="2943367" y="45492"/>
                  </a:cubicBezTo>
                  <a:cubicBezTo>
                    <a:pt x="2951640" y="103404"/>
                    <a:pt x="2940463" y="57883"/>
                    <a:pt x="2957015" y="90985"/>
                  </a:cubicBezTo>
                  <a:cubicBezTo>
                    <a:pt x="2959159" y="95274"/>
                    <a:pt x="2964955" y="108023"/>
                    <a:pt x="2961564" y="104632"/>
                  </a:cubicBezTo>
                  <a:cubicBezTo>
                    <a:pt x="2953832" y="96900"/>
                    <a:pt x="2949433" y="86435"/>
                    <a:pt x="2943367" y="77337"/>
                  </a:cubicBezTo>
                  <a:lnTo>
                    <a:pt x="2934268" y="63689"/>
                  </a:lnTo>
                  <a:cubicBezTo>
                    <a:pt x="2927732" y="44079"/>
                    <a:pt x="2925902" y="35878"/>
                    <a:pt x="2934268" y="81886"/>
                  </a:cubicBezTo>
                  <a:cubicBezTo>
                    <a:pt x="2938639" y="105925"/>
                    <a:pt x="2946267" y="105670"/>
                    <a:pt x="2920621" y="86435"/>
                  </a:cubicBezTo>
                  <a:cubicBezTo>
                    <a:pt x="2908616" y="50429"/>
                    <a:pt x="2922050" y="89556"/>
                    <a:pt x="2920621" y="90985"/>
                  </a:cubicBezTo>
                  <a:cubicBezTo>
                    <a:pt x="2916755" y="94851"/>
                    <a:pt x="2914555" y="81886"/>
                    <a:pt x="2911522" y="77337"/>
                  </a:cubicBezTo>
                  <a:cubicBezTo>
                    <a:pt x="2910006" y="86435"/>
                    <a:pt x="2916197" y="104632"/>
                    <a:pt x="2906973" y="104632"/>
                  </a:cubicBezTo>
                  <a:cubicBezTo>
                    <a:pt x="2897382" y="104632"/>
                    <a:pt x="2900907" y="86435"/>
                    <a:pt x="2897874" y="77337"/>
                  </a:cubicBezTo>
                  <a:lnTo>
                    <a:pt x="2893325" y="63689"/>
                  </a:lnTo>
                  <a:cubicBezTo>
                    <a:pt x="2891809" y="59140"/>
                    <a:pt x="2891436" y="54031"/>
                    <a:pt x="2888776" y="50041"/>
                  </a:cubicBezTo>
                  <a:cubicBezTo>
                    <a:pt x="2866612" y="16798"/>
                    <a:pt x="2893661" y="58591"/>
                    <a:pt x="2870579" y="18197"/>
                  </a:cubicBezTo>
                  <a:cubicBezTo>
                    <a:pt x="2867866" y="13450"/>
                    <a:pt x="2860581" y="-844"/>
                    <a:pt x="2861480" y="4549"/>
                  </a:cubicBezTo>
                  <a:cubicBezTo>
                    <a:pt x="2863031" y="13853"/>
                    <a:pt x="2878118" y="54492"/>
                    <a:pt x="2884227" y="68238"/>
                  </a:cubicBezTo>
                  <a:cubicBezTo>
                    <a:pt x="2886981" y="74435"/>
                    <a:pt x="2890806" y="80138"/>
                    <a:pt x="2893325" y="86435"/>
                  </a:cubicBezTo>
                  <a:cubicBezTo>
                    <a:pt x="2896887" y="95340"/>
                    <a:pt x="2899391" y="104632"/>
                    <a:pt x="2902424" y="113731"/>
                  </a:cubicBezTo>
                  <a:cubicBezTo>
                    <a:pt x="2903940" y="118280"/>
                    <a:pt x="2904313" y="123389"/>
                    <a:pt x="2906973" y="127379"/>
                  </a:cubicBezTo>
                  <a:cubicBezTo>
                    <a:pt x="2910006" y="131928"/>
                    <a:pt x="2919937" y="144892"/>
                    <a:pt x="2916071" y="141026"/>
                  </a:cubicBezTo>
                  <a:lnTo>
                    <a:pt x="2902424" y="127379"/>
                  </a:lnTo>
                  <a:cubicBezTo>
                    <a:pt x="2899391" y="119797"/>
                    <a:pt x="2897291" y="111771"/>
                    <a:pt x="2893325" y="104632"/>
                  </a:cubicBezTo>
                  <a:cubicBezTo>
                    <a:pt x="2889643" y="98004"/>
                    <a:pt x="2883695" y="92865"/>
                    <a:pt x="2879677" y="86435"/>
                  </a:cubicBezTo>
                  <a:cubicBezTo>
                    <a:pt x="2871648" y="73588"/>
                    <a:pt x="2870452" y="67856"/>
                    <a:pt x="2866030" y="54591"/>
                  </a:cubicBezTo>
                  <a:cubicBezTo>
                    <a:pt x="2867546" y="65206"/>
                    <a:pt x="2868476" y="75921"/>
                    <a:pt x="2870579" y="86435"/>
                  </a:cubicBezTo>
                  <a:cubicBezTo>
                    <a:pt x="2878598" y="126529"/>
                    <a:pt x="2891133" y="130466"/>
                    <a:pt x="2866030" y="113731"/>
                  </a:cubicBezTo>
                  <a:cubicBezTo>
                    <a:pt x="2862997" y="109182"/>
                    <a:pt x="2862235" y="98757"/>
                    <a:pt x="2856931" y="100083"/>
                  </a:cubicBezTo>
                  <a:cubicBezTo>
                    <a:pt x="2850352" y="101728"/>
                    <a:pt x="2848791" y="111566"/>
                    <a:pt x="2847832" y="118280"/>
                  </a:cubicBezTo>
                  <a:cubicBezTo>
                    <a:pt x="2847154" y="123027"/>
                    <a:pt x="2857177" y="131928"/>
                    <a:pt x="2852382" y="131928"/>
                  </a:cubicBezTo>
                  <a:cubicBezTo>
                    <a:pt x="2846914" y="131928"/>
                    <a:pt x="2847553" y="121696"/>
                    <a:pt x="2843283" y="118280"/>
                  </a:cubicBezTo>
                  <a:cubicBezTo>
                    <a:pt x="2839538" y="115284"/>
                    <a:pt x="2834184" y="115247"/>
                    <a:pt x="2829635" y="113731"/>
                  </a:cubicBezTo>
                  <a:cubicBezTo>
                    <a:pt x="2818201" y="148035"/>
                    <a:pt x="2834955" y="112401"/>
                    <a:pt x="2811438" y="118280"/>
                  </a:cubicBezTo>
                  <a:cubicBezTo>
                    <a:pt x="2806786" y="119443"/>
                    <a:pt x="2808405" y="127379"/>
                    <a:pt x="2806889" y="131928"/>
                  </a:cubicBezTo>
                  <a:cubicBezTo>
                    <a:pt x="2789352" y="105621"/>
                    <a:pt x="2790694" y="92074"/>
                    <a:pt x="2784143" y="118280"/>
                  </a:cubicBezTo>
                  <a:cubicBezTo>
                    <a:pt x="2782268" y="125781"/>
                    <a:pt x="2781110" y="133444"/>
                    <a:pt x="2779594" y="141026"/>
                  </a:cubicBezTo>
                  <a:cubicBezTo>
                    <a:pt x="2775045" y="136477"/>
                    <a:pt x="2770065" y="132321"/>
                    <a:pt x="2765946" y="127379"/>
                  </a:cubicBezTo>
                  <a:cubicBezTo>
                    <a:pt x="2762446" y="123179"/>
                    <a:pt x="2761924" y="115762"/>
                    <a:pt x="2756847" y="113731"/>
                  </a:cubicBezTo>
                  <a:cubicBezTo>
                    <a:pt x="2752395" y="111950"/>
                    <a:pt x="2747749" y="116764"/>
                    <a:pt x="2743200" y="118280"/>
                  </a:cubicBezTo>
                  <a:cubicBezTo>
                    <a:pt x="2703830" y="105158"/>
                    <a:pt x="2760139" y="118910"/>
                    <a:pt x="2725003" y="136477"/>
                  </a:cubicBezTo>
                  <a:cubicBezTo>
                    <a:pt x="2720626" y="138666"/>
                    <a:pt x="2703761" y="111439"/>
                    <a:pt x="2702256" y="109182"/>
                  </a:cubicBezTo>
                  <a:cubicBezTo>
                    <a:pt x="2699223" y="115248"/>
                    <a:pt x="2694117" y="120666"/>
                    <a:pt x="2693158" y="127379"/>
                  </a:cubicBezTo>
                  <a:cubicBezTo>
                    <a:pt x="2692480" y="132126"/>
                    <a:pt x="2701996" y="138882"/>
                    <a:pt x="2697707" y="141026"/>
                  </a:cubicBezTo>
                  <a:cubicBezTo>
                    <a:pt x="2692817" y="143471"/>
                    <a:pt x="2688949" y="134373"/>
                    <a:pt x="2684059" y="131928"/>
                  </a:cubicBezTo>
                  <a:cubicBezTo>
                    <a:pt x="2679770" y="129784"/>
                    <a:pt x="2674961" y="128895"/>
                    <a:pt x="2670412" y="127379"/>
                  </a:cubicBezTo>
                  <a:cubicBezTo>
                    <a:pt x="2665863" y="124346"/>
                    <a:pt x="2660630" y="122146"/>
                    <a:pt x="2656764" y="118280"/>
                  </a:cubicBezTo>
                  <a:cubicBezTo>
                    <a:pt x="2643726" y="105242"/>
                    <a:pt x="2650516" y="105785"/>
                    <a:pt x="2643116" y="90985"/>
                  </a:cubicBezTo>
                  <a:cubicBezTo>
                    <a:pt x="2640671" y="86095"/>
                    <a:pt x="2636463" y="82227"/>
                    <a:pt x="2634018" y="77337"/>
                  </a:cubicBezTo>
                  <a:cubicBezTo>
                    <a:pt x="2631873" y="73048"/>
                    <a:pt x="2631797" y="67881"/>
                    <a:pt x="2629468" y="63689"/>
                  </a:cubicBezTo>
                  <a:cubicBezTo>
                    <a:pt x="2624157" y="54130"/>
                    <a:pt x="2611271" y="36394"/>
                    <a:pt x="2611271" y="36394"/>
                  </a:cubicBezTo>
                  <a:cubicBezTo>
                    <a:pt x="2611232" y="36237"/>
                    <a:pt x="2604348" y="6724"/>
                    <a:pt x="2602173" y="4549"/>
                  </a:cubicBezTo>
                  <a:cubicBezTo>
                    <a:pt x="2598782" y="1158"/>
                    <a:pt x="2593074" y="1516"/>
                    <a:pt x="2588525" y="0"/>
                  </a:cubicBezTo>
                  <a:cubicBezTo>
                    <a:pt x="2590041" y="7582"/>
                    <a:pt x="2591335" y="15212"/>
                    <a:pt x="2593074" y="22746"/>
                  </a:cubicBezTo>
                  <a:cubicBezTo>
                    <a:pt x="2595886" y="34930"/>
                    <a:pt x="2599140" y="47009"/>
                    <a:pt x="2602173" y="59140"/>
                  </a:cubicBezTo>
                  <a:lnTo>
                    <a:pt x="2611271" y="95534"/>
                  </a:lnTo>
                  <a:cubicBezTo>
                    <a:pt x="2618145" y="123027"/>
                    <a:pt x="2613848" y="107812"/>
                    <a:pt x="2624919" y="141026"/>
                  </a:cubicBezTo>
                  <a:cubicBezTo>
                    <a:pt x="2626435" y="145575"/>
                    <a:pt x="2631612" y="158963"/>
                    <a:pt x="2629468" y="154674"/>
                  </a:cubicBezTo>
                  <a:cubicBezTo>
                    <a:pt x="2626435" y="148608"/>
                    <a:pt x="2622515" y="142911"/>
                    <a:pt x="2620370" y="136477"/>
                  </a:cubicBezTo>
                  <a:cubicBezTo>
                    <a:pt x="2616416" y="124614"/>
                    <a:pt x="2615225" y="111946"/>
                    <a:pt x="2611271" y="100083"/>
                  </a:cubicBezTo>
                  <a:lnTo>
                    <a:pt x="2606722" y="86435"/>
                  </a:lnTo>
                  <a:cubicBezTo>
                    <a:pt x="2608238" y="75820"/>
                    <a:pt x="2604573" y="62964"/>
                    <a:pt x="2611271" y="54591"/>
                  </a:cubicBezTo>
                  <a:cubicBezTo>
                    <a:pt x="2614687" y="50322"/>
                    <a:pt x="2621503" y="59420"/>
                    <a:pt x="2624919" y="63689"/>
                  </a:cubicBezTo>
                  <a:cubicBezTo>
                    <a:pt x="2627915" y="67434"/>
                    <a:pt x="2627323" y="73048"/>
                    <a:pt x="2629468" y="77337"/>
                  </a:cubicBezTo>
                  <a:cubicBezTo>
                    <a:pt x="2631913" y="82227"/>
                    <a:pt x="2635534" y="86436"/>
                    <a:pt x="2638567" y="90985"/>
                  </a:cubicBezTo>
                  <a:cubicBezTo>
                    <a:pt x="2640083" y="86436"/>
                    <a:pt x="2643794" y="82084"/>
                    <a:pt x="2643116" y="77337"/>
                  </a:cubicBezTo>
                  <a:cubicBezTo>
                    <a:pt x="2642157" y="70624"/>
                    <a:pt x="2636399" y="65490"/>
                    <a:pt x="2634018" y="59140"/>
                  </a:cubicBezTo>
                  <a:cubicBezTo>
                    <a:pt x="2631823" y="53286"/>
                    <a:pt x="2631186" y="46955"/>
                    <a:pt x="2629468" y="40943"/>
                  </a:cubicBezTo>
                  <a:cubicBezTo>
                    <a:pt x="2628151" y="36332"/>
                    <a:pt x="2620124" y="27295"/>
                    <a:pt x="2624919" y="27295"/>
                  </a:cubicBezTo>
                  <a:cubicBezTo>
                    <a:pt x="2631353" y="27295"/>
                    <a:pt x="2634018" y="36394"/>
                    <a:pt x="2638567" y="40943"/>
                  </a:cubicBezTo>
                  <a:cubicBezTo>
                    <a:pt x="2640083" y="47009"/>
                    <a:pt x="2641319" y="53151"/>
                    <a:pt x="2643116" y="59140"/>
                  </a:cubicBezTo>
                  <a:cubicBezTo>
                    <a:pt x="2645872" y="68326"/>
                    <a:pt x="2652215" y="86435"/>
                    <a:pt x="2652215" y="86435"/>
                  </a:cubicBezTo>
                  <a:cubicBezTo>
                    <a:pt x="2663042" y="53953"/>
                    <a:pt x="2655993" y="67120"/>
                    <a:pt x="2670412" y="45492"/>
                  </a:cubicBezTo>
                  <a:cubicBezTo>
                    <a:pt x="2668487" y="60886"/>
                    <a:pt x="2666735" y="94227"/>
                    <a:pt x="2656764" y="109182"/>
                  </a:cubicBezTo>
                  <a:lnTo>
                    <a:pt x="2647665" y="122829"/>
                  </a:lnTo>
                  <a:cubicBezTo>
                    <a:pt x="2646149" y="127378"/>
                    <a:pt x="2647405" y="134332"/>
                    <a:pt x="2643116" y="136477"/>
                  </a:cubicBezTo>
                  <a:cubicBezTo>
                    <a:pt x="2638827" y="138622"/>
                    <a:pt x="2633213" y="134924"/>
                    <a:pt x="2629468" y="131928"/>
                  </a:cubicBezTo>
                  <a:cubicBezTo>
                    <a:pt x="2625199" y="128512"/>
                    <a:pt x="2623870" y="122480"/>
                    <a:pt x="2620370" y="118280"/>
                  </a:cubicBezTo>
                  <a:cubicBezTo>
                    <a:pt x="2591177" y="83247"/>
                    <a:pt x="2620216" y="124872"/>
                    <a:pt x="2597624" y="90985"/>
                  </a:cubicBezTo>
                  <a:cubicBezTo>
                    <a:pt x="2596107" y="103116"/>
                    <a:pt x="2597615" y="116028"/>
                    <a:pt x="2593074" y="127379"/>
                  </a:cubicBezTo>
                  <a:cubicBezTo>
                    <a:pt x="2591293" y="131831"/>
                    <a:pt x="2591916" y="117122"/>
                    <a:pt x="2588525" y="113731"/>
                  </a:cubicBezTo>
                  <a:cubicBezTo>
                    <a:pt x="2585134" y="110340"/>
                    <a:pt x="2579426" y="110698"/>
                    <a:pt x="2574877" y="109182"/>
                  </a:cubicBezTo>
                  <a:cubicBezTo>
                    <a:pt x="2554284" y="78291"/>
                    <a:pt x="2551651" y="65837"/>
                    <a:pt x="2561230" y="113731"/>
                  </a:cubicBezTo>
                  <a:cubicBezTo>
                    <a:pt x="2562170" y="118433"/>
                    <a:pt x="2570574" y="127379"/>
                    <a:pt x="2565779" y="127379"/>
                  </a:cubicBezTo>
                  <a:cubicBezTo>
                    <a:pt x="2560311" y="127379"/>
                    <a:pt x="2559393" y="118478"/>
                    <a:pt x="2556680" y="113731"/>
                  </a:cubicBezTo>
                  <a:cubicBezTo>
                    <a:pt x="2533593" y="73328"/>
                    <a:pt x="2560652" y="115138"/>
                    <a:pt x="2538483" y="81886"/>
                  </a:cubicBezTo>
                  <a:cubicBezTo>
                    <a:pt x="2528206" y="51052"/>
                    <a:pt x="2538483" y="79173"/>
                    <a:pt x="2538483" y="100083"/>
                  </a:cubicBezTo>
                  <a:cubicBezTo>
                    <a:pt x="2538483" y="104878"/>
                    <a:pt x="2536079" y="90724"/>
                    <a:pt x="2533934" y="86435"/>
                  </a:cubicBezTo>
                  <a:cubicBezTo>
                    <a:pt x="2531489" y="81545"/>
                    <a:pt x="2527868" y="77337"/>
                    <a:pt x="2524835" y="72788"/>
                  </a:cubicBezTo>
                  <a:cubicBezTo>
                    <a:pt x="2525812" y="76694"/>
                    <a:pt x="2534897" y="111804"/>
                    <a:pt x="2533934" y="113731"/>
                  </a:cubicBezTo>
                  <a:cubicBezTo>
                    <a:pt x="2531789" y="118020"/>
                    <a:pt x="2524835" y="110698"/>
                    <a:pt x="2520286" y="109182"/>
                  </a:cubicBezTo>
                  <a:cubicBezTo>
                    <a:pt x="2512109" y="133714"/>
                    <a:pt x="2520563" y="120322"/>
                    <a:pt x="2506638" y="109182"/>
                  </a:cubicBezTo>
                  <a:cubicBezTo>
                    <a:pt x="2502894" y="106186"/>
                    <a:pt x="2497540" y="106149"/>
                    <a:pt x="2492991" y="104632"/>
                  </a:cubicBezTo>
                  <a:cubicBezTo>
                    <a:pt x="2489958" y="100083"/>
                    <a:pt x="2486337" y="95875"/>
                    <a:pt x="2483892" y="90985"/>
                  </a:cubicBezTo>
                  <a:cubicBezTo>
                    <a:pt x="2474794" y="72789"/>
                    <a:pt x="2483893" y="63687"/>
                    <a:pt x="2470244" y="104632"/>
                  </a:cubicBezTo>
                  <a:cubicBezTo>
                    <a:pt x="2465695" y="101599"/>
                    <a:pt x="2460012" y="99803"/>
                    <a:pt x="2456597" y="95534"/>
                  </a:cubicBezTo>
                  <a:cubicBezTo>
                    <a:pt x="2453601" y="91789"/>
                    <a:pt x="2456842" y="81886"/>
                    <a:pt x="2452047" y="81886"/>
                  </a:cubicBezTo>
                  <a:cubicBezTo>
                    <a:pt x="2447252" y="81886"/>
                    <a:pt x="2448538" y="90853"/>
                    <a:pt x="2447498" y="95534"/>
                  </a:cubicBezTo>
                  <a:cubicBezTo>
                    <a:pt x="2445497" y="104538"/>
                    <a:pt x="2444465" y="113731"/>
                    <a:pt x="2442949" y="122829"/>
                  </a:cubicBezTo>
                  <a:cubicBezTo>
                    <a:pt x="2439916" y="118280"/>
                    <a:pt x="2437350" y="113382"/>
                    <a:pt x="2433850" y="109182"/>
                  </a:cubicBezTo>
                  <a:cubicBezTo>
                    <a:pt x="2429731" y="104240"/>
                    <a:pt x="2423772" y="100887"/>
                    <a:pt x="2420203" y="95534"/>
                  </a:cubicBezTo>
                  <a:cubicBezTo>
                    <a:pt x="2417543" y="91544"/>
                    <a:pt x="2417170" y="86435"/>
                    <a:pt x="2415653" y="81886"/>
                  </a:cubicBezTo>
                  <a:cubicBezTo>
                    <a:pt x="2409587" y="90985"/>
                    <a:pt x="2393997" y="98808"/>
                    <a:pt x="2397456" y="109182"/>
                  </a:cubicBezTo>
                  <a:cubicBezTo>
                    <a:pt x="2398973" y="113731"/>
                    <a:pt x="2402006" y="127624"/>
                    <a:pt x="2402006" y="122829"/>
                  </a:cubicBezTo>
                  <a:cubicBezTo>
                    <a:pt x="2402006" y="108142"/>
                    <a:pt x="2395786" y="102127"/>
                    <a:pt x="2388358" y="90985"/>
                  </a:cubicBezTo>
                  <a:cubicBezTo>
                    <a:pt x="2381080" y="69149"/>
                    <a:pt x="2386538" y="76427"/>
                    <a:pt x="2379259" y="90985"/>
                  </a:cubicBezTo>
                  <a:cubicBezTo>
                    <a:pt x="2376814" y="95875"/>
                    <a:pt x="2373194" y="100083"/>
                    <a:pt x="2370161" y="104632"/>
                  </a:cubicBezTo>
                  <a:cubicBezTo>
                    <a:pt x="2365612" y="101599"/>
                    <a:pt x="2361906" y="96433"/>
                    <a:pt x="2356513" y="95534"/>
                  </a:cubicBezTo>
                  <a:cubicBezTo>
                    <a:pt x="2351783" y="94746"/>
                    <a:pt x="2347154" y="102228"/>
                    <a:pt x="2342865" y="100083"/>
                  </a:cubicBezTo>
                  <a:cubicBezTo>
                    <a:pt x="2338576" y="97938"/>
                    <a:pt x="2338316" y="81640"/>
                    <a:pt x="2338316" y="86435"/>
                  </a:cubicBezTo>
                  <a:cubicBezTo>
                    <a:pt x="2338316" y="116682"/>
                    <a:pt x="2354390" y="117573"/>
                    <a:pt x="2329218" y="109182"/>
                  </a:cubicBezTo>
                  <a:cubicBezTo>
                    <a:pt x="2317936" y="92260"/>
                    <a:pt x="2317323" y="88025"/>
                    <a:pt x="2324668" y="113731"/>
                  </a:cubicBezTo>
                  <a:cubicBezTo>
                    <a:pt x="2325985" y="118342"/>
                    <a:pt x="2334013" y="127379"/>
                    <a:pt x="2329218" y="127379"/>
                  </a:cubicBezTo>
                  <a:cubicBezTo>
                    <a:pt x="2323750" y="127379"/>
                    <a:pt x="2323152" y="118280"/>
                    <a:pt x="2320119" y="113731"/>
                  </a:cubicBezTo>
                  <a:cubicBezTo>
                    <a:pt x="2317769" y="106679"/>
                    <a:pt x="2313282" y="86435"/>
                    <a:pt x="2301922" y="86435"/>
                  </a:cubicBezTo>
                  <a:cubicBezTo>
                    <a:pt x="2297127" y="86435"/>
                    <a:pt x="2298889" y="95534"/>
                    <a:pt x="2297373" y="100083"/>
                  </a:cubicBezTo>
                  <a:cubicBezTo>
                    <a:pt x="2298889" y="106149"/>
                    <a:pt x="2301922" y="112028"/>
                    <a:pt x="2301922" y="118280"/>
                  </a:cubicBezTo>
                  <a:cubicBezTo>
                    <a:pt x="2301922" y="123075"/>
                    <a:pt x="2301485" y="134395"/>
                    <a:pt x="2297373" y="131928"/>
                  </a:cubicBezTo>
                  <a:cubicBezTo>
                    <a:pt x="2287996" y="126302"/>
                    <a:pt x="2285242" y="113731"/>
                    <a:pt x="2279176" y="104632"/>
                  </a:cubicBezTo>
                  <a:lnTo>
                    <a:pt x="2270077" y="90985"/>
                  </a:lnTo>
                  <a:cubicBezTo>
                    <a:pt x="2267044" y="95534"/>
                    <a:pt x="2266166" y="102903"/>
                    <a:pt x="2260979" y="104632"/>
                  </a:cubicBezTo>
                  <a:cubicBezTo>
                    <a:pt x="2246251" y="109541"/>
                    <a:pt x="2237211" y="93166"/>
                    <a:pt x="2229134" y="86435"/>
                  </a:cubicBezTo>
                  <a:cubicBezTo>
                    <a:pt x="2224934" y="82935"/>
                    <a:pt x="2220035" y="80370"/>
                    <a:pt x="2215486" y="77337"/>
                  </a:cubicBezTo>
                  <a:cubicBezTo>
                    <a:pt x="2213571" y="83083"/>
                    <a:pt x="2208623" y="101918"/>
                    <a:pt x="2201838" y="104632"/>
                  </a:cubicBezTo>
                  <a:cubicBezTo>
                    <a:pt x="2197386" y="106413"/>
                    <a:pt x="2192740" y="101599"/>
                    <a:pt x="2188191" y="100083"/>
                  </a:cubicBezTo>
                  <a:cubicBezTo>
                    <a:pt x="2185158" y="90985"/>
                    <a:pt x="2173772" y="64808"/>
                    <a:pt x="2179092" y="72788"/>
                  </a:cubicBezTo>
                  <a:cubicBezTo>
                    <a:pt x="2182125" y="77337"/>
                    <a:pt x="2185478" y="81688"/>
                    <a:pt x="2188191" y="86435"/>
                  </a:cubicBezTo>
                  <a:cubicBezTo>
                    <a:pt x="2191556" y="92323"/>
                    <a:pt x="2201051" y="110275"/>
                    <a:pt x="2197289" y="104632"/>
                  </a:cubicBezTo>
                  <a:lnTo>
                    <a:pt x="2188191" y="90985"/>
                  </a:lnTo>
                  <a:cubicBezTo>
                    <a:pt x="2186674" y="95534"/>
                    <a:pt x="2185157" y="109181"/>
                    <a:pt x="2183641" y="104632"/>
                  </a:cubicBezTo>
                  <a:cubicBezTo>
                    <a:pt x="2182125" y="100083"/>
                    <a:pt x="2181236" y="95274"/>
                    <a:pt x="2179092" y="90985"/>
                  </a:cubicBezTo>
                  <a:lnTo>
                    <a:pt x="2160895" y="54591"/>
                  </a:lnTo>
                  <a:cubicBezTo>
                    <a:pt x="2149220" y="7887"/>
                    <a:pt x="2163223" y="61253"/>
                    <a:pt x="2160895" y="68238"/>
                  </a:cubicBezTo>
                  <a:cubicBezTo>
                    <a:pt x="2158750" y="74672"/>
                    <a:pt x="2154468" y="56274"/>
                    <a:pt x="2151797" y="50041"/>
                  </a:cubicBezTo>
                  <a:cubicBezTo>
                    <a:pt x="2149908" y="45634"/>
                    <a:pt x="2145103" y="32105"/>
                    <a:pt x="2147247" y="36394"/>
                  </a:cubicBezTo>
                  <a:cubicBezTo>
                    <a:pt x="2150899" y="43698"/>
                    <a:pt x="2153029" y="51678"/>
                    <a:pt x="2156346" y="59140"/>
                  </a:cubicBezTo>
                  <a:cubicBezTo>
                    <a:pt x="2166045" y="80962"/>
                    <a:pt x="2166327" y="77107"/>
                    <a:pt x="2179092" y="100083"/>
                  </a:cubicBezTo>
                  <a:cubicBezTo>
                    <a:pt x="2182386" y="106011"/>
                    <a:pt x="2183396" y="113485"/>
                    <a:pt x="2188191" y="118280"/>
                  </a:cubicBezTo>
                  <a:cubicBezTo>
                    <a:pt x="2191582" y="121671"/>
                    <a:pt x="2185786" y="108921"/>
                    <a:pt x="2183641" y="104632"/>
                  </a:cubicBezTo>
                  <a:cubicBezTo>
                    <a:pt x="2181196" y="99742"/>
                    <a:pt x="2177576" y="95534"/>
                    <a:pt x="2174543" y="90985"/>
                  </a:cubicBezTo>
                  <a:lnTo>
                    <a:pt x="2165444" y="54591"/>
                  </a:lnTo>
                  <a:lnTo>
                    <a:pt x="2169994" y="72788"/>
                  </a:lnTo>
                  <a:lnTo>
                    <a:pt x="2174543" y="90985"/>
                  </a:lnTo>
                  <a:cubicBezTo>
                    <a:pt x="2176059" y="97051"/>
                    <a:pt x="2177115" y="103251"/>
                    <a:pt x="2179092" y="109182"/>
                  </a:cubicBezTo>
                  <a:cubicBezTo>
                    <a:pt x="2180608" y="113731"/>
                    <a:pt x="2188436" y="122829"/>
                    <a:pt x="2183641" y="122829"/>
                  </a:cubicBezTo>
                  <a:cubicBezTo>
                    <a:pt x="2177208" y="122829"/>
                    <a:pt x="2174068" y="114161"/>
                    <a:pt x="2169994" y="109182"/>
                  </a:cubicBezTo>
                  <a:cubicBezTo>
                    <a:pt x="2151641" y="86751"/>
                    <a:pt x="2146702" y="78794"/>
                    <a:pt x="2133600" y="59140"/>
                  </a:cubicBezTo>
                  <a:cubicBezTo>
                    <a:pt x="2135116" y="66722"/>
                    <a:pt x="2136274" y="74385"/>
                    <a:pt x="2138149" y="81886"/>
                  </a:cubicBezTo>
                  <a:cubicBezTo>
                    <a:pt x="2139312" y="86538"/>
                    <a:pt x="2143638" y="100236"/>
                    <a:pt x="2142698" y="95534"/>
                  </a:cubicBezTo>
                  <a:cubicBezTo>
                    <a:pt x="2140246" y="83272"/>
                    <a:pt x="2136053" y="71402"/>
                    <a:pt x="2133600" y="59140"/>
                  </a:cubicBezTo>
                  <a:cubicBezTo>
                    <a:pt x="2132083" y="51558"/>
                    <a:pt x="2130727" y="43942"/>
                    <a:pt x="2129050" y="36394"/>
                  </a:cubicBezTo>
                  <a:cubicBezTo>
                    <a:pt x="2127694" y="30291"/>
                    <a:pt x="2124501" y="24449"/>
                    <a:pt x="2124501" y="18197"/>
                  </a:cubicBezTo>
                  <a:cubicBezTo>
                    <a:pt x="2124501" y="13402"/>
                    <a:pt x="2126721" y="27652"/>
                    <a:pt x="2129050" y="31844"/>
                  </a:cubicBezTo>
                  <a:cubicBezTo>
                    <a:pt x="2134361" y="41403"/>
                    <a:pt x="2142356" y="49359"/>
                    <a:pt x="2147247" y="59140"/>
                  </a:cubicBezTo>
                  <a:cubicBezTo>
                    <a:pt x="2150280" y="65206"/>
                    <a:pt x="2160108" y="82980"/>
                    <a:pt x="2156346" y="77337"/>
                  </a:cubicBezTo>
                  <a:lnTo>
                    <a:pt x="2138149" y="50041"/>
                  </a:lnTo>
                  <a:lnTo>
                    <a:pt x="2147247" y="86435"/>
                  </a:lnTo>
                  <a:cubicBezTo>
                    <a:pt x="2153356" y="110872"/>
                    <a:pt x="2156220" y="109054"/>
                    <a:pt x="2138149" y="90985"/>
                  </a:cubicBezTo>
                  <a:cubicBezTo>
                    <a:pt x="2135116" y="81886"/>
                    <a:pt x="2127169" y="54284"/>
                    <a:pt x="2129050" y="63689"/>
                  </a:cubicBezTo>
                  <a:cubicBezTo>
                    <a:pt x="2132083" y="78853"/>
                    <a:pt x="2151016" y="117760"/>
                    <a:pt x="2138149" y="109182"/>
                  </a:cubicBezTo>
                  <a:lnTo>
                    <a:pt x="2124501" y="100083"/>
                  </a:lnTo>
                  <a:cubicBezTo>
                    <a:pt x="2103271" y="68239"/>
                    <a:pt x="2115402" y="78854"/>
                    <a:pt x="2092656" y="63689"/>
                  </a:cubicBezTo>
                  <a:cubicBezTo>
                    <a:pt x="2088107" y="57623"/>
                    <a:pt x="2082771" y="52075"/>
                    <a:pt x="2079009" y="45492"/>
                  </a:cubicBezTo>
                  <a:cubicBezTo>
                    <a:pt x="2076630" y="41328"/>
                    <a:pt x="2074459" y="27049"/>
                    <a:pt x="2074459" y="31844"/>
                  </a:cubicBezTo>
                  <a:cubicBezTo>
                    <a:pt x="2074459" y="38096"/>
                    <a:pt x="2077783" y="43910"/>
                    <a:pt x="2079009" y="50041"/>
                  </a:cubicBezTo>
                  <a:cubicBezTo>
                    <a:pt x="2080818" y="59086"/>
                    <a:pt x="2081557" y="68332"/>
                    <a:pt x="2083558" y="77337"/>
                  </a:cubicBezTo>
                  <a:cubicBezTo>
                    <a:pt x="2084598" y="82018"/>
                    <a:pt x="2088107" y="95780"/>
                    <a:pt x="2088107" y="90985"/>
                  </a:cubicBezTo>
                  <a:cubicBezTo>
                    <a:pt x="2088107" y="73345"/>
                    <a:pt x="2081860" y="64843"/>
                    <a:pt x="2074459" y="50041"/>
                  </a:cubicBezTo>
                  <a:cubicBezTo>
                    <a:pt x="2072943" y="43975"/>
                    <a:pt x="2069910" y="25592"/>
                    <a:pt x="2069910" y="31844"/>
                  </a:cubicBezTo>
                  <a:cubicBezTo>
                    <a:pt x="2069910" y="42567"/>
                    <a:pt x="2072356" y="53174"/>
                    <a:pt x="2074459" y="63689"/>
                  </a:cubicBezTo>
                  <a:cubicBezTo>
                    <a:pt x="2075400" y="68391"/>
                    <a:pt x="2083121" y="79804"/>
                    <a:pt x="2079009" y="77337"/>
                  </a:cubicBezTo>
                  <a:cubicBezTo>
                    <a:pt x="2067975" y="70717"/>
                    <a:pt x="2051713" y="50041"/>
                    <a:pt x="2051713" y="50041"/>
                  </a:cubicBezTo>
                  <a:cubicBezTo>
                    <a:pt x="2038437" y="23487"/>
                    <a:pt x="2037893" y="17156"/>
                    <a:pt x="2047164" y="72788"/>
                  </a:cubicBezTo>
                  <a:cubicBezTo>
                    <a:pt x="2049910" y="89268"/>
                    <a:pt x="2059730" y="91779"/>
                    <a:pt x="2038065" y="77337"/>
                  </a:cubicBezTo>
                  <a:cubicBezTo>
                    <a:pt x="2035032" y="72788"/>
                    <a:pt x="2031412" y="68579"/>
                    <a:pt x="2028967" y="63689"/>
                  </a:cubicBezTo>
                  <a:cubicBezTo>
                    <a:pt x="2026823" y="59400"/>
                    <a:pt x="2023630" y="45311"/>
                    <a:pt x="2024418" y="50041"/>
                  </a:cubicBezTo>
                  <a:cubicBezTo>
                    <a:pt x="2031621" y="93262"/>
                    <a:pt x="2028734" y="83016"/>
                    <a:pt x="2047164" y="113731"/>
                  </a:cubicBezTo>
                  <a:cubicBezTo>
                    <a:pt x="2048680" y="119797"/>
                    <a:pt x="2051713" y="125676"/>
                    <a:pt x="2051713" y="131928"/>
                  </a:cubicBezTo>
                  <a:cubicBezTo>
                    <a:pt x="2051713" y="136723"/>
                    <a:pt x="2051959" y="145576"/>
                    <a:pt x="2047164" y="145576"/>
                  </a:cubicBezTo>
                  <a:cubicBezTo>
                    <a:pt x="2041696" y="145576"/>
                    <a:pt x="2041243" y="136377"/>
                    <a:pt x="2038065" y="131928"/>
                  </a:cubicBezTo>
                  <a:cubicBezTo>
                    <a:pt x="2033658" y="125758"/>
                    <a:pt x="2028436" y="120160"/>
                    <a:pt x="2024418" y="113731"/>
                  </a:cubicBezTo>
                  <a:cubicBezTo>
                    <a:pt x="2015799" y="99941"/>
                    <a:pt x="2012862" y="87730"/>
                    <a:pt x="2006221" y="72788"/>
                  </a:cubicBezTo>
                  <a:cubicBezTo>
                    <a:pt x="2003467" y="66591"/>
                    <a:pt x="2000155" y="60657"/>
                    <a:pt x="1997122" y="54591"/>
                  </a:cubicBezTo>
                  <a:cubicBezTo>
                    <a:pt x="1995606" y="59140"/>
                    <a:pt x="1992573" y="63443"/>
                    <a:pt x="1992573" y="68238"/>
                  </a:cubicBezTo>
                  <a:cubicBezTo>
                    <a:pt x="1992573" y="73033"/>
                    <a:pt x="1995805" y="77275"/>
                    <a:pt x="1997122" y="81886"/>
                  </a:cubicBezTo>
                  <a:cubicBezTo>
                    <a:pt x="2005380" y="110791"/>
                    <a:pt x="2002228" y="101197"/>
                    <a:pt x="1992573" y="81886"/>
                  </a:cubicBezTo>
                  <a:cubicBezTo>
                    <a:pt x="1988024" y="87952"/>
                    <a:pt x="1982004" y="93154"/>
                    <a:pt x="1978925" y="100083"/>
                  </a:cubicBezTo>
                  <a:cubicBezTo>
                    <a:pt x="1967421" y="125968"/>
                    <a:pt x="1985693" y="134146"/>
                    <a:pt x="1956179" y="104632"/>
                  </a:cubicBezTo>
                  <a:lnTo>
                    <a:pt x="1947080" y="77337"/>
                  </a:lnTo>
                  <a:lnTo>
                    <a:pt x="1942531" y="63689"/>
                  </a:lnTo>
                  <a:cubicBezTo>
                    <a:pt x="1941015" y="68238"/>
                    <a:pt x="1938840" y="72619"/>
                    <a:pt x="1937982" y="77337"/>
                  </a:cubicBezTo>
                  <a:cubicBezTo>
                    <a:pt x="1931988" y="110301"/>
                    <a:pt x="1939233" y="130302"/>
                    <a:pt x="1924334" y="95534"/>
                  </a:cubicBezTo>
                  <a:cubicBezTo>
                    <a:pt x="1922445" y="91126"/>
                    <a:pt x="1921301" y="86435"/>
                    <a:pt x="1919785" y="81886"/>
                  </a:cubicBezTo>
                  <a:cubicBezTo>
                    <a:pt x="1918268" y="86435"/>
                    <a:pt x="1919137" y="92747"/>
                    <a:pt x="1915235" y="95534"/>
                  </a:cubicBezTo>
                  <a:cubicBezTo>
                    <a:pt x="1907431" y="101108"/>
                    <a:pt x="1897038" y="101599"/>
                    <a:pt x="1887940" y="104632"/>
                  </a:cubicBezTo>
                  <a:lnTo>
                    <a:pt x="1860644" y="113731"/>
                  </a:lnTo>
                  <a:lnTo>
                    <a:pt x="1842447" y="118280"/>
                  </a:lnTo>
                  <a:lnTo>
                    <a:pt x="1655928" y="109182"/>
                  </a:lnTo>
                  <a:cubicBezTo>
                    <a:pt x="1601316" y="109182"/>
                    <a:pt x="1546746" y="112215"/>
                    <a:pt x="1492155" y="113731"/>
                  </a:cubicBezTo>
                  <a:cubicBezTo>
                    <a:pt x="1470925" y="115247"/>
                    <a:pt x="1449749" y="118280"/>
                    <a:pt x="1428465" y="118280"/>
                  </a:cubicBezTo>
                  <a:cubicBezTo>
                    <a:pt x="1420733" y="118280"/>
                    <a:pt x="1412152" y="118020"/>
                    <a:pt x="1405719" y="113731"/>
                  </a:cubicBezTo>
                  <a:cubicBezTo>
                    <a:pt x="1401729" y="111071"/>
                    <a:pt x="1404166" y="103828"/>
                    <a:pt x="1401170" y="100083"/>
                  </a:cubicBezTo>
                  <a:cubicBezTo>
                    <a:pt x="1396885" y="94727"/>
                    <a:pt x="1373800" y="84123"/>
                    <a:pt x="1369325" y="81886"/>
                  </a:cubicBezTo>
                  <a:cubicBezTo>
                    <a:pt x="1366292" y="77337"/>
                    <a:pt x="1362672" y="63348"/>
                    <a:pt x="1360227" y="68238"/>
                  </a:cubicBezTo>
                  <a:cubicBezTo>
                    <a:pt x="1348038" y="92617"/>
                    <a:pt x="1362502" y="129658"/>
                    <a:pt x="1351128" y="95534"/>
                  </a:cubicBezTo>
                  <a:cubicBezTo>
                    <a:pt x="1349612" y="100083"/>
                    <a:pt x="1349970" y="112573"/>
                    <a:pt x="1346579" y="109182"/>
                  </a:cubicBezTo>
                  <a:cubicBezTo>
                    <a:pt x="1339797" y="102400"/>
                    <a:pt x="1341258" y="90701"/>
                    <a:pt x="1337480" y="81886"/>
                  </a:cubicBezTo>
                  <a:cubicBezTo>
                    <a:pt x="1332137" y="69419"/>
                    <a:pt x="1319283" y="45492"/>
                    <a:pt x="1319283" y="45492"/>
                  </a:cubicBezTo>
                  <a:cubicBezTo>
                    <a:pt x="1317767" y="50041"/>
                    <a:pt x="1315412" y="54393"/>
                    <a:pt x="1314734" y="59140"/>
                  </a:cubicBezTo>
                  <a:cubicBezTo>
                    <a:pt x="1312365" y="75721"/>
                    <a:pt x="1326766" y="111551"/>
                    <a:pt x="1310185" y="109182"/>
                  </a:cubicBezTo>
                  <a:cubicBezTo>
                    <a:pt x="1290045" y="106305"/>
                    <a:pt x="1282889" y="54591"/>
                    <a:pt x="1282889" y="54591"/>
                  </a:cubicBezTo>
                  <a:cubicBezTo>
                    <a:pt x="1281373" y="63689"/>
                    <a:pt x="1284862" y="75364"/>
                    <a:pt x="1278340" y="81886"/>
                  </a:cubicBezTo>
                  <a:cubicBezTo>
                    <a:pt x="1274474" y="85752"/>
                    <a:pt x="1269241" y="62770"/>
                    <a:pt x="1269241" y="68238"/>
                  </a:cubicBezTo>
                  <a:cubicBezTo>
                    <a:pt x="1269241" y="147733"/>
                    <a:pt x="1286744" y="135087"/>
                    <a:pt x="1273791" y="109182"/>
                  </a:cubicBezTo>
                  <a:cubicBezTo>
                    <a:pt x="1271346" y="104292"/>
                    <a:pt x="1267725" y="100083"/>
                    <a:pt x="1264692" y="95534"/>
                  </a:cubicBezTo>
                  <a:cubicBezTo>
                    <a:pt x="1260143" y="97050"/>
                    <a:pt x="1255496" y="101864"/>
                    <a:pt x="1251044" y="100083"/>
                  </a:cubicBezTo>
                  <a:cubicBezTo>
                    <a:pt x="1235482" y="93858"/>
                    <a:pt x="1247011" y="71238"/>
                    <a:pt x="1237397" y="100083"/>
                  </a:cubicBezTo>
                  <a:lnTo>
                    <a:pt x="1219200" y="118280"/>
                  </a:lnTo>
                  <a:cubicBezTo>
                    <a:pt x="1215698" y="121782"/>
                    <a:pt x="1197213" y="92126"/>
                    <a:pt x="1196453" y="90985"/>
                  </a:cubicBezTo>
                  <a:cubicBezTo>
                    <a:pt x="1194937" y="95534"/>
                    <a:pt x="1196016" y="107099"/>
                    <a:pt x="1191904" y="104632"/>
                  </a:cubicBezTo>
                  <a:cubicBezTo>
                    <a:pt x="1182527" y="99006"/>
                    <a:pt x="1173707" y="77337"/>
                    <a:pt x="1173707" y="77337"/>
                  </a:cubicBezTo>
                  <a:cubicBezTo>
                    <a:pt x="1162948" y="23539"/>
                    <a:pt x="1175716" y="76708"/>
                    <a:pt x="1164609" y="113731"/>
                  </a:cubicBezTo>
                  <a:cubicBezTo>
                    <a:pt x="1163038" y="118968"/>
                    <a:pt x="1158543" y="104632"/>
                    <a:pt x="1155510" y="100083"/>
                  </a:cubicBezTo>
                  <a:cubicBezTo>
                    <a:pt x="1131477" y="136134"/>
                    <a:pt x="1142164" y="135664"/>
                    <a:pt x="1132764" y="113731"/>
                  </a:cubicBezTo>
                  <a:cubicBezTo>
                    <a:pt x="1130093" y="107498"/>
                    <a:pt x="1126698" y="101600"/>
                    <a:pt x="1123665" y="95534"/>
                  </a:cubicBezTo>
                  <a:cubicBezTo>
                    <a:pt x="1115793" y="127023"/>
                    <a:pt x="1124667" y="111533"/>
                    <a:pt x="1105468" y="95534"/>
                  </a:cubicBezTo>
                  <a:cubicBezTo>
                    <a:pt x="1101784" y="92464"/>
                    <a:pt x="1096370" y="92501"/>
                    <a:pt x="1091821" y="90985"/>
                  </a:cubicBezTo>
                  <a:cubicBezTo>
                    <a:pt x="1090304" y="95534"/>
                    <a:pt x="1088434" y="99980"/>
                    <a:pt x="1087271" y="104632"/>
                  </a:cubicBezTo>
                  <a:cubicBezTo>
                    <a:pt x="1085396" y="112134"/>
                    <a:pt x="1088189" y="121911"/>
                    <a:pt x="1082722" y="127379"/>
                  </a:cubicBezTo>
                  <a:cubicBezTo>
                    <a:pt x="1079331" y="130770"/>
                    <a:pt x="1080318" y="118020"/>
                    <a:pt x="1078173" y="113731"/>
                  </a:cubicBezTo>
                  <a:cubicBezTo>
                    <a:pt x="1075728" y="108841"/>
                    <a:pt x="1072940" y="103949"/>
                    <a:pt x="1069074" y="100083"/>
                  </a:cubicBezTo>
                  <a:cubicBezTo>
                    <a:pt x="1060256" y="91265"/>
                    <a:pt x="1052878" y="90135"/>
                    <a:pt x="1041779" y="86435"/>
                  </a:cubicBezTo>
                  <a:cubicBezTo>
                    <a:pt x="1037230" y="89468"/>
                    <a:pt x="1031547" y="91264"/>
                    <a:pt x="1028131" y="95534"/>
                  </a:cubicBezTo>
                  <a:cubicBezTo>
                    <a:pt x="1025135" y="99279"/>
                    <a:pt x="1028131" y="107666"/>
                    <a:pt x="1023582" y="109182"/>
                  </a:cubicBezTo>
                  <a:cubicBezTo>
                    <a:pt x="1016246" y="111627"/>
                    <a:pt x="1008417" y="106149"/>
                    <a:pt x="1000835" y="104632"/>
                  </a:cubicBezTo>
                  <a:cubicBezTo>
                    <a:pt x="983351" y="130861"/>
                    <a:pt x="998488" y="115932"/>
                    <a:pt x="987188" y="104632"/>
                  </a:cubicBezTo>
                  <a:cubicBezTo>
                    <a:pt x="983797" y="101241"/>
                    <a:pt x="978089" y="101599"/>
                    <a:pt x="973540" y="100083"/>
                  </a:cubicBezTo>
                  <a:cubicBezTo>
                    <a:pt x="968991" y="101599"/>
                    <a:pt x="961673" y="100180"/>
                    <a:pt x="959892" y="104632"/>
                  </a:cubicBezTo>
                  <a:cubicBezTo>
                    <a:pt x="951620" y="125311"/>
                    <a:pt x="984844" y="127929"/>
                    <a:pt x="946244" y="118280"/>
                  </a:cubicBezTo>
                  <a:cubicBezTo>
                    <a:pt x="941695" y="115247"/>
                    <a:pt x="934326" y="103995"/>
                    <a:pt x="932597" y="109182"/>
                  </a:cubicBezTo>
                  <a:cubicBezTo>
                    <a:pt x="930015" y="116929"/>
                    <a:pt x="938828" y="124282"/>
                    <a:pt x="941695" y="131928"/>
                  </a:cubicBezTo>
                  <a:cubicBezTo>
                    <a:pt x="943379" y="136418"/>
                    <a:pt x="946244" y="150371"/>
                    <a:pt x="946244" y="145576"/>
                  </a:cubicBezTo>
                  <a:cubicBezTo>
                    <a:pt x="946244" y="139324"/>
                    <a:pt x="944491" y="132971"/>
                    <a:pt x="941695" y="127379"/>
                  </a:cubicBezTo>
                  <a:cubicBezTo>
                    <a:pt x="936805" y="117598"/>
                    <a:pt x="923498" y="100083"/>
                    <a:pt x="923498" y="100083"/>
                  </a:cubicBezTo>
                  <a:cubicBezTo>
                    <a:pt x="921072" y="107362"/>
                    <a:pt x="919859" y="123133"/>
                    <a:pt x="905301" y="118280"/>
                  </a:cubicBezTo>
                  <a:cubicBezTo>
                    <a:pt x="899197" y="116245"/>
                    <a:pt x="896202" y="109181"/>
                    <a:pt x="891653" y="104632"/>
                  </a:cubicBezTo>
                  <a:cubicBezTo>
                    <a:pt x="888620" y="109181"/>
                    <a:pt x="887916" y="119352"/>
                    <a:pt x="882555" y="118280"/>
                  </a:cubicBezTo>
                  <a:cubicBezTo>
                    <a:pt x="872718" y="116313"/>
                    <a:pt x="867075" y="94585"/>
                    <a:pt x="864358" y="86435"/>
                  </a:cubicBezTo>
                  <a:cubicBezTo>
                    <a:pt x="841044" y="121406"/>
                    <a:pt x="856947" y="115529"/>
                    <a:pt x="818865" y="109182"/>
                  </a:cubicBezTo>
                  <a:cubicBezTo>
                    <a:pt x="814316" y="112215"/>
                    <a:pt x="810611" y="119179"/>
                    <a:pt x="805218" y="118280"/>
                  </a:cubicBezTo>
                  <a:cubicBezTo>
                    <a:pt x="799787" y="117375"/>
                    <a:pt x="779428" y="88443"/>
                    <a:pt x="777922" y="86435"/>
                  </a:cubicBezTo>
                  <a:cubicBezTo>
                    <a:pt x="766488" y="120739"/>
                    <a:pt x="783242" y="85106"/>
                    <a:pt x="759725" y="90985"/>
                  </a:cubicBezTo>
                  <a:cubicBezTo>
                    <a:pt x="755073" y="92148"/>
                    <a:pt x="758171" y="100888"/>
                    <a:pt x="755176" y="104632"/>
                  </a:cubicBezTo>
                  <a:cubicBezTo>
                    <a:pt x="751760" y="108902"/>
                    <a:pt x="746077" y="110698"/>
                    <a:pt x="741528" y="113731"/>
                  </a:cubicBezTo>
                  <a:cubicBezTo>
                    <a:pt x="729398" y="77338"/>
                    <a:pt x="747593" y="116762"/>
                    <a:pt x="723331" y="104632"/>
                  </a:cubicBezTo>
                  <a:cubicBezTo>
                    <a:pt x="719042" y="102488"/>
                    <a:pt x="720926" y="95274"/>
                    <a:pt x="718782" y="90985"/>
                  </a:cubicBezTo>
                  <a:cubicBezTo>
                    <a:pt x="716337" y="86095"/>
                    <a:pt x="712716" y="81886"/>
                    <a:pt x="709683" y="77337"/>
                  </a:cubicBezTo>
                  <a:cubicBezTo>
                    <a:pt x="696186" y="117831"/>
                    <a:pt x="710705" y="62301"/>
                    <a:pt x="714232" y="104632"/>
                  </a:cubicBezTo>
                  <a:cubicBezTo>
                    <a:pt x="715372" y="118317"/>
                    <a:pt x="711199" y="131928"/>
                    <a:pt x="709683" y="145576"/>
                  </a:cubicBezTo>
                  <a:cubicBezTo>
                    <a:pt x="708167" y="141027"/>
                    <a:pt x="707794" y="135918"/>
                    <a:pt x="705134" y="131928"/>
                  </a:cubicBezTo>
                  <a:cubicBezTo>
                    <a:pt x="684375" y="100788"/>
                    <a:pt x="694012" y="128142"/>
                    <a:pt x="682388" y="145576"/>
                  </a:cubicBezTo>
                  <a:lnTo>
                    <a:pt x="673289" y="159223"/>
                  </a:lnTo>
                  <a:cubicBezTo>
                    <a:pt x="668740" y="157707"/>
                    <a:pt x="663543" y="157461"/>
                    <a:pt x="659641" y="154674"/>
                  </a:cubicBezTo>
                  <a:cubicBezTo>
                    <a:pt x="652661" y="149688"/>
                    <a:pt x="638731" y="128339"/>
                    <a:pt x="641444" y="136477"/>
                  </a:cubicBezTo>
                  <a:cubicBezTo>
                    <a:pt x="642961" y="141026"/>
                    <a:pt x="645994" y="154920"/>
                    <a:pt x="645994" y="150125"/>
                  </a:cubicBezTo>
                  <a:cubicBezTo>
                    <a:pt x="645994" y="136256"/>
                    <a:pt x="640484" y="126293"/>
                    <a:pt x="636895" y="113731"/>
                  </a:cubicBezTo>
                  <a:cubicBezTo>
                    <a:pt x="635177" y="107719"/>
                    <a:pt x="632346" y="89282"/>
                    <a:pt x="632346" y="95534"/>
                  </a:cubicBezTo>
                  <a:cubicBezTo>
                    <a:pt x="632346" y="112145"/>
                    <a:pt x="636653" y="133357"/>
                    <a:pt x="641444" y="150125"/>
                  </a:cubicBezTo>
                  <a:cubicBezTo>
                    <a:pt x="642761" y="154736"/>
                    <a:pt x="649385" y="167164"/>
                    <a:pt x="645994" y="163773"/>
                  </a:cubicBezTo>
                  <a:cubicBezTo>
                    <a:pt x="639742" y="157520"/>
                    <a:pt x="637652" y="148100"/>
                    <a:pt x="632346" y="141026"/>
                  </a:cubicBezTo>
                  <a:cubicBezTo>
                    <a:pt x="628486" y="135879"/>
                    <a:pt x="623247" y="131928"/>
                    <a:pt x="618698" y="127379"/>
                  </a:cubicBezTo>
                  <a:cubicBezTo>
                    <a:pt x="616455" y="118405"/>
                    <a:pt x="612874" y="94079"/>
                    <a:pt x="600501" y="90985"/>
                  </a:cubicBezTo>
                  <a:cubicBezTo>
                    <a:pt x="595849" y="89822"/>
                    <a:pt x="597468" y="100083"/>
                    <a:pt x="595952" y="104632"/>
                  </a:cubicBezTo>
                  <a:cubicBezTo>
                    <a:pt x="597468" y="110698"/>
                    <a:pt x="606753" y="122829"/>
                    <a:pt x="600501" y="122829"/>
                  </a:cubicBezTo>
                  <a:cubicBezTo>
                    <a:pt x="583537" y="122829"/>
                    <a:pt x="580263" y="96469"/>
                    <a:pt x="577755" y="86435"/>
                  </a:cubicBezTo>
                  <a:cubicBezTo>
                    <a:pt x="576239" y="92501"/>
                    <a:pt x="579458" y="104632"/>
                    <a:pt x="573206" y="104632"/>
                  </a:cubicBezTo>
                  <a:cubicBezTo>
                    <a:pt x="566424" y="104632"/>
                    <a:pt x="568902" y="81640"/>
                    <a:pt x="564107" y="86435"/>
                  </a:cubicBezTo>
                  <a:cubicBezTo>
                    <a:pt x="556525" y="94017"/>
                    <a:pt x="561074" y="107665"/>
                    <a:pt x="559558" y="118280"/>
                  </a:cubicBezTo>
                  <a:cubicBezTo>
                    <a:pt x="553492" y="103116"/>
                    <a:pt x="546526" y="57294"/>
                    <a:pt x="541361" y="72788"/>
                  </a:cubicBezTo>
                  <a:lnTo>
                    <a:pt x="532262" y="100083"/>
                  </a:lnTo>
                  <a:cubicBezTo>
                    <a:pt x="529229" y="95534"/>
                    <a:pt x="525318" y="91460"/>
                    <a:pt x="523164" y="86435"/>
                  </a:cubicBezTo>
                  <a:cubicBezTo>
                    <a:pt x="520701" y="80688"/>
                    <a:pt x="524207" y="65442"/>
                    <a:pt x="518615" y="68238"/>
                  </a:cubicBezTo>
                  <a:cubicBezTo>
                    <a:pt x="511699" y="71696"/>
                    <a:pt x="515941" y="83483"/>
                    <a:pt x="514065" y="90985"/>
                  </a:cubicBezTo>
                  <a:cubicBezTo>
                    <a:pt x="512902" y="95637"/>
                    <a:pt x="511032" y="100083"/>
                    <a:pt x="509516" y="104632"/>
                  </a:cubicBezTo>
                  <a:cubicBezTo>
                    <a:pt x="504967" y="103116"/>
                    <a:pt x="499552" y="103153"/>
                    <a:pt x="495868" y="100083"/>
                  </a:cubicBezTo>
                  <a:cubicBezTo>
                    <a:pt x="490043" y="95229"/>
                    <a:pt x="489577" y="83725"/>
                    <a:pt x="482221" y="81886"/>
                  </a:cubicBezTo>
                  <a:cubicBezTo>
                    <a:pt x="477569" y="80723"/>
                    <a:pt x="478988" y="90923"/>
                    <a:pt x="477671" y="95534"/>
                  </a:cubicBezTo>
                  <a:cubicBezTo>
                    <a:pt x="475953" y="101546"/>
                    <a:pt x="474638" y="107665"/>
                    <a:pt x="473122" y="113731"/>
                  </a:cubicBezTo>
                  <a:cubicBezTo>
                    <a:pt x="470089" y="109182"/>
                    <a:pt x="465753" y="105270"/>
                    <a:pt x="464024" y="100083"/>
                  </a:cubicBezTo>
                  <a:cubicBezTo>
                    <a:pt x="462507" y="95534"/>
                    <a:pt x="458686" y="81705"/>
                    <a:pt x="459474" y="86435"/>
                  </a:cubicBezTo>
                  <a:cubicBezTo>
                    <a:pt x="465082" y="120077"/>
                    <a:pt x="470547" y="120254"/>
                    <a:pt x="450376" y="100083"/>
                  </a:cubicBezTo>
                  <a:cubicBezTo>
                    <a:pt x="440136" y="69359"/>
                    <a:pt x="451953" y="97718"/>
                    <a:pt x="441277" y="113731"/>
                  </a:cubicBezTo>
                  <a:cubicBezTo>
                    <a:pt x="438617" y="117721"/>
                    <a:pt x="438244" y="104632"/>
                    <a:pt x="436728" y="100083"/>
                  </a:cubicBezTo>
                  <a:cubicBezTo>
                    <a:pt x="435212" y="104632"/>
                    <a:pt x="436974" y="113731"/>
                    <a:pt x="432179" y="113731"/>
                  </a:cubicBezTo>
                  <a:cubicBezTo>
                    <a:pt x="427384" y="113731"/>
                    <a:pt x="432425" y="100083"/>
                    <a:pt x="427630" y="100083"/>
                  </a:cubicBezTo>
                  <a:cubicBezTo>
                    <a:pt x="422835" y="100083"/>
                    <a:pt x="424597" y="109182"/>
                    <a:pt x="423080" y="113731"/>
                  </a:cubicBezTo>
                  <a:lnTo>
                    <a:pt x="404883" y="86435"/>
                  </a:lnTo>
                  <a:cubicBezTo>
                    <a:pt x="402742" y="92858"/>
                    <a:pt x="400959" y="110341"/>
                    <a:pt x="386686" y="104632"/>
                  </a:cubicBezTo>
                  <a:cubicBezTo>
                    <a:pt x="381610" y="102602"/>
                    <a:pt x="380621" y="95534"/>
                    <a:pt x="377588" y="90985"/>
                  </a:cubicBezTo>
                  <a:cubicBezTo>
                    <a:pt x="374616" y="105842"/>
                    <a:pt x="377597" y="127390"/>
                    <a:pt x="359391" y="104632"/>
                  </a:cubicBezTo>
                  <a:cubicBezTo>
                    <a:pt x="356395" y="100888"/>
                    <a:pt x="356103" y="95611"/>
                    <a:pt x="354841" y="90985"/>
                  </a:cubicBezTo>
                  <a:cubicBezTo>
                    <a:pt x="351551" y="78921"/>
                    <a:pt x="345743" y="54591"/>
                    <a:pt x="345743" y="54591"/>
                  </a:cubicBezTo>
                  <a:cubicBezTo>
                    <a:pt x="344227" y="69755"/>
                    <a:pt x="347383" y="86157"/>
                    <a:pt x="341194" y="100083"/>
                  </a:cubicBezTo>
                  <a:cubicBezTo>
                    <a:pt x="339246" y="104465"/>
                    <a:pt x="330937" y="98925"/>
                    <a:pt x="327546" y="95534"/>
                  </a:cubicBezTo>
                  <a:cubicBezTo>
                    <a:pt x="322751" y="90739"/>
                    <a:pt x="321480" y="83403"/>
                    <a:pt x="318447" y="77337"/>
                  </a:cubicBezTo>
                  <a:cubicBezTo>
                    <a:pt x="308163" y="128760"/>
                    <a:pt x="318447" y="65383"/>
                    <a:pt x="318447" y="141026"/>
                  </a:cubicBezTo>
                  <a:cubicBezTo>
                    <a:pt x="318447" y="145821"/>
                    <a:pt x="315582" y="131869"/>
                    <a:pt x="313898" y="127379"/>
                  </a:cubicBezTo>
                  <a:cubicBezTo>
                    <a:pt x="305183" y="104138"/>
                    <a:pt x="306043" y="107117"/>
                    <a:pt x="295701" y="86435"/>
                  </a:cubicBezTo>
                  <a:cubicBezTo>
                    <a:pt x="285204" y="117930"/>
                    <a:pt x="299975" y="86343"/>
                    <a:pt x="272955" y="77337"/>
                  </a:cubicBezTo>
                  <a:cubicBezTo>
                    <a:pt x="267768" y="75608"/>
                    <a:pt x="266889" y="86436"/>
                    <a:pt x="263856" y="90985"/>
                  </a:cubicBezTo>
                  <a:cubicBezTo>
                    <a:pt x="262340" y="97051"/>
                    <a:pt x="265112" y="111504"/>
                    <a:pt x="259307" y="109182"/>
                  </a:cubicBezTo>
                  <a:cubicBezTo>
                    <a:pt x="249154" y="105121"/>
                    <a:pt x="241110" y="81886"/>
                    <a:pt x="241110" y="81886"/>
                  </a:cubicBezTo>
                  <a:cubicBezTo>
                    <a:pt x="239594" y="86435"/>
                    <a:pt x="241213" y="94371"/>
                    <a:pt x="236561" y="95534"/>
                  </a:cubicBezTo>
                  <a:cubicBezTo>
                    <a:pt x="227896" y="97700"/>
                    <a:pt x="216415" y="76688"/>
                    <a:pt x="213815" y="72788"/>
                  </a:cubicBezTo>
                  <a:cubicBezTo>
                    <a:pt x="212298" y="77337"/>
                    <a:pt x="210527" y="81809"/>
                    <a:pt x="209265" y="86435"/>
                  </a:cubicBezTo>
                  <a:cubicBezTo>
                    <a:pt x="205975" y="98499"/>
                    <a:pt x="200167" y="122829"/>
                    <a:pt x="200167" y="122829"/>
                  </a:cubicBezTo>
                  <a:cubicBezTo>
                    <a:pt x="170941" y="93605"/>
                    <a:pt x="200041" y="113781"/>
                    <a:pt x="177421" y="122829"/>
                  </a:cubicBezTo>
                  <a:cubicBezTo>
                    <a:pt x="172969" y="124610"/>
                    <a:pt x="168322" y="119796"/>
                    <a:pt x="163773" y="118280"/>
                  </a:cubicBezTo>
                  <a:cubicBezTo>
                    <a:pt x="160740" y="112214"/>
                    <a:pt x="157345" y="106316"/>
                    <a:pt x="154674" y="100083"/>
                  </a:cubicBezTo>
                  <a:cubicBezTo>
                    <a:pt x="152785" y="95675"/>
                    <a:pt x="154920" y="86435"/>
                    <a:pt x="150125" y="86435"/>
                  </a:cubicBezTo>
                  <a:cubicBezTo>
                    <a:pt x="144658" y="86435"/>
                    <a:pt x="144060" y="95534"/>
                    <a:pt x="141027" y="100083"/>
                  </a:cubicBezTo>
                  <a:cubicBezTo>
                    <a:pt x="139510" y="106149"/>
                    <a:pt x="141479" y="114529"/>
                    <a:pt x="136477" y="118280"/>
                  </a:cubicBezTo>
                  <a:cubicBezTo>
                    <a:pt x="132641" y="121157"/>
                    <a:pt x="126221" y="117122"/>
                    <a:pt x="122830" y="113731"/>
                  </a:cubicBezTo>
                  <a:cubicBezTo>
                    <a:pt x="119439" y="110340"/>
                    <a:pt x="120425" y="104372"/>
                    <a:pt x="118280" y="100083"/>
                  </a:cubicBezTo>
                  <a:cubicBezTo>
                    <a:pt x="115835" y="95193"/>
                    <a:pt x="112215" y="90984"/>
                    <a:pt x="109182" y="86435"/>
                  </a:cubicBezTo>
                  <a:cubicBezTo>
                    <a:pt x="107665" y="98566"/>
                    <a:pt x="115983" y="118288"/>
                    <a:pt x="104632" y="122829"/>
                  </a:cubicBezTo>
                  <a:cubicBezTo>
                    <a:pt x="94479" y="126890"/>
                    <a:pt x="86435" y="95534"/>
                    <a:pt x="86435" y="95534"/>
                  </a:cubicBezTo>
                  <a:cubicBezTo>
                    <a:pt x="84919" y="103116"/>
                    <a:pt x="88320" y="113991"/>
                    <a:pt x="81886" y="118280"/>
                  </a:cubicBezTo>
                  <a:cubicBezTo>
                    <a:pt x="77337" y="121313"/>
                    <a:pt x="78149" y="105704"/>
                    <a:pt x="72788" y="104632"/>
                  </a:cubicBezTo>
                  <a:cubicBezTo>
                    <a:pt x="67426" y="103560"/>
                    <a:pt x="63689" y="110698"/>
                    <a:pt x="59140" y="113731"/>
                  </a:cubicBezTo>
                  <a:lnTo>
                    <a:pt x="54591" y="100083"/>
                  </a:lnTo>
                  <a:cubicBezTo>
                    <a:pt x="52502" y="93818"/>
                    <a:pt x="49254" y="74765"/>
                    <a:pt x="36394" y="77337"/>
                  </a:cubicBezTo>
                  <a:cubicBezTo>
                    <a:pt x="31033" y="78409"/>
                    <a:pt x="30328" y="86436"/>
                    <a:pt x="27295" y="90985"/>
                  </a:cubicBezTo>
                  <a:cubicBezTo>
                    <a:pt x="25779" y="103116"/>
                    <a:pt x="29036" y="116896"/>
                    <a:pt x="22746" y="127379"/>
                  </a:cubicBezTo>
                  <a:cubicBezTo>
                    <a:pt x="19933" y="132067"/>
                    <a:pt x="16092" y="118621"/>
                    <a:pt x="13647" y="113731"/>
                  </a:cubicBezTo>
                  <a:cubicBezTo>
                    <a:pt x="11502" y="109442"/>
                    <a:pt x="11242" y="104372"/>
                    <a:pt x="9098" y="100083"/>
                  </a:cubicBezTo>
                  <a:cubicBezTo>
                    <a:pt x="6653" y="95193"/>
                    <a:pt x="0" y="80968"/>
                    <a:pt x="0" y="86435"/>
                  </a:cubicBezTo>
                  <a:cubicBezTo>
                    <a:pt x="0" y="96026"/>
                    <a:pt x="6065" y="104632"/>
                    <a:pt x="9098" y="113731"/>
                  </a:cubicBezTo>
                  <a:lnTo>
                    <a:pt x="22746" y="154674"/>
                  </a:lnTo>
                  <a:cubicBezTo>
                    <a:pt x="24262" y="159223"/>
                    <a:pt x="22746" y="166806"/>
                    <a:pt x="27295" y="168322"/>
                  </a:cubicBezTo>
                  <a:cubicBezTo>
                    <a:pt x="97773" y="191813"/>
                    <a:pt x="45006" y="177100"/>
                    <a:pt x="191068" y="181970"/>
                  </a:cubicBezTo>
                  <a:cubicBezTo>
                    <a:pt x="294251" y="199166"/>
                    <a:pt x="200239" y="184851"/>
                    <a:pt x="445827" y="191068"/>
                  </a:cubicBezTo>
                  <a:lnTo>
                    <a:pt x="577755" y="195617"/>
                  </a:lnTo>
                  <a:lnTo>
                    <a:pt x="891653" y="191068"/>
                  </a:lnTo>
                  <a:cubicBezTo>
                    <a:pt x="903875" y="190751"/>
                    <a:pt x="915831" y="187008"/>
                    <a:pt x="928047" y="186519"/>
                  </a:cubicBezTo>
                  <a:cubicBezTo>
                    <a:pt x="991704" y="183973"/>
                    <a:pt x="1055426" y="183486"/>
                    <a:pt x="1119116" y="181970"/>
                  </a:cubicBezTo>
                  <a:cubicBezTo>
                    <a:pt x="1126698" y="180453"/>
                    <a:pt x="1134314" y="179097"/>
                    <a:pt x="1141862" y="177420"/>
                  </a:cubicBezTo>
                  <a:cubicBezTo>
                    <a:pt x="1147965" y="176064"/>
                    <a:pt x="1153855" y="173646"/>
                    <a:pt x="1160059" y="172871"/>
                  </a:cubicBezTo>
                  <a:cubicBezTo>
                    <a:pt x="1178178" y="170606"/>
                    <a:pt x="1196453" y="169838"/>
                    <a:pt x="1214650" y="168322"/>
                  </a:cubicBezTo>
                  <a:cubicBezTo>
                    <a:pt x="1222232" y="166806"/>
                    <a:pt x="1229709" y="164597"/>
                    <a:pt x="1237397" y="163773"/>
                  </a:cubicBezTo>
                  <a:cubicBezTo>
                    <a:pt x="1484776" y="137268"/>
                    <a:pt x="1676485" y="152215"/>
                    <a:pt x="1960728" y="150125"/>
                  </a:cubicBezTo>
                  <a:lnTo>
                    <a:pt x="2206388" y="154674"/>
                  </a:lnTo>
                  <a:cubicBezTo>
                    <a:pt x="2238257" y="155524"/>
                    <a:pt x="2270073" y="157807"/>
                    <a:pt x="2301922" y="159223"/>
                  </a:cubicBezTo>
                  <a:lnTo>
                    <a:pt x="2411104" y="163773"/>
                  </a:lnTo>
                  <a:lnTo>
                    <a:pt x="2797791" y="154674"/>
                  </a:lnTo>
                  <a:cubicBezTo>
                    <a:pt x="2867829" y="151673"/>
                    <a:pt x="2933633" y="146325"/>
                    <a:pt x="3002507" y="141026"/>
                  </a:cubicBezTo>
                  <a:cubicBezTo>
                    <a:pt x="3089249" y="145157"/>
                    <a:pt x="3073040" y="141380"/>
                    <a:pt x="3129886" y="150125"/>
                  </a:cubicBezTo>
                  <a:cubicBezTo>
                    <a:pt x="3137841" y="151349"/>
                    <a:pt x="3170743" y="156718"/>
                    <a:pt x="3179928" y="159223"/>
                  </a:cubicBezTo>
                  <a:cubicBezTo>
                    <a:pt x="3189181" y="161747"/>
                    <a:pt x="3197919" y="165996"/>
                    <a:pt x="3207224" y="168322"/>
                  </a:cubicBezTo>
                  <a:cubicBezTo>
                    <a:pt x="3213290" y="169838"/>
                    <a:pt x="3219432" y="171074"/>
                    <a:pt x="3225421" y="172871"/>
                  </a:cubicBezTo>
                  <a:cubicBezTo>
                    <a:pt x="3234607" y="175627"/>
                    <a:pt x="3243412" y="179644"/>
                    <a:pt x="3252716" y="181970"/>
                  </a:cubicBezTo>
                  <a:lnTo>
                    <a:pt x="3270913" y="186519"/>
                  </a:lnTo>
                  <a:lnTo>
                    <a:pt x="3366447" y="181970"/>
                  </a:lnTo>
                  <a:cubicBezTo>
                    <a:pt x="3381655" y="180989"/>
                    <a:pt x="3396804" y="179201"/>
                    <a:pt x="3411940" y="177420"/>
                  </a:cubicBezTo>
                  <a:cubicBezTo>
                    <a:pt x="3440840" y="174020"/>
                    <a:pt x="3450302" y="170920"/>
                    <a:pt x="3480179" y="168322"/>
                  </a:cubicBezTo>
                  <a:cubicBezTo>
                    <a:pt x="3502890" y="166347"/>
                    <a:pt x="3525672" y="165289"/>
                    <a:pt x="3548418" y="163773"/>
                  </a:cubicBezTo>
                  <a:cubicBezTo>
                    <a:pt x="3569275" y="132487"/>
                    <a:pt x="3563157" y="146851"/>
                    <a:pt x="3571164" y="122829"/>
                  </a:cubicBezTo>
                  <a:cubicBezTo>
                    <a:pt x="3570671" y="118884"/>
                    <a:pt x="3571280" y="79670"/>
                    <a:pt x="3557516" y="72788"/>
                  </a:cubicBezTo>
                  <a:lnTo>
                    <a:pt x="3521122" y="100083"/>
                  </a:lnTo>
                  <a:close/>
                </a:path>
              </a:pathLst>
            </a:cu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23" name="Picture 222" descr="Qr code&#10;&#10;Description automatically generated">
            <a:extLst>
              <a:ext uri="{FF2B5EF4-FFF2-40B4-BE49-F238E27FC236}">
                <a16:creationId xmlns:a16="http://schemas.microsoft.com/office/drawing/2014/main" id="{A307E7BA-3741-411A-835E-9BD546C6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350681022"/>
      </p:ext>
    </p:extLst>
  </p:cSld>
  <p:clrMapOvr>
    <a:masterClrMapping/>
  </p:clrMapOvr>
  <mc:AlternateContent xmlns:mc="http://schemas.openxmlformats.org/markup-compatibility/2006" xmlns:p14="http://schemas.microsoft.com/office/powerpoint/2010/main">
    <mc:Choice Requires="p14">
      <p:transition p14:dur="10" advClick="0" advTm="12000">
        <p:fade/>
      </p:transition>
    </mc:Choice>
    <mc:Fallback xmlns="">
      <p:transition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3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39"/>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500"/>
                                  </p:stCondLst>
                                  <p:childTnLst>
                                    <p:set>
                                      <p:cBhvr>
                                        <p:cTn id="12" dur="1" fill="hold">
                                          <p:stCondLst>
                                            <p:cond delay="0"/>
                                          </p:stCondLst>
                                        </p:cTn>
                                        <p:tgtEl>
                                          <p:spTgt spid="115"/>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5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500"/>
                                  </p:stCondLst>
                                  <p:childTnLst>
                                    <p:set>
                                      <p:cBhvr>
                                        <p:cTn id="21"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4" grpId="0"/>
      <p:bldP spid="139" grpId="0"/>
      <p:bldP spid="1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7314-4654-4500-B07D-C471AA0B7FE8}"/>
              </a:ext>
            </a:extLst>
          </p:cNvPr>
          <p:cNvSpPr>
            <a:spLocks noGrp="1"/>
          </p:cNvSpPr>
          <p:nvPr>
            <p:ph type="title"/>
          </p:nvPr>
        </p:nvSpPr>
        <p:spPr/>
        <p:txBody>
          <a:bodyPr/>
          <a:lstStyle/>
          <a:p>
            <a:r>
              <a:rPr lang="en-AU" b="1" dirty="0"/>
              <a:t>Implementing the framework </a:t>
            </a:r>
          </a:p>
        </p:txBody>
      </p:sp>
      <p:sp>
        <p:nvSpPr>
          <p:cNvPr id="3" name="Content Placeholder 2">
            <a:extLst>
              <a:ext uri="{FF2B5EF4-FFF2-40B4-BE49-F238E27FC236}">
                <a16:creationId xmlns:a16="http://schemas.microsoft.com/office/drawing/2014/main" id="{35DCE317-03D6-40C6-8DFB-0E9ED15FBCEB}"/>
              </a:ext>
            </a:extLst>
          </p:cNvPr>
          <p:cNvSpPr>
            <a:spLocks noGrp="1"/>
          </p:cNvSpPr>
          <p:nvPr>
            <p:ph sz="quarter" idx="13"/>
          </p:nvPr>
        </p:nvSpPr>
        <p:spPr>
          <a:xfrm>
            <a:off x="539496" y="2560320"/>
            <a:ext cx="10039604" cy="3977640"/>
          </a:xfrm>
        </p:spPr>
        <p:txBody>
          <a:bodyPr/>
          <a:lstStyle/>
          <a:p>
            <a:pPr marL="0" indent="0">
              <a:buNone/>
            </a:pPr>
            <a:r>
              <a:rPr lang="en-AU" sz="2800" dirty="0"/>
              <a:t>The Department has implemented a new environmental liability management policy. </a:t>
            </a:r>
          </a:p>
          <a:p>
            <a:pPr marL="0" indent="0">
              <a:buNone/>
            </a:pPr>
            <a:r>
              <a:rPr lang="en-AU" sz="2800" dirty="0"/>
              <a:t>This section highlights:</a:t>
            </a:r>
          </a:p>
          <a:p>
            <a:pPr lvl="1">
              <a:lnSpc>
                <a:spcPct val="100000"/>
              </a:lnSpc>
              <a:spcBef>
                <a:spcPts val="1200"/>
              </a:spcBef>
            </a:pPr>
            <a:r>
              <a:rPr lang="en-AU" sz="2400" dirty="0"/>
              <a:t>key milestones</a:t>
            </a:r>
          </a:p>
          <a:p>
            <a:pPr lvl="1">
              <a:lnSpc>
                <a:spcPct val="100000"/>
              </a:lnSpc>
              <a:spcBef>
                <a:spcPts val="1200"/>
              </a:spcBef>
            </a:pPr>
            <a:r>
              <a:rPr lang="en-AU" sz="2400" dirty="0"/>
              <a:t>steps in assessing operator requirements</a:t>
            </a:r>
          </a:p>
          <a:p>
            <a:pPr lvl="1">
              <a:lnSpc>
                <a:spcPct val="100000"/>
              </a:lnSpc>
              <a:spcBef>
                <a:spcPts val="1200"/>
              </a:spcBef>
            </a:pPr>
            <a:r>
              <a:rPr lang="en-AU" sz="2400" dirty="0"/>
              <a:t>initial results</a:t>
            </a:r>
          </a:p>
        </p:txBody>
      </p:sp>
      <p:pic>
        <p:nvPicPr>
          <p:cNvPr id="5" name="Picture 4" descr="Qr code&#10;&#10;Description automatically generated">
            <a:extLst>
              <a:ext uri="{FF2B5EF4-FFF2-40B4-BE49-F238E27FC236}">
                <a16:creationId xmlns:a16="http://schemas.microsoft.com/office/drawing/2014/main" id="{FEFDF915-0F16-4D5E-9E45-284D75806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449836324"/>
      </p:ext>
    </p:extLst>
  </p:cSld>
  <p:clrMapOvr>
    <a:masterClrMapping/>
  </p:clrMapOvr>
  <mc:AlternateContent xmlns:mc="http://schemas.openxmlformats.org/markup-compatibility/2006" xmlns:p14="http://schemas.microsoft.com/office/powerpoint/2010/main">
    <mc:Choice Requires="p14">
      <p:transition p14:dur="10" advClick="0" advTm="12000">
        <p:fade/>
      </p:transition>
    </mc:Choice>
    <mc:Fallback xmlns="">
      <p:transition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6D8D-6254-436B-973B-BE25C0229D9D}"/>
              </a:ext>
            </a:extLst>
          </p:cNvPr>
          <p:cNvSpPr>
            <a:spLocks noGrp="1"/>
          </p:cNvSpPr>
          <p:nvPr>
            <p:ph type="title"/>
          </p:nvPr>
        </p:nvSpPr>
        <p:spPr/>
        <p:txBody>
          <a:bodyPr/>
          <a:lstStyle/>
          <a:p>
            <a:r>
              <a:rPr lang="en-AU" dirty="0"/>
              <a:t>Implementation </a:t>
            </a:r>
          </a:p>
        </p:txBody>
      </p:sp>
      <p:grpSp>
        <p:nvGrpSpPr>
          <p:cNvPr id="12" name="Group 11">
            <a:extLst>
              <a:ext uri="{FF2B5EF4-FFF2-40B4-BE49-F238E27FC236}">
                <a16:creationId xmlns:a16="http://schemas.microsoft.com/office/drawing/2014/main" id="{1DF1DF45-82C5-492E-9B4C-31DCBD308ECB}"/>
              </a:ext>
            </a:extLst>
          </p:cNvPr>
          <p:cNvGrpSpPr/>
          <p:nvPr/>
        </p:nvGrpSpPr>
        <p:grpSpPr>
          <a:xfrm>
            <a:off x="9744402" y="314531"/>
            <a:ext cx="2006600" cy="1908000"/>
            <a:chOff x="1028700" y="2946400"/>
            <a:chExt cx="2006600" cy="2247900"/>
          </a:xfrm>
        </p:grpSpPr>
        <p:sp>
          <p:nvSpPr>
            <p:cNvPr id="7" name="Rectangle: Top Corners Rounded 6">
              <a:extLst>
                <a:ext uri="{FF2B5EF4-FFF2-40B4-BE49-F238E27FC236}">
                  <a16:creationId xmlns:a16="http://schemas.microsoft.com/office/drawing/2014/main" id="{BDA8C37E-BDC7-4463-B479-A4D867B30B4C}"/>
                </a:ext>
              </a:extLst>
            </p:cNvPr>
            <p:cNvSpPr/>
            <p:nvPr/>
          </p:nvSpPr>
          <p:spPr>
            <a:xfrm>
              <a:off x="1028700" y="2946400"/>
              <a:ext cx="2006600" cy="2165096"/>
            </a:xfrm>
            <a:prstGeom prst="round2SameRect">
              <a:avLst>
                <a:gd name="adj1" fmla="val 17977"/>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solidFill>
                    <a:schemeClr val="tx1"/>
                  </a:solidFill>
                </a:rPr>
                <a:t>1</a:t>
              </a:r>
              <a:endParaRPr lang="en-AU" sz="1400" b="1" dirty="0">
                <a:solidFill>
                  <a:schemeClr val="tx1"/>
                </a:solidFill>
              </a:endParaRPr>
            </a:p>
          </p:txBody>
        </p:sp>
        <p:sp>
          <p:nvSpPr>
            <p:cNvPr id="8" name="Rectangle: Top Corners Rounded 7">
              <a:extLst>
                <a:ext uri="{FF2B5EF4-FFF2-40B4-BE49-F238E27FC236}">
                  <a16:creationId xmlns:a16="http://schemas.microsoft.com/office/drawing/2014/main" id="{4F689EA0-8F5B-4479-BDE1-7CE1554B7B6A}"/>
                </a:ext>
              </a:extLst>
            </p:cNvPr>
            <p:cNvSpPr/>
            <p:nvPr/>
          </p:nvSpPr>
          <p:spPr>
            <a:xfrm>
              <a:off x="1028700" y="2946400"/>
              <a:ext cx="2006600" cy="640080"/>
            </a:xfrm>
            <a:prstGeom prst="round2SameRect">
              <a:avLst>
                <a:gd name="adj1" fmla="val 17977"/>
                <a:gd name="adj2" fmla="val 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JULY</a:t>
              </a:r>
              <a:endParaRPr lang="en-AU" sz="1200" b="1" dirty="0"/>
            </a:p>
          </p:txBody>
        </p:sp>
        <p:sp>
          <p:nvSpPr>
            <p:cNvPr id="9" name="Rectangle 8">
              <a:extLst>
                <a:ext uri="{FF2B5EF4-FFF2-40B4-BE49-F238E27FC236}">
                  <a16:creationId xmlns:a16="http://schemas.microsoft.com/office/drawing/2014/main" id="{899FDDDD-89AB-408B-9395-52AAC63EB430}"/>
                </a:ext>
              </a:extLst>
            </p:cNvPr>
            <p:cNvSpPr/>
            <p:nvPr/>
          </p:nvSpPr>
          <p:spPr>
            <a:xfrm>
              <a:off x="1028700" y="4610100"/>
              <a:ext cx="2006600" cy="5842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t>2020</a:t>
              </a:r>
              <a:endParaRPr lang="en-AU" b="1" dirty="0"/>
            </a:p>
          </p:txBody>
        </p:sp>
      </p:grpSp>
      <p:sp>
        <p:nvSpPr>
          <p:cNvPr id="59" name="Content Placeholder 3">
            <a:extLst>
              <a:ext uri="{FF2B5EF4-FFF2-40B4-BE49-F238E27FC236}">
                <a16:creationId xmlns:a16="http://schemas.microsoft.com/office/drawing/2014/main" id="{103A1561-979C-4B81-B835-514C8B65C8A4}"/>
              </a:ext>
            </a:extLst>
          </p:cNvPr>
          <p:cNvSpPr txBox="1">
            <a:spLocks/>
          </p:cNvSpPr>
          <p:nvPr/>
        </p:nvSpPr>
        <p:spPr>
          <a:xfrm>
            <a:off x="505166" y="2807368"/>
            <a:ext cx="8625963" cy="3336758"/>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SzPct val="80000"/>
            </a:pPr>
            <a:r>
              <a:rPr lang="en-AU" dirty="0"/>
              <a:t>Policy took effect</a:t>
            </a:r>
          </a:p>
          <a:p>
            <a:pPr>
              <a:lnSpc>
                <a:spcPct val="100000"/>
              </a:lnSpc>
              <a:spcAft>
                <a:spcPts val="600"/>
              </a:spcAft>
              <a:buSzPct val="80000"/>
            </a:pPr>
            <a:r>
              <a:rPr lang="en-AU" dirty="0"/>
              <a:t>Policy issued to operators</a:t>
            </a:r>
          </a:p>
          <a:p>
            <a:pPr>
              <a:lnSpc>
                <a:spcPct val="100000"/>
              </a:lnSpc>
              <a:spcAft>
                <a:spcPts val="600"/>
              </a:spcAft>
              <a:buSzPct val="80000"/>
            </a:pPr>
            <a:r>
              <a:rPr lang="en-AU" dirty="0"/>
              <a:t>Operators also issued a draft inventory of activities</a:t>
            </a:r>
          </a:p>
          <a:p>
            <a:pPr>
              <a:lnSpc>
                <a:spcPct val="100000"/>
              </a:lnSpc>
              <a:spcAft>
                <a:spcPts val="600"/>
              </a:spcAft>
              <a:buSzPct val="80000"/>
              <a:buFont typeface="Arial" panose="020B0604020202020204" pitchFamily="34" charset="0"/>
              <a:buNone/>
            </a:pPr>
            <a:endParaRPr lang="en-AU" sz="2400" dirty="0"/>
          </a:p>
          <a:p>
            <a:pPr>
              <a:lnSpc>
                <a:spcPct val="100000"/>
              </a:lnSpc>
              <a:spcAft>
                <a:spcPts val="600"/>
              </a:spcAft>
              <a:buSzPct val="80000"/>
              <a:buFont typeface="Arial" panose="020B0604020202020204" pitchFamily="34" charset="0"/>
              <a:buNone/>
            </a:pPr>
            <a:endParaRPr lang="en-AU" sz="2400" dirty="0"/>
          </a:p>
          <a:p>
            <a:pPr marL="342900" indent="-342900">
              <a:lnSpc>
                <a:spcPct val="100000"/>
              </a:lnSpc>
              <a:spcAft>
                <a:spcPts val="600"/>
              </a:spcAft>
              <a:buSzPct val="80000"/>
            </a:pPr>
            <a:endParaRPr lang="en-AU" sz="2400" dirty="0"/>
          </a:p>
        </p:txBody>
      </p:sp>
      <p:grpSp>
        <p:nvGrpSpPr>
          <p:cNvPr id="3" name="Group 2">
            <a:extLst>
              <a:ext uri="{FF2B5EF4-FFF2-40B4-BE49-F238E27FC236}">
                <a16:creationId xmlns:a16="http://schemas.microsoft.com/office/drawing/2014/main" id="{0B1FC72D-C17E-4B68-BF23-1404D6D3A241}"/>
              </a:ext>
            </a:extLst>
          </p:cNvPr>
          <p:cNvGrpSpPr/>
          <p:nvPr/>
        </p:nvGrpSpPr>
        <p:grpSpPr>
          <a:xfrm>
            <a:off x="9259302" y="2999973"/>
            <a:ext cx="2351287" cy="2990088"/>
            <a:chOff x="9259302" y="2999973"/>
            <a:chExt cx="2351287" cy="2990088"/>
          </a:xfrm>
        </p:grpSpPr>
        <p:sp>
          <p:nvSpPr>
            <p:cNvPr id="20" name="Rectangle 19">
              <a:extLst>
                <a:ext uri="{FF2B5EF4-FFF2-40B4-BE49-F238E27FC236}">
                  <a16:creationId xmlns:a16="http://schemas.microsoft.com/office/drawing/2014/main" id="{61B97043-5211-4332-AF10-11FEA3413876}"/>
                </a:ext>
              </a:extLst>
            </p:cNvPr>
            <p:cNvSpPr/>
            <p:nvPr/>
          </p:nvSpPr>
          <p:spPr>
            <a:xfrm rot="480000">
              <a:off x="9259302" y="2999973"/>
              <a:ext cx="2189759" cy="29900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1" name="Group 20">
              <a:extLst>
                <a:ext uri="{FF2B5EF4-FFF2-40B4-BE49-F238E27FC236}">
                  <a16:creationId xmlns:a16="http://schemas.microsoft.com/office/drawing/2014/main" id="{DC844559-CA7E-473F-A667-FC1D23DD0D02}"/>
                </a:ext>
              </a:extLst>
            </p:cNvPr>
            <p:cNvGrpSpPr>
              <a:grpSpLocks noChangeAspect="1"/>
            </p:cNvGrpSpPr>
            <p:nvPr/>
          </p:nvGrpSpPr>
          <p:grpSpPr>
            <a:xfrm rot="480000">
              <a:off x="9584724" y="3151988"/>
              <a:ext cx="684300" cy="672388"/>
              <a:chOff x="2552700" y="1513131"/>
              <a:chExt cx="8900500" cy="4552962"/>
            </a:xfrm>
          </p:grpSpPr>
          <p:sp>
            <p:nvSpPr>
              <p:cNvPr id="33" name="Freeform: Shape 32">
                <a:extLst>
                  <a:ext uri="{FF2B5EF4-FFF2-40B4-BE49-F238E27FC236}">
                    <a16:creationId xmlns:a16="http://schemas.microsoft.com/office/drawing/2014/main" id="{0968510A-F052-4DFB-9754-7B6E0E04FAEC}"/>
                  </a:ext>
                </a:extLst>
              </p:cNvPr>
              <p:cNvSpPr/>
              <p:nvPr/>
            </p:nvSpPr>
            <p:spPr>
              <a:xfrm>
                <a:off x="4777826" y="1513131"/>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r>
                  <a:rPr lang="en-US" sz="1000" b="1" kern="1200" dirty="0"/>
                  <a:t>. Fi</a:t>
                </a:r>
              </a:p>
            </p:txBody>
          </p:sp>
          <p:sp>
            <p:nvSpPr>
              <p:cNvPr id="34" name="Freeform: Shape 33">
                <a:extLst>
                  <a:ext uri="{FF2B5EF4-FFF2-40B4-BE49-F238E27FC236}">
                    <a16:creationId xmlns:a16="http://schemas.microsoft.com/office/drawing/2014/main" id="{F1AA2535-A472-48AE-AABA-B2326D9F47B2}"/>
                  </a:ext>
                </a:extLst>
              </p:cNvPr>
              <p:cNvSpPr/>
              <p:nvPr/>
            </p:nvSpPr>
            <p:spPr>
              <a:xfrm>
                <a:off x="2552700" y="3789612"/>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endParaRPr lang="en-US" sz="1000" b="1" kern="1200" dirty="0"/>
              </a:p>
            </p:txBody>
          </p:sp>
          <p:sp>
            <p:nvSpPr>
              <p:cNvPr id="35" name="Freeform: Shape 34">
                <a:extLst>
                  <a:ext uri="{FF2B5EF4-FFF2-40B4-BE49-F238E27FC236}">
                    <a16:creationId xmlns:a16="http://schemas.microsoft.com/office/drawing/2014/main" id="{2A3AE3D1-3CAA-4A94-95FD-867505842870}"/>
                  </a:ext>
                </a:extLst>
              </p:cNvPr>
              <p:cNvSpPr/>
              <p:nvPr/>
            </p:nvSpPr>
            <p:spPr>
              <a:xfrm>
                <a:off x="4777826" y="3789612"/>
                <a:ext cx="4450252"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2276481" y="0"/>
                    </a:moveTo>
                    <a:lnTo>
                      <a:pt x="1138240" y="2276481"/>
                    </a:lnTo>
                    <a:lnTo>
                      <a:pt x="0" y="0"/>
                    </a:lnTo>
                    <a:lnTo>
                      <a:pt x="2276481" y="0"/>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614840" tIns="45720" rIns="614840" bIns="1183961" numCol="1" spcCol="1270" anchor="ctr" anchorCtr="0">
                <a:noAutofit/>
              </a:bodyPr>
              <a:lstStyle/>
              <a:p>
                <a:pPr marL="0" lvl="0" indent="0" algn="ctr" defTabSz="533400">
                  <a:lnSpc>
                    <a:spcPct val="90000"/>
                  </a:lnSpc>
                  <a:spcBef>
                    <a:spcPct val="0"/>
                  </a:spcBef>
                  <a:spcAft>
                    <a:spcPct val="35000"/>
                  </a:spcAft>
                  <a:buNone/>
                </a:pPr>
                <a:endParaRPr lang="en-US" sz="1000" b="1" kern="1200" dirty="0"/>
              </a:p>
            </p:txBody>
          </p:sp>
          <p:sp>
            <p:nvSpPr>
              <p:cNvPr id="36" name="Freeform: Shape 35">
                <a:extLst>
                  <a:ext uri="{FF2B5EF4-FFF2-40B4-BE49-F238E27FC236}">
                    <a16:creationId xmlns:a16="http://schemas.microsoft.com/office/drawing/2014/main" id="{DF10F17C-8425-4586-BA12-1ED71D9FC134}"/>
                  </a:ext>
                </a:extLst>
              </p:cNvPr>
              <p:cNvSpPr/>
              <p:nvPr/>
            </p:nvSpPr>
            <p:spPr>
              <a:xfrm>
                <a:off x="7002950" y="3789612"/>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endParaRPr lang="en-US" sz="1000" b="1" kern="1200" dirty="0"/>
              </a:p>
            </p:txBody>
          </p:sp>
        </p:grpSp>
        <p:cxnSp>
          <p:nvCxnSpPr>
            <p:cNvPr id="22" name="Straight Connector 21">
              <a:extLst>
                <a:ext uri="{FF2B5EF4-FFF2-40B4-BE49-F238E27FC236}">
                  <a16:creationId xmlns:a16="http://schemas.microsoft.com/office/drawing/2014/main" id="{D990A8ED-09B9-4B96-A9FA-2AED666A7E6E}"/>
                </a:ext>
              </a:extLst>
            </p:cNvPr>
            <p:cNvCxnSpPr/>
            <p:nvPr/>
          </p:nvCxnSpPr>
          <p:spPr>
            <a:xfrm rot="480000" flipV="1">
              <a:off x="10485294" y="3586005"/>
              <a:ext cx="68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DEA4E9-DE88-44DA-9033-4BB13E040160}"/>
                </a:ext>
              </a:extLst>
            </p:cNvPr>
            <p:cNvCxnSpPr/>
            <p:nvPr/>
          </p:nvCxnSpPr>
          <p:spPr>
            <a:xfrm rot="480000" flipV="1">
              <a:off x="10433591" y="3953887"/>
              <a:ext cx="68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364BE6-265D-4D5E-898E-A9896C824715}"/>
                </a:ext>
              </a:extLst>
            </p:cNvPr>
            <p:cNvCxnSpPr/>
            <p:nvPr/>
          </p:nvCxnSpPr>
          <p:spPr>
            <a:xfrm rot="480000" flipV="1">
              <a:off x="9563563" y="4271745"/>
              <a:ext cx="15054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42BE33-248A-4206-ABBE-6A094AFEC8C5}"/>
                </a:ext>
              </a:extLst>
            </p:cNvPr>
            <p:cNvCxnSpPr/>
            <p:nvPr/>
          </p:nvCxnSpPr>
          <p:spPr>
            <a:xfrm rot="480000" flipV="1">
              <a:off x="9529584" y="4609973"/>
              <a:ext cx="15054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4A1DF5-207B-4542-854D-EBE8AFDCEA1E}"/>
                </a:ext>
              </a:extLst>
            </p:cNvPr>
            <p:cNvCxnSpPr/>
            <p:nvPr/>
          </p:nvCxnSpPr>
          <p:spPr>
            <a:xfrm rot="480000" flipV="1">
              <a:off x="9462199" y="4988202"/>
              <a:ext cx="136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73AB57A-4554-41FA-8F20-8A5676A006B1}"/>
                </a:ext>
              </a:extLst>
            </p:cNvPr>
            <p:cNvSpPr/>
            <p:nvPr/>
          </p:nvSpPr>
          <p:spPr>
            <a:xfrm rot="480000">
              <a:off x="10789429" y="4997477"/>
              <a:ext cx="821160" cy="897026"/>
            </a:xfrm>
            <a:prstGeom prst="ellipse">
              <a:avLst/>
            </a:prstGeom>
            <a:solidFill>
              <a:schemeClr val="accent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5400" b="1" dirty="0">
                  <a:sym typeface="Wingdings" panose="05000000000000000000" pitchFamily="2" charset="2"/>
                </a:rPr>
                <a:t></a:t>
              </a:r>
              <a:endParaRPr lang="en-AU" b="1" dirty="0"/>
            </a:p>
          </p:txBody>
        </p:sp>
        <p:cxnSp>
          <p:nvCxnSpPr>
            <p:cNvPr id="28" name="Straight Connector 27">
              <a:extLst>
                <a:ext uri="{FF2B5EF4-FFF2-40B4-BE49-F238E27FC236}">
                  <a16:creationId xmlns:a16="http://schemas.microsoft.com/office/drawing/2014/main" id="{29BB0DE8-9608-448F-8412-078FE70AD97C}"/>
                </a:ext>
              </a:extLst>
            </p:cNvPr>
            <p:cNvCxnSpPr/>
            <p:nvPr/>
          </p:nvCxnSpPr>
          <p:spPr>
            <a:xfrm rot="480000" flipV="1">
              <a:off x="9421078" y="5391225"/>
              <a:ext cx="12317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Picture 29" descr="Qr code&#10;&#10;Description automatically generated">
            <a:extLst>
              <a:ext uri="{FF2B5EF4-FFF2-40B4-BE49-F238E27FC236}">
                <a16:creationId xmlns:a16="http://schemas.microsoft.com/office/drawing/2014/main" id="{B7ECC9B2-BFA3-4678-AF66-B11D81299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539168698"/>
      </p:ext>
    </p:extLst>
  </p:cSld>
  <p:clrMapOvr>
    <a:masterClrMapping/>
  </p:clrMapOvr>
  <mc:AlternateContent xmlns:mc="http://schemas.openxmlformats.org/markup-compatibility/2006" xmlns:p14="http://schemas.microsoft.com/office/powerpoint/2010/main">
    <mc:Choice Requires="p14">
      <p:transition p14:dur="10" advClick="0" advTm="8000">
        <p:fade/>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59">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59">
                                            <p:txEl>
                                              <p:pRg st="1" end="1"/>
                                            </p:txEl>
                                          </p:spTgt>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6D8D-6254-436B-973B-BE25C0229D9D}"/>
              </a:ext>
            </a:extLst>
          </p:cNvPr>
          <p:cNvSpPr>
            <a:spLocks noGrp="1"/>
          </p:cNvSpPr>
          <p:nvPr>
            <p:ph type="title"/>
          </p:nvPr>
        </p:nvSpPr>
        <p:spPr/>
        <p:txBody>
          <a:bodyPr/>
          <a:lstStyle/>
          <a:p>
            <a:r>
              <a:rPr lang="en-AU" dirty="0"/>
              <a:t>Implementation </a:t>
            </a:r>
          </a:p>
        </p:txBody>
      </p:sp>
      <p:grpSp>
        <p:nvGrpSpPr>
          <p:cNvPr id="40" name="Group 39">
            <a:extLst>
              <a:ext uri="{FF2B5EF4-FFF2-40B4-BE49-F238E27FC236}">
                <a16:creationId xmlns:a16="http://schemas.microsoft.com/office/drawing/2014/main" id="{B67C97DA-720D-441D-9EFE-C4050F12ECD4}"/>
              </a:ext>
            </a:extLst>
          </p:cNvPr>
          <p:cNvGrpSpPr/>
          <p:nvPr/>
        </p:nvGrpSpPr>
        <p:grpSpPr>
          <a:xfrm flipH="1">
            <a:off x="4981575" y="3112436"/>
            <a:ext cx="1621307" cy="3162186"/>
            <a:chOff x="6192723" y="2935858"/>
            <a:chExt cx="1512264" cy="2949508"/>
          </a:xfrm>
        </p:grpSpPr>
        <p:sp>
          <p:nvSpPr>
            <p:cNvPr id="41" name="Rectangle: Rounded Corners 40">
              <a:extLst>
                <a:ext uri="{FF2B5EF4-FFF2-40B4-BE49-F238E27FC236}">
                  <a16:creationId xmlns:a16="http://schemas.microsoft.com/office/drawing/2014/main" id="{8AE47796-AE4F-4A39-9E1F-46395EFF15D4}"/>
                </a:ext>
              </a:extLst>
            </p:cNvPr>
            <p:cNvSpPr/>
            <p:nvPr/>
          </p:nvSpPr>
          <p:spPr>
            <a:xfrm rot="15967326" flipH="1">
              <a:off x="6419223" y="3821637"/>
              <a:ext cx="158999" cy="612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 name="Rectangle: Rounded Corners 41">
              <a:extLst>
                <a:ext uri="{FF2B5EF4-FFF2-40B4-BE49-F238E27FC236}">
                  <a16:creationId xmlns:a16="http://schemas.microsoft.com/office/drawing/2014/main" id="{D3728FBE-6EBF-4882-8271-FE8045CA15F8}"/>
                </a:ext>
              </a:extLst>
            </p:cNvPr>
            <p:cNvSpPr/>
            <p:nvPr/>
          </p:nvSpPr>
          <p:spPr>
            <a:xfrm rot="1241771" flipH="1">
              <a:off x="6731279" y="3504209"/>
              <a:ext cx="178873" cy="65587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Rectangle: Rounded Corners 42">
              <a:extLst>
                <a:ext uri="{FF2B5EF4-FFF2-40B4-BE49-F238E27FC236}">
                  <a16:creationId xmlns:a16="http://schemas.microsoft.com/office/drawing/2014/main" id="{9B9F912E-4522-4D08-8608-1248D9DDDC07}"/>
                </a:ext>
              </a:extLst>
            </p:cNvPr>
            <p:cNvSpPr/>
            <p:nvPr/>
          </p:nvSpPr>
          <p:spPr>
            <a:xfrm rot="9248503" flipH="1">
              <a:off x="7461870" y="3504209"/>
              <a:ext cx="178873" cy="65587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Rectangle: Rounded Corners 43">
              <a:extLst>
                <a:ext uri="{FF2B5EF4-FFF2-40B4-BE49-F238E27FC236}">
                  <a16:creationId xmlns:a16="http://schemas.microsoft.com/office/drawing/2014/main" id="{1F38F039-E8C1-463C-B4B9-6989AE080EFB}"/>
                </a:ext>
              </a:extLst>
            </p:cNvPr>
            <p:cNvSpPr/>
            <p:nvPr/>
          </p:nvSpPr>
          <p:spPr>
            <a:xfrm rot="450754" flipH="1">
              <a:off x="7545988" y="4004667"/>
              <a:ext cx="158999" cy="65586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Rectangle: Rounded Corners 44">
              <a:extLst>
                <a:ext uri="{FF2B5EF4-FFF2-40B4-BE49-F238E27FC236}">
                  <a16:creationId xmlns:a16="http://schemas.microsoft.com/office/drawing/2014/main" id="{0B644139-3FE5-4C47-89CB-33AFAFE8F5B2}"/>
                </a:ext>
              </a:extLst>
            </p:cNvPr>
            <p:cNvSpPr/>
            <p:nvPr/>
          </p:nvSpPr>
          <p:spPr>
            <a:xfrm flipH="1">
              <a:off x="6852217" y="3520429"/>
              <a:ext cx="639113" cy="12347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Rectangle: Rounded Corners 45">
              <a:extLst>
                <a:ext uri="{FF2B5EF4-FFF2-40B4-BE49-F238E27FC236}">
                  <a16:creationId xmlns:a16="http://schemas.microsoft.com/office/drawing/2014/main" id="{04C2E9F3-66AA-4D13-A5A4-E8A32A67EA59}"/>
                </a:ext>
              </a:extLst>
            </p:cNvPr>
            <p:cNvSpPr/>
            <p:nvPr/>
          </p:nvSpPr>
          <p:spPr>
            <a:xfrm flipH="1">
              <a:off x="7219291" y="4514003"/>
              <a:ext cx="278248" cy="137136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Rectangle: Rounded Corners 46">
              <a:extLst>
                <a:ext uri="{FF2B5EF4-FFF2-40B4-BE49-F238E27FC236}">
                  <a16:creationId xmlns:a16="http://schemas.microsoft.com/office/drawing/2014/main" id="{BA0D90C5-C981-42CB-BC3D-F9AC61A5BED1}"/>
                </a:ext>
              </a:extLst>
            </p:cNvPr>
            <p:cNvSpPr/>
            <p:nvPr/>
          </p:nvSpPr>
          <p:spPr>
            <a:xfrm flipH="1">
              <a:off x="6862991" y="4505954"/>
              <a:ext cx="278248" cy="137136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97F433CC-CAC5-416D-975C-E5C330F707C0}"/>
                </a:ext>
              </a:extLst>
            </p:cNvPr>
            <p:cNvSpPr/>
            <p:nvPr/>
          </p:nvSpPr>
          <p:spPr>
            <a:xfrm flipH="1">
              <a:off x="6910940" y="2935858"/>
              <a:ext cx="536621" cy="5366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9" name="Trapezoid 48">
              <a:extLst>
                <a:ext uri="{FF2B5EF4-FFF2-40B4-BE49-F238E27FC236}">
                  <a16:creationId xmlns:a16="http://schemas.microsoft.com/office/drawing/2014/main" id="{528DEDCC-3F36-4543-8307-6C1CA195A246}"/>
                </a:ext>
              </a:extLst>
            </p:cNvPr>
            <p:cNvSpPr/>
            <p:nvPr/>
          </p:nvSpPr>
          <p:spPr>
            <a:xfrm flipV="1">
              <a:off x="6969439" y="3515547"/>
              <a:ext cx="396000" cy="418214"/>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rapezoid 49">
              <a:extLst>
                <a:ext uri="{FF2B5EF4-FFF2-40B4-BE49-F238E27FC236}">
                  <a16:creationId xmlns:a16="http://schemas.microsoft.com/office/drawing/2014/main" id="{D24CF54B-1A30-4CD4-983F-FE078F6BEE03}"/>
                </a:ext>
              </a:extLst>
            </p:cNvPr>
            <p:cNvSpPr/>
            <p:nvPr/>
          </p:nvSpPr>
          <p:spPr>
            <a:xfrm flipV="1">
              <a:off x="7058266" y="3516629"/>
              <a:ext cx="216000" cy="144000"/>
            </a:xfrm>
            <a:prstGeom prst="trapezoid">
              <a:avLst>
                <a:gd name="adj" fmla="val 378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Trapezoid 50">
              <a:extLst>
                <a:ext uri="{FF2B5EF4-FFF2-40B4-BE49-F238E27FC236}">
                  <a16:creationId xmlns:a16="http://schemas.microsoft.com/office/drawing/2014/main" id="{57CAF5FB-D43B-42F2-9A0A-109B72EEDEF4}"/>
                </a:ext>
              </a:extLst>
            </p:cNvPr>
            <p:cNvSpPr/>
            <p:nvPr/>
          </p:nvSpPr>
          <p:spPr>
            <a:xfrm>
              <a:off x="7072586" y="3698137"/>
              <a:ext cx="180000" cy="532968"/>
            </a:xfrm>
            <a:prstGeom prst="trapezoid">
              <a:avLst>
                <a:gd name="adj" fmla="val 28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52" name="Arrow: Right 51">
            <a:extLst>
              <a:ext uri="{FF2B5EF4-FFF2-40B4-BE49-F238E27FC236}">
                <a16:creationId xmlns:a16="http://schemas.microsoft.com/office/drawing/2014/main" id="{710F31A0-79A6-44B7-AD39-AC46057F8C44}"/>
              </a:ext>
            </a:extLst>
          </p:cNvPr>
          <p:cNvSpPr/>
          <p:nvPr/>
        </p:nvSpPr>
        <p:spPr>
          <a:xfrm>
            <a:off x="6597617" y="3643432"/>
            <a:ext cx="3708000" cy="167544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3" name="Group 52">
            <a:extLst>
              <a:ext uri="{FF2B5EF4-FFF2-40B4-BE49-F238E27FC236}">
                <a16:creationId xmlns:a16="http://schemas.microsoft.com/office/drawing/2014/main" id="{4A634FF4-DC2F-4490-87AD-D142FD1104B9}"/>
              </a:ext>
            </a:extLst>
          </p:cNvPr>
          <p:cNvGrpSpPr/>
          <p:nvPr/>
        </p:nvGrpSpPr>
        <p:grpSpPr>
          <a:xfrm>
            <a:off x="10174765" y="3038011"/>
            <a:ext cx="1639801" cy="3325965"/>
            <a:chOff x="8770710" y="2654471"/>
            <a:chExt cx="1639801" cy="3325965"/>
          </a:xfrm>
        </p:grpSpPr>
        <p:sp>
          <p:nvSpPr>
            <p:cNvPr id="54" name="Rectangle: Rounded Corners 53">
              <a:extLst>
                <a:ext uri="{FF2B5EF4-FFF2-40B4-BE49-F238E27FC236}">
                  <a16:creationId xmlns:a16="http://schemas.microsoft.com/office/drawing/2014/main" id="{6DA4FFA8-9587-49FB-A339-E67661F51F56}"/>
                </a:ext>
              </a:extLst>
            </p:cNvPr>
            <p:cNvSpPr/>
            <p:nvPr/>
          </p:nvSpPr>
          <p:spPr>
            <a:xfrm rot="16200000" flipH="1">
              <a:off x="9013543" y="3717928"/>
              <a:ext cx="170464" cy="65612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5" name="Rectangle: Rounded Corners 54">
              <a:extLst>
                <a:ext uri="{FF2B5EF4-FFF2-40B4-BE49-F238E27FC236}">
                  <a16:creationId xmlns:a16="http://schemas.microsoft.com/office/drawing/2014/main" id="{27D39DEE-DF48-4C65-A65D-8B3768A0B66B}"/>
                </a:ext>
              </a:extLst>
            </p:cNvPr>
            <p:cNvSpPr/>
            <p:nvPr/>
          </p:nvSpPr>
          <p:spPr>
            <a:xfrm rot="1187695" flipH="1">
              <a:off x="9340734" y="3447300"/>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Rectangle: Rounded Corners 55">
              <a:extLst>
                <a:ext uri="{FF2B5EF4-FFF2-40B4-BE49-F238E27FC236}">
                  <a16:creationId xmlns:a16="http://schemas.microsoft.com/office/drawing/2014/main" id="{8812C250-2174-4EC7-8A0A-4376F440599F}"/>
                </a:ext>
              </a:extLst>
            </p:cNvPr>
            <p:cNvSpPr/>
            <p:nvPr/>
          </p:nvSpPr>
          <p:spPr>
            <a:xfrm rot="9113985" flipH="1">
              <a:off x="10121631" y="3440534"/>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7" name="Rectangle: Rounded Corners 56">
              <a:extLst>
                <a:ext uri="{FF2B5EF4-FFF2-40B4-BE49-F238E27FC236}">
                  <a16:creationId xmlns:a16="http://schemas.microsoft.com/office/drawing/2014/main" id="{DB61BE9F-B76D-46F2-A95E-2BAD95CFD250}"/>
                </a:ext>
              </a:extLst>
            </p:cNvPr>
            <p:cNvSpPr/>
            <p:nvPr/>
          </p:nvSpPr>
          <p:spPr>
            <a:xfrm rot="414780" flipH="1">
              <a:off x="10240047" y="3933584"/>
              <a:ext cx="170464" cy="70316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Rectangle: Rounded Corners 57">
              <a:extLst>
                <a:ext uri="{FF2B5EF4-FFF2-40B4-BE49-F238E27FC236}">
                  <a16:creationId xmlns:a16="http://schemas.microsoft.com/office/drawing/2014/main" id="{24DAA006-EB74-4293-A2B5-BB67A3AC2EC1}"/>
                </a:ext>
              </a:extLst>
            </p:cNvPr>
            <p:cNvSpPr/>
            <p:nvPr/>
          </p:nvSpPr>
          <p:spPr>
            <a:xfrm flipH="1">
              <a:off x="9481258" y="3444972"/>
              <a:ext cx="685197" cy="13238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Rectangle: Rounded Corners 58">
              <a:extLst>
                <a:ext uri="{FF2B5EF4-FFF2-40B4-BE49-F238E27FC236}">
                  <a16:creationId xmlns:a16="http://schemas.microsoft.com/office/drawing/2014/main" id="{EAC2B201-205C-4612-9B07-96650027D323}"/>
                </a:ext>
              </a:extLst>
            </p:cNvPr>
            <p:cNvSpPr/>
            <p:nvPr/>
          </p:nvSpPr>
          <p:spPr>
            <a:xfrm flipH="1">
              <a:off x="9874800" y="4510189"/>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Rectangle: Rounded Corners 59">
              <a:extLst>
                <a:ext uri="{FF2B5EF4-FFF2-40B4-BE49-F238E27FC236}">
                  <a16:creationId xmlns:a16="http://schemas.microsoft.com/office/drawing/2014/main" id="{1919F4D9-833B-442F-BFE3-F4F0EB03BC9F}"/>
                </a:ext>
              </a:extLst>
            </p:cNvPr>
            <p:cNvSpPr/>
            <p:nvPr/>
          </p:nvSpPr>
          <p:spPr>
            <a:xfrm flipH="1">
              <a:off x="9492809" y="4501560"/>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7AB3E106-0B44-4AB1-9B3F-BAB535E4E965}"/>
                </a:ext>
              </a:extLst>
            </p:cNvPr>
            <p:cNvSpPr/>
            <p:nvPr/>
          </p:nvSpPr>
          <p:spPr>
            <a:xfrm flipH="1">
              <a:off x="9544215" y="2818250"/>
              <a:ext cx="575315" cy="575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62" name="Group 61">
              <a:extLst>
                <a:ext uri="{FF2B5EF4-FFF2-40B4-BE49-F238E27FC236}">
                  <a16:creationId xmlns:a16="http://schemas.microsoft.com/office/drawing/2014/main" id="{468F0D7D-14AD-4208-A523-A8980CD5EF06}"/>
                </a:ext>
              </a:extLst>
            </p:cNvPr>
            <p:cNvGrpSpPr/>
            <p:nvPr/>
          </p:nvGrpSpPr>
          <p:grpSpPr>
            <a:xfrm flipH="1">
              <a:off x="9498377" y="2654471"/>
              <a:ext cx="648000" cy="360000"/>
              <a:chOff x="3901817" y="2292940"/>
              <a:chExt cx="756000" cy="489239"/>
            </a:xfrm>
          </p:grpSpPr>
          <p:sp>
            <p:nvSpPr>
              <p:cNvPr id="64" name="Oval 63">
                <a:extLst>
                  <a:ext uri="{FF2B5EF4-FFF2-40B4-BE49-F238E27FC236}">
                    <a16:creationId xmlns:a16="http://schemas.microsoft.com/office/drawing/2014/main" id="{7E22F7AE-0A3A-42B3-96A0-B8132BC99758}"/>
                  </a:ext>
                </a:extLst>
              </p:cNvPr>
              <p:cNvSpPr/>
              <p:nvPr/>
            </p:nvSpPr>
            <p:spPr>
              <a:xfrm>
                <a:off x="3909648" y="2292940"/>
                <a:ext cx="744152" cy="489239"/>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Freeform: Shape 64">
                <a:extLst>
                  <a:ext uri="{FF2B5EF4-FFF2-40B4-BE49-F238E27FC236}">
                    <a16:creationId xmlns:a16="http://schemas.microsoft.com/office/drawing/2014/main" id="{73B444F0-1884-4611-9821-1D8E5CEEFE0E}"/>
                  </a:ext>
                </a:extLst>
              </p:cNvPr>
              <p:cNvSpPr/>
              <p:nvPr/>
            </p:nvSpPr>
            <p:spPr>
              <a:xfrm>
                <a:off x="3901817" y="2563775"/>
                <a:ext cx="756000" cy="80433"/>
              </a:xfrm>
              <a:custGeom>
                <a:avLst/>
                <a:gdLst>
                  <a:gd name="connsiteX0" fmla="*/ 0 w 745067"/>
                  <a:gd name="connsiteY0" fmla="*/ 0 h 80433"/>
                  <a:gd name="connsiteX1" fmla="*/ 372533 w 745067"/>
                  <a:gd name="connsiteY1" fmla="*/ 80433 h 80433"/>
                  <a:gd name="connsiteX2" fmla="*/ 745067 w 745067"/>
                  <a:gd name="connsiteY2" fmla="*/ 0 h 80433"/>
                  <a:gd name="connsiteX3" fmla="*/ 745067 w 745067"/>
                  <a:gd name="connsiteY3" fmla="*/ 0 h 80433"/>
                </a:gdLst>
                <a:ahLst/>
                <a:cxnLst>
                  <a:cxn ang="0">
                    <a:pos x="connsiteX0" y="connsiteY0"/>
                  </a:cxn>
                  <a:cxn ang="0">
                    <a:pos x="connsiteX1" y="connsiteY1"/>
                  </a:cxn>
                  <a:cxn ang="0">
                    <a:pos x="connsiteX2" y="connsiteY2"/>
                  </a:cxn>
                  <a:cxn ang="0">
                    <a:pos x="connsiteX3" y="connsiteY3"/>
                  </a:cxn>
                </a:cxnLst>
                <a:rect l="l" t="t" r="r" b="b"/>
                <a:pathLst>
                  <a:path w="745067" h="80433">
                    <a:moveTo>
                      <a:pt x="0" y="0"/>
                    </a:moveTo>
                    <a:cubicBezTo>
                      <a:pt x="124177" y="40216"/>
                      <a:pt x="248355" y="80433"/>
                      <a:pt x="372533" y="80433"/>
                    </a:cubicBezTo>
                    <a:cubicBezTo>
                      <a:pt x="496711" y="80433"/>
                      <a:pt x="745067" y="0"/>
                      <a:pt x="745067" y="0"/>
                    </a:cubicBezTo>
                    <a:lnTo>
                      <a:pt x="745067"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Flowchart: Off-page Connector 65">
                <a:extLst>
                  <a:ext uri="{FF2B5EF4-FFF2-40B4-BE49-F238E27FC236}">
                    <a16:creationId xmlns:a16="http://schemas.microsoft.com/office/drawing/2014/main" id="{800479A1-1DD4-40AA-B4FC-3AB7F7BDBE83}"/>
                  </a:ext>
                </a:extLst>
              </p:cNvPr>
              <p:cNvSpPr/>
              <p:nvPr/>
            </p:nvSpPr>
            <p:spPr>
              <a:xfrm>
                <a:off x="4212678" y="2394084"/>
                <a:ext cx="144000" cy="180000"/>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3" name="Flowchart: Off-page Connector 62">
              <a:extLst>
                <a:ext uri="{FF2B5EF4-FFF2-40B4-BE49-F238E27FC236}">
                  <a16:creationId xmlns:a16="http://schemas.microsoft.com/office/drawing/2014/main" id="{72D62A80-BB8D-4C86-AC44-BE3A2790A62F}"/>
                </a:ext>
              </a:extLst>
            </p:cNvPr>
            <p:cNvSpPr/>
            <p:nvPr/>
          </p:nvSpPr>
          <p:spPr>
            <a:xfrm flipH="1">
              <a:off x="9933768" y="3681281"/>
              <a:ext cx="144000" cy="216000"/>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AF54D77E-9F02-4791-9B91-A4590E0CF957}"/>
              </a:ext>
            </a:extLst>
          </p:cNvPr>
          <p:cNvGrpSpPr/>
          <p:nvPr/>
        </p:nvGrpSpPr>
        <p:grpSpPr>
          <a:xfrm>
            <a:off x="6896612" y="3320239"/>
            <a:ext cx="1368000" cy="2016000"/>
            <a:chOff x="1801972" y="3562338"/>
            <a:chExt cx="1456293" cy="2088002"/>
          </a:xfrm>
        </p:grpSpPr>
        <p:sp>
          <p:nvSpPr>
            <p:cNvPr id="14" name="Rectangle: Rounded Corners 13">
              <a:extLst>
                <a:ext uri="{FF2B5EF4-FFF2-40B4-BE49-F238E27FC236}">
                  <a16:creationId xmlns:a16="http://schemas.microsoft.com/office/drawing/2014/main" id="{6854FD93-6154-4276-8D58-DF89DF6B427B}"/>
                </a:ext>
              </a:extLst>
            </p:cNvPr>
            <p:cNvSpPr/>
            <p:nvPr/>
          </p:nvSpPr>
          <p:spPr>
            <a:xfrm>
              <a:off x="1801972" y="3779219"/>
              <a:ext cx="1456293" cy="1871121"/>
            </a:xfrm>
            <a:prstGeom prst="roundRect">
              <a:avLst/>
            </a:prstGeom>
            <a:solidFill>
              <a:schemeClr val="bg1"/>
            </a:solidFill>
            <a:ln w="571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 name="Content Placeholder 34" descr="Oil Rig with solid fill">
              <a:extLst>
                <a:ext uri="{FF2B5EF4-FFF2-40B4-BE49-F238E27FC236}">
                  <a16:creationId xmlns:a16="http://schemas.microsoft.com/office/drawing/2014/main" id="{5A60B72C-A18E-43B1-A540-079BDB675945}"/>
                </a:ext>
              </a:extLst>
            </p:cNvPr>
            <p:cNvSpPr/>
            <p:nvPr/>
          </p:nvSpPr>
          <p:spPr>
            <a:xfrm flipH="1">
              <a:off x="1923935" y="5061992"/>
              <a:ext cx="303675" cy="371158"/>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sp>
          <p:nvSpPr>
            <p:cNvPr id="16" name="Rectangle: Top Corners Rounded 15">
              <a:extLst>
                <a:ext uri="{FF2B5EF4-FFF2-40B4-BE49-F238E27FC236}">
                  <a16:creationId xmlns:a16="http://schemas.microsoft.com/office/drawing/2014/main" id="{AA739825-CAEB-401D-8600-54424C966DDC}"/>
                </a:ext>
              </a:extLst>
            </p:cNvPr>
            <p:cNvSpPr/>
            <p:nvPr/>
          </p:nvSpPr>
          <p:spPr>
            <a:xfrm flipV="1">
              <a:off x="2132265" y="3664312"/>
              <a:ext cx="808592" cy="261957"/>
            </a:xfrm>
            <a:prstGeom prst="round2SameRect">
              <a:avLst>
                <a:gd name="adj1" fmla="val 50000"/>
                <a:gd name="adj2" fmla="val 0"/>
              </a:avLst>
            </a:prstGeom>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6009A1D6-23CD-4F0C-8194-CF331CD7485F}"/>
                </a:ext>
              </a:extLst>
            </p:cNvPr>
            <p:cNvSpPr/>
            <p:nvPr/>
          </p:nvSpPr>
          <p:spPr>
            <a:xfrm>
              <a:off x="2410012" y="3562338"/>
              <a:ext cx="255344" cy="2245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Oval 17">
              <a:extLst>
                <a:ext uri="{FF2B5EF4-FFF2-40B4-BE49-F238E27FC236}">
                  <a16:creationId xmlns:a16="http://schemas.microsoft.com/office/drawing/2014/main" id="{5C89DABC-C7E0-4623-96D0-A6F6EF71DAB1}"/>
                </a:ext>
              </a:extLst>
            </p:cNvPr>
            <p:cNvSpPr/>
            <p:nvPr/>
          </p:nvSpPr>
          <p:spPr>
            <a:xfrm>
              <a:off x="2455051" y="3608545"/>
              <a:ext cx="170230" cy="14969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A469FB7-7819-4A6D-8919-73A20A92588A}"/>
                </a:ext>
              </a:extLst>
            </p:cNvPr>
            <p:cNvSpPr txBox="1"/>
            <p:nvPr/>
          </p:nvSpPr>
          <p:spPr>
            <a:xfrm>
              <a:off x="1801973" y="3919760"/>
              <a:ext cx="1424024" cy="336301"/>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INVENTORY</a:t>
              </a:r>
              <a:endParaRPr lang="en-AU"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0" name="Content Placeholder 34" descr="Oil Rig with solid fill">
              <a:extLst>
                <a:ext uri="{FF2B5EF4-FFF2-40B4-BE49-F238E27FC236}">
                  <a16:creationId xmlns:a16="http://schemas.microsoft.com/office/drawing/2014/main" id="{04DF8C1C-2BFE-49A7-A823-F2FCD3794511}"/>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923936" y="4127901"/>
              <a:ext cx="303675" cy="472382"/>
            </a:xfrm>
            <a:prstGeom prst="rect">
              <a:avLst/>
            </a:prstGeom>
          </p:spPr>
        </p:pic>
        <p:sp>
          <p:nvSpPr>
            <p:cNvPr id="21" name="Content Placeholder 34" descr="Oil Rig with solid fill">
              <a:extLst>
                <a:ext uri="{FF2B5EF4-FFF2-40B4-BE49-F238E27FC236}">
                  <a16:creationId xmlns:a16="http://schemas.microsoft.com/office/drawing/2014/main" id="{017EB1B3-4A49-4A1B-93D2-89B14C0BCF21}"/>
                </a:ext>
              </a:extLst>
            </p:cNvPr>
            <p:cNvSpPr/>
            <p:nvPr/>
          </p:nvSpPr>
          <p:spPr>
            <a:xfrm flipH="1">
              <a:off x="1923934" y="4600963"/>
              <a:ext cx="303675" cy="371159"/>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grpSp>
          <p:nvGrpSpPr>
            <p:cNvPr id="22" name="Group 21">
              <a:extLst>
                <a:ext uri="{FF2B5EF4-FFF2-40B4-BE49-F238E27FC236}">
                  <a16:creationId xmlns:a16="http://schemas.microsoft.com/office/drawing/2014/main" id="{4D661F26-9395-464F-995B-73C6034D84ED}"/>
                </a:ext>
              </a:extLst>
            </p:cNvPr>
            <p:cNvGrpSpPr>
              <a:grpSpLocks noChangeAspect="1"/>
            </p:cNvGrpSpPr>
            <p:nvPr/>
          </p:nvGrpSpPr>
          <p:grpSpPr>
            <a:xfrm>
              <a:off x="1985338" y="4701536"/>
              <a:ext cx="175590" cy="202450"/>
              <a:chOff x="4821223" y="3759883"/>
              <a:chExt cx="216000" cy="249040"/>
            </a:xfrm>
          </p:grpSpPr>
          <p:sp>
            <p:nvSpPr>
              <p:cNvPr id="27" name="Oval 26">
                <a:extLst>
                  <a:ext uri="{FF2B5EF4-FFF2-40B4-BE49-F238E27FC236}">
                    <a16:creationId xmlns:a16="http://schemas.microsoft.com/office/drawing/2014/main" id="{A8FE9808-EB6E-41C5-8332-6E183D07E8CF}"/>
                  </a:ext>
                </a:extLst>
              </p:cNvPr>
              <p:cNvSpPr/>
              <p:nvPr/>
            </p:nvSpPr>
            <p:spPr>
              <a:xfrm>
                <a:off x="4821223" y="3792923"/>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2F28247B-2D41-45EA-AA7D-C8BD6173F886}"/>
                  </a:ext>
                </a:extLst>
              </p:cNvPr>
              <p:cNvSpPr/>
              <p:nvPr/>
            </p:nvSpPr>
            <p:spPr>
              <a:xfrm>
                <a:off x="4838951" y="3811125"/>
                <a:ext cx="180000" cy="18000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560A929F-67D8-49B9-98DA-6F31A88E1FC2}"/>
                  </a:ext>
                </a:extLst>
              </p:cNvPr>
              <p:cNvSpPr/>
              <p:nvPr/>
            </p:nvSpPr>
            <p:spPr>
              <a:xfrm>
                <a:off x="4911699" y="3890251"/>
                <a:ext cx="31909" cy="228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8B813ADB-C4F8-42FB-B78F-9B91327A275E}"/>
                  </a:ext>
                </a:extLst>
              </p:cNvPr>
              <p:cNvSpPr/>
              <p:nvPr/>
            </p:nvSpPr>
            <p:spPr>
              <a:xfrm>
                <a:off x="4927533" y="3772450"/>
                <a:ext cx="7200" cy="228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Rectangle: Rounded Corners 30">
                <a:extLst>
                  <a:ext uri="{FF2B5EF4-FFF2-40B4-BE49-F238E27FC236}">
                    <a16:creationId xmlns:a16="http://schemas.microsoft.com/office/drawing/2014/main" id="{BFFF9330-A7DC-4D08-B6C2-5590A52AAD1E}"/>
                  </a:ext>
                </a:extLst>
              </p:cNvPr>
              <p:cNvSpPr/>
              <p:nvPr/>
            </p:nvSpPr>
            <p:spPr>
              <a:xfrm>
                <a:off x="4889703" y="3759883"/>
                <a:ext cx="79773" cy="36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Rectangle: Rounded Corners 31">
                <a:extLst>
                  <a:ext uri="{FF2B5EF4-FFF2-40B4-BE49-F238E27FC236}">
                    <a16:creationId xmlns:a16="http://schemas.microsoft.com/office/drawing/2014/main" id="{69C1D9C2-224A-4C61-B063-FE0B160C6E1D}"/>
                  </a:ext>
                </a:extLst>
              </p:cNvPr>
              <p:cNvSpPr/>
              <p:nvPr/>
            </p:nvSpPr>
            <p:spPr>
              <a:xfrm rot="17979674">
                <a:off x="4890612" y="3846432"/>
                <a:ext cx="3600" cy="72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23" name="Group 22">
              <a:extLst>
                <a:ext uri="{FF2B5EF4-FFF2-40B4-BE49-F238E27FC236}">
                  <a16:creationId xmlns:a16="http://schemas.microsoft.com/office/drawing/2014/main" id="{60A857B1-0EED-416C-B081-1584BDA5C0C3}"/>
                </a:ext>
              </a:extLst>
            </p:cNvPr>
            <p:cNvGrpSpPr/>
            <p:nvPr/>
          </p:nvGrpSpPr>
          <p:grpSpPr>
            <a:xfrm>
              <a:off x="1974547" y="5190238"/>
              <a:ext cx="202450" cy="202450"/>
              <a:chOff x="4767863" y="2993611"/>
              <a:chExt cx="216000" cy="216000"/>
            </a:xfrm>
          </p:grpSpPr>
          <p:sp>
            <p:nvSpPr>
              <p:cNvPr id="24" name="Oval 23">
                <a:extLst>
                  <a:ext uri="{FF2B5EF4-FFF2-40B4-BE49-F238E27FC236}">
                    <a16:creationId xmlns:a16="http://schemas.microsoft.com/office/drawing/2014/main" id="{4E32213E-D1DB-4395-8238-040B7E3E6AD2}"/>
                  </a:ext>
                </a:extLst>
              </p:cNvPr>
              <p:cNvSpPr/>
              <p:nvPr/>
            </p:nvSpPr>
            <p:spPr>
              <a:xfrm>
                <a:off x="4767863" y="2993611"/>
                <a:ext cx="216000" cy="21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Arc 24">
                <a:extLst>
                  <a:ext uri="{FF2B5EF4-FFF2-40B4-BE49-F238E27FC236}">
                    <a16:creationId xmlns:a16="http://schemas.microsoft.com/office/drawing/2014/main" id="{0013DF7A-A474-4CB3-AE58-A7F880F759B1}"/>
                  </a:ext>
                </a:extLst>
              </p:cNvPr>
              <p:cNvSpPr/>
              <p:nvPr/>
            </p:nvSpPr>
            <p:spPr>
              <a:xfrm>
                <a:off x="4792049" y="3021645"/>
                <a:ext cx="162000" cy="162000"/>
              </a:xfrm>
              <a:prstGeom prst="arc">
                <a:avLst>
                  <a:gd name="adj1" fmla="val 10800000"/>
                  <a:gd name="adj2" fmla="val 0"/>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Isosceles Triangle 25">
                <a:extLst>
                  <a:ext uri="{FF2B5EF4-FFF2-40B4-BE49-F238E27FC236}">
                    <a16:creationId xmlns:a16="http://schemas.microsoft.com/office/drawing/2014/main" id="{8DBDDCD7-CC15-4844-8D8B-5AAF98B55A75}"/>
                  </a:ext>
                </a:extLst>
              </p:cNvPr>
              <p:cNvSpPr/>
              <p:nvPr/>
            </p:nvSpPr>
            <p:spPr>
              <a:xfrm rot="17052957">
                <a:off x="4858678" y="3096972"/>
                <a:ext cx="14400" cy="54000"/>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33" name="Rectangle 32">
            <a:extLst>
              <a:ext uri="{FF2B5EF4-FFF2-40B4-BE49-F238E27FC236}">
                <a16:creationId xmlns:a16="http://schemas.microsoft.com/office/drawing/2014/main" id="{BBC7E72A-9456-407F-B114-2AE68240E1AB}"/>
              </a:ext>
            </a:extLst>
          </p:cNvPr>
          <p:cNvSpPr/>
          <p:nvPr/>
        </p:nvSpPr>
        <p:spPr>
          <a:xfrm>
            <a:off x="7426508" y="4109163"/>
            <a:ext cx="708574"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49CBFF16-E095-4603-B208-A78E8C08290B}"/>
              </a:ext>
            </a:extLst>
          </p:cNvPr>
          <p:cNvSpPr/>
          <p:nvPr/>
        </p:nvSpPr>
        <p:spPr>
          <a:xfrm>
            <a:off x="7423649" y="4551966"/>
            <a:ext cx="20245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57851247-8AE8-4906-AABF-CF91CB6D6EE1}"/>
              </a:ext>
            </a:extLst>
          </p:cNvPr>
          <p:cNvSpPr/>
          <p:nvPr/>
        </p:nvSpPr>
        <p:spPr>
          <a:xfrm>
            <a:off x="7417481" y="5021482"/>
            <a:ext cx="404899"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7" name="Group 66">
            <a:extLst>
              <a:ext uri="{FF2B5EF4-FFF2-40B4-BE49-F238E27FC236}">
                <a16:creationId xmlns:a16="http://schemas.microsoft.com/office/drawing/2014/main" id="{BDF20279-57A6-48AB-B016-B60CA96ED7C6}"/>
              </a:ext>
            </a:extLst>
          </p:cNvPr>
          <p:cNvGrpSpPr/>
          <p:nvPr/>
        </p:nvGrpSpPr>
        <p:grpSpPr>
          <a:xfrm>
            <a:off x="9744402" y="314531"/>
            <a:ext cx="2006600" cy="1908000"/>
            <a:chOff x="1028700" y="2946400"/>
            <a:chExt cx="2006600" cy="2247900"/>
          </a:xfrm>
        </p:grpSpPr>
        <p:sp>
          <p:nvSpPr>
            <p:cNvPr id="68" name="Rectangle: Top Corners Rounded 67">
              <a:extLst>
                <a:ext uri="{FF2B5EF4-FFF2-40B4-BE49-F238E27FC236}">
                  <a16:creationId xmlns:a16="http://schemas.microsoft.com/office/drawing/2014/main" id="{D36E1BC1-12CD-4D02-B956-EA8C0A7FE3C5}"/>
                </a:ext>
              </a:extLst>
            </p:cNvPr>
            <p:cNvSpPr/>
            <p:nvPr/>
          </p:nvSpPr>
          <p:spPr>
            <a:xfrm>
              <a:off x="1028700" y="2946400"/>
              <a:ext cx="2006600" cy="2165096"/>
            </a:xfrm>
            <a:prstGeom prst="round2SameRect">
              <a:avLst>
                <a:gd name="adj1" fmla="val 17977"/>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solidFill>
                    <a:schemeClr val="tx1"/>
                  </a:solidFill>
                </a:rPr>
                <a:t>30</a:t>
              </a:r>
              <a:endParaRPr lang="en-AU" sz="1400" b="1" dirty="0">
                <a:solidFill>
                  <a:schemeClr val="tx1"/>
                </a:solidFill>
              </a:endParaRPr>
            </a:p>
          </p:txBody>
        </p:sp>
        <p:sp>
          <p:nvSpPr>
            <p:cNvPr id="69" name="Rectangle: Top Corners Rounded 68">
              <a:extLst>
                <a:ext uri="{FF2B5EF4-FFF2-40B4-BE49-F238E27FC236}">
                  <a16:creationId xmlns:a16="http://schemas.microsoft.com/office/drawing/2014/main" id="{CDA7044F-9A62-4D81-A47F-8CB6420B57C7}"/>
                </a:ext>
              </a:extLst>
            </p:cNvPr>
            <p:cNvSpPr/>
            <p:nvPr/>
          </p:nvSpPr>
          <p:spPr>
            <a:xfrm>
              <a:off x="1028700" y="2946400"/>
              <a:ext cx="2006600" cy="640080"/>
            </a:xfrm>
            <a:prstGeom prst="round2SameRect">
              <a:avLst>
                <a:gd name="adj1" fmla="val 17977"/>
                <a:gd name="adj2" fmla="val 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SEPTEMBER</a:t>
              </a:r>
              <a:endParaRPr lang="en-AU" sz="1200" b="1" dirty="0"/>
            </a:p>
          </p:txBody>
        </p:sp>
        <p:sp>
          <p:nvSpPr>
            <p:cNvPr id="70" name="Rectangle 69">
              <a:extLst>
                <a:ext uri="{FF2B5EF4-FFF2-40B4-BE49-F238E27FC236}">
                  <a16:creationId xmlns:a16="http://schemas.microsoft.com/office/drawing/2014/main" id="{CBACBBFC-582C-4271-9EE2-C9CC7048B015}"/>
                </a:ext>
              </a:extLst>
            </p:cNvPr>
            <p:cNvSpPr/>
            <p:nvPr/>
          </p:nvSpPr>
          <p:spPr>
            <a:xfrm>
              <a:off x="1028700" y="4610100"/>
              <a:ext cx="2006600" cy="5842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t>2020</a:t>
              </a:r>
              <a:endParaRPr lang="en-AU" b="1" dirty="0"/>
            </a:p>
          </p:txBody>
        </p:sp>
      </p:grpSp>
      <p:sp>
        <p:nvSpPr>
          <p:cNvPr id="97" name="Content Placeholder 3">
            <a:extLst>
              <a:ext uri="{FF2B5EF4-FFF2-40B4-BE49-F238E27FC236}">
                <a16:creationId xmlns:a16="http://schemas.microsoft.com/office/drawing/2014/main" id="{C66866B0-D6CE-443B-80C0-2064B439B3FF}"/>
              </a:ext>
            </a:extLst>
          </p:cNvPr>
          <p:cNvSpPr txBox="1">
            <a:spLocks/>
          </p:cNvSpPr>
          <p:nvPr/>
        </p:nvSpPr>
        <p:spPr>
          <a:xfrm>
            <a:off x="505166" y="2807368"/>
            <a:ext cx="4221871" cy="3336758"/>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SzPct val="80000"/>
              <a:buNone/>
            </a:pPr>
            <a:r>
              <a:rPr lang="en-AU" dirty="0"/>
              <a:t>Operators submitted:</a:t>
            </a:r>
          </a:p>
          <a:p>
            <a:pPr lvl="1">
              <a:lnSpc>
                <a:spcPct val="100000"/>
              </a:lnSpc>
              <a:spcAft>
                <a:spcPts val="600"/>
              </a:spcAft>
              <a:buSzPct val="80000"/>
            </a:pPr>
            <a:r>
              <a:rPr lang="en-AU" dirty="0"/>
              <a:t>Inventory</a:t>
            </a:r>
          </a:p>
          <a:p>
            <a:pPr lvl="1">
              <a:lnSpc>
                <a:spcPct val="100000"/>
              </a:lnSpc>
              <a:spcAft>
                <a:spcPts val="600"/>
              </a:spcAft>
              <a:buSzPct val="80000"/>
            </a:pPr>
            <a:r>
              <a:rPr lang="en-AU" dirty="0"/>
              <a:t>Future use plans</a:t>
            </a:r>
          </a:p>
          <a:p>
            <a:pPr lvl="1">
              <a:lnSpc>
                <a:spcPct val="100000"/>
              </a:lnSpc>
              <a:spcAft>
                <a:spcPts val="600"/>
              </a:spcAft>
              <a:buSzPct val="80000"/>
            </a:pPr>
            <a:r>
              <a:rPr lang="en-AU" dirty="0"/>
              <a:t>Rehabilitation plans</a:t>
            </a:r>
          </a:p>
          <a:p>
            <a:pPr>
              <a:lnSpc>
                <a:spcPct val="100000"/>
              </a:lnSpc>
              <a:spcAft>
                <a:spcPts val="600"/>
              </a:spcAft>
              <a:buSzPct val="80000"/>
              <a:buFont typeface="Arial" panose="020B0604020202020204" pitchFamily="34" charset="0"/>
              <a:buNone/>
            </a:pPr>
            <a:endParaRPr lang="en-AU" sz="2400" dirty="0"/>
          </a:p>
          <a:p>
            <a:pPr>
              <a:lnSpc>
                <a:spcPct val="100000"/>
              </a:lnSpc>
              <a:spcAft>
                <a:spcPts val="600"/>
              </a:spcAft>
              <a:buSzPct val="80000"/>
              <a:buFont typeface="Arial" panose="020B0604020202020204" pitchFamily="34" charset="0"/>
              <a:buNone/>
            </a:pPr>
            <a:endParaRPr lang="en-AU" sz="2400" dirty="0"/>
          </a:p>
          <a:p>
            <a:pPr marL="342900" indent="-342900">
              <a:lnSpc>
                <a:spcPct val="100000"/>
              </a:lnSpc>
              <a:spcAft>
                <a:spcPts val="600"/>
              </a:spcAft>
              <a:buSzPct val="80000"/>
            </a:pPr>
            <a:endParaRPr lang="en-AU" sz="2400" dirty="0"/>
          </a:p>
        </p:txBody>
      </p:sp>
      <p:grpSp>
        <p:nvGrpSpPr>
          <p:cNvPr id="6" name="Group 5">
            <a:extLst>
              <a:ext uri="{FF2B5EF4-FFF2-40B4-BE49-F238E27FC236}">
                <a16:creationId xmlns:a16="http://schemas.microsoft.com/office/drawing/2014/main" id="{F707183F-D7FA-417D-9AAB-79F07774889C}"/>
              </a:ext>
            </a:extLst>
          </p:cNvPr>
          <p:cNvGrpSpPr/>
          <p:nvPr/>
        </p:nvGrpSpPr>
        <p:grpSpPr>
          <a:xfrm>
            <a:off x="7441493" y="3779597"/>
            <a:ext cx="1226380" cy="1663044"/>
            <a:chOff x="1389721" y="4853866"/>
            <a:chExt cx="1226380" cy="1663044"/>
          </a:xfrm>
        </p:grpSpPr>
        <p:sp>
          <p:nvSpPr>
            <p:cNvPr id="3" name="Rectangle 2">
              <a:extLst>
                <a:ext uri="{FF2B5EF4-FFF2-40B4-BE49-F238E27FC236}">
                  <a16:creationId xmlns:a16="http://schemas.microsoft.com/office/drawing/2014/main" id="{6322A0C0-DEF6-47E3-BFC3-5667A5301BFC}"/>
                </a:ext>
              </a:extLst>
            </p:cNvPr>
            <p:cNvSpPr/>
            <p:nvPr/>
          </p:nvSpPr>
          <p:spPr>
            <a:xfrm>
              <a:off x="1389721" y="4853866"/>
              <a:ext cx="1226380" cy="1663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500" dirty="0">
                <a:solidFill>
                  <a:schemeClr val="tx1"/>
                </a:solidFill>
              </a:endParaRPr>
            </a:p>
            <a:p>
              <a:pPr algn="ctr"/>
              <a:r>
                <a:rPr lang="en-AU" sz="1200" dirty="0">
                  <a:solidFill>
                    <a:schemeClr val="tx1"/>
                  </a:solidFill>
                </a:rPr>
                <a:t>FUTURE USE PLAN</a:t>
              </a:r>
            </a:p>
          </p:txBody>
        </p:sp>
        <p:grpSp>
          <p:nvGrpSpPr>
            <p:cNvPr id="87" name="Group 86">
              <a:extLst>
                <a:ext uri="{FF2B5EF4-FFF2-40B4-BE49-F238E27FC236}">
                  <a16:creationId xmlns:a16="http://schemas.microsoft.com/office/drawing/2014/main" id="{59C05E5A-76B7-4DE4-90E5-CAAD58FA0631}"/>
                </a:ext>
              </a:extLst>
            </p:cNvPr>
            <p:cNvGrpSpPr>
              <a:grpSpLocks noChangeAspect="1"/>
            </p:cNvGrpSpPr>
            <p:nvPr/>
          </p:nvGrpSpPr>
          <p:grpSpPr>
            <a:xfrm>
              <a:off x="1911542" y="5511219"/>
              <a:ext cx="235801" cy="271871"/>
              <a:chOff x="4821223" y="3759883"/>
              <a:chExt cx="216000" cy="249040"/>
            </a:xfrm>
          </p:grpSpPr>
          <p:sp>
            <p:nvSpPr>
              <p:cNvPr id="198" name="Oval 197">
                <a:extLst>
                  <a:ext uri="{FF2B5EF4-FFF2-40B4-BE49-F238E27FC236}">
                    <a16:creationId xmlns:a16="http://schemas.microsoft.com/office/drawing/2014/main" id="{34D48CC7-3454-4E9A-8D32-D0D08192C0F8}"/>
                  </a:ext>
                </a:extLst>
              </p:cNvPr>
              <p:cNvSpPr/>
              <p:nvPr/>
            </p:nvSpPr>
            <p:spPr>
              <a:xfrm>
                <a:off x="4821223" y="3792923"/>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9" name="Oval 198">
                <a:extLst>
                  <a:ext uri="{FF2B5EF4-FFF2-40B4-BE49-F238E27FC236}">
                    <a16:creationId xmlns:a16="http://schemas.microsoft.com/office/drawing/2014/main" id="{3EB4260F-7536-4D0C-A909-CC9119E2E587}"/>
                  </a:ext>
                </a:extLst>
              </p:cNvPr>
              <p:cNvSpPr/>
              <p:nvPr/>
            </p:nvSpPr>
            <p:spPr>
              <a:xfrm>
                <a:off x="4911699" y="3890251"/>
                <a:ext cx="31909" cy="228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0" name="Oval 199">
                <a:extLst>
                  <a:ext uri="{FF2B5EF4-FFF2-40B4-BE49-F238E27FC236}">
                    <a16:creationId xmlns:a16="http://schemas.microsoft.com/office/drawing/2014/main" id="{6860AD8A-1BED-4283-B9F1-0FE220B938CE}"/>
                  </a:ext>
                </a:extLst>
              </p:cNvPr>
              <p:cNvSpPr/>
              <p:nvPr/>
            </p:nvSpPr>
            <p:spPr>
              <a:xfrm>
                <a:off x="4838951" y="3811125"/>
                <a:ext cx="180000" cy="18000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1" name="Rectangle 200">
                <a:extLst>
                  <a:ext uri="{FF2B5EF4-FFF2-40B4-BE49-F238E27FC236}">
                    <a16:creationId xmlns:a16="http://schemas.microsoft.com/office/drawing/2014/main" id="{F83E7928-A608-4783-BF18-F0DDBA680E0E}"/>
                  </a:ext>
                </a:extLst>
              </p:cNvPr>
              <p:cNvSpPr/>
              <p:nvPr/>
            </p:nvSpPr>
            <p:spPr>
              <a:xfrm>
                <a:off x="4927533" y="3772450"/>
                <a:ext cx="7200" cy="228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2" name="Rectangle: Rounded Corners 201">
                <a:extLst>
                  <a:ext uri="{FF2B5EF4-FFF2-40B4-BE49-F238E27FC236}">
                    <a16:creationId xmlns:a16="http://schemas.microsoft.com/office/drawing/2014/main" id="{83EB1E39-57D6-4328-8147-57FDAF02E3A7}"/>
                  </a:ext>
                </a:extLst>
              </p:cNvPr>
              <p:cNvSpPr/>
              <p:nvPr/>
            </p:nvSpPr>
            <p:spPr>
              <a:xfrm>
                <a:off x="4889703" y="3759883"/>
                <a:ext cx="79773" cy="36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3" name="Rectangle: Rounded Corners 202">
                <a:extLst>
                  <a:ext uri="{FF2B5EF4-FFF2-40B4-BE49-F238E27FC236}">
                    <a16:creationId xmlns:a16="http://schemas.microsoft.com/office/drawing/2014/main" id="{884F0074-B72E-4E76-A94F-4BA8BEDCD97B}"/>
                  </a:ext>
                </a:extLst>
              </p:cNvPr>
              <p:cNvSpPr/>
              <p:nvPr/>
            </p:nvSpPr>
            <p:spPr>
              <a:xfrm rot="17979674">
                <a:off x="4890612" y="3846432"/>
                <a:ext cx="3600" cy="72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327" name="Content Placeholder 34" descr="Oil Rig with solid fill">
              <a:extLst>
                <a:ext uri="{FF2B5EF4-FFF2-40B4-BE49-F238E27FC236}">
                  <a16:creationId xmlns:a16="http://schemas.microsoft.com/office/drawing/2014/main" id="{3C5231EC-5556-41E4-88F2-1AC69AC61757}"/>
                </a:ext>
              </a:extLst>
            </p:cNvPr>
            <p:cNvSpPr>
              <a:spLocks noChangeAspect="1"/>
            </p:cNvSpPr>
            <p:nvPr/>
          </p:nvSpPr>
          <p:spPr>
            <a:xfrm flipH="1">
              <a:off x="1652769" y="5590096"/>
              <a:ext cx="658421" cy="804746"/>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grpSp>
      <p:grpSp>
        <p:nvGrpSpPr>
          <p:cNvPr id="5" name="Group 4">
            <a:extLst>
              <a:ext uri="{FF2B5EF4-FFF2-40B4-BE49-F238E27FC236}">
                <a16:creationId xmlns:a16="http://schemas.microsoft.com/office/drawing/2014/main" id="{C02FA66A-4F04-499A-8DD3-75BDDC064EA2}"/>
              </a:ext>
            </a:extLst>
          </p:cNvPr>
          <p:cNvGrpSpPr/>
          <p:nvPr/>
        </p:nvGrpSpPr>
        <p:grpSpPr>
          <a:xfrm>
            <a:off x="8003695" y="4044903"/>
            <a:ext cx="1226380" cy="1663044"/>
            <a:chOff x="2776028" y="4853866"/>
            <a:chExt cx="1226380" cy="1663044"/>
          </a:xfrm>
        </p:grpSpPr>
        <p:sp>
          <p:nvSpPr>
            <p:cNvPr id="329" name="Rectangle 328">
              <a:extLst>
                <a:ext uri="{FF2B5EF4-FFF2-40B4-BE49-F238E27FC236}">
                  <a16:creationId xmlns:a16="http://schemas.microsoft.com/office/drawing/2014/main" id="{0BC3477E-DB2B-491B-B17E-B5D2E38CECBC}"/>
                </a:ext>
              </a:extLst>
            </p:cNvPr>
            <p:cNvSpPr/>
            <p:nvPr/>
          </p:nvSpPr>
          <p:spPr>
            <a:xfrm>
              <a:off x="2776028" y="4853866"/>
              <a:ext cx="1226380" cy="1663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t" anchorCtr="0"/>
            <a:lstStyle/>
            <a:p>
              <a:pPr algn="ctr"/>
              <a:endParaRPr lang="en-AU" sz="500" dirty="0">
                <a:solidFill>
                  <a:schemeClr val="tx1"/>
                </a:solidFill>
              </a:endParaRPr>
            </a:p>
            <a:p>
              <a:pPr algn="ctr"/>
              <a:r>
                <a:rPr lang="en-AU" sz="1200" dirty="0">
                  <a:solidFill>
                    <a:schemeClr val="tx1"/>
                  </a:solidFill>
                </a:rPr>
                <a:t>REHABILITATION</a:t>
              </a:r>
            </a:p>
            <a:p>
              <a:pPr algn="ctr"/>
              <a:r>
                <a:rPr lang="en-AU" sz="1200" dirty="0">
                  <a:solidFill>
                    <a:schemeClr val="tx1"/>
                  </a:solidFill>
                </a:rPr>
                <a:t>PLAN</a:t>
              </a:r>
              <a:endParaRPr lang="en-AU" sz="1600" dirty="0">
                <a:solidFill>
                  <a:schemeClr val="tx1"/>
                </a:solidFill>
              </a:endParaRPr>
            </a:p>
          </p:txBody>
        </p:sp>
        <p:sp>
          <p:nvSpPr>
            <p:cNvPr id="417" name="Rectangle 416">
              <a:extLst>
                <a:ext uri="{FF2B5EF4-FFF2-40B4-BE49-F238E27FC236}">
                  <a16:creationId xmlns:a16="http://schemas.microsoft.com/office/drawing/2014/main" id="{E7A511CF-F15D-43BD-BF12-5E42464A0CC4}"/>
                </a:ext>
              </a:extLst>
            </p:cNvPr>
            <p:cNvSpPr/>
            <p:nvPr/>
          </p:nvSpPr>
          <p:spPr>
            <a:xfrm rot="16200000" flipH="1">
              <a:off x="3428933" y="5979008"/>
              <a:ext cx="58899" cy="12298"/>
            </a:xfrm>
            <a:prstGeom prst="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8" name="Rectangle 417">
              <a:extLst>
                <a:ext uri="{FF2B5EF4-FFF2-40B4-BE49-F238E27FC236}">
                  <a16:creationId xmlns:a16="http://schemas.microsoft.com/office/drawing/2014/main" id="{FC161DCE-FF4C-48D2-AD4C-DB3178F8ADB2}"/>
                </a:ext>
              </a:extLst>
            </p:cNvPr>
            <p:cNvSpPr/>
            <p:nvPr/>
          </p:nvSpPr>
          <p:spPr>
            <a:xfrm rot="900000">
              <a:off x="3604682" y="6076561"/>
              <a:ext cx="147245" cy="14725"/>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9" name="Rectangle: Single Corner Snipped 418">
              <a:extLst>
                <a:ext uri="{FF2B5EF4-FFF2-40B4-BE49-F238E27FC236}">
                  <a16:creationId xmlns:a16="http://schemas.microsoft.com/office/drawing/2014/main" id="{ACA63481-041F-483D-B372-607E12F6BF39}"/>
                </a:ext>
              </a:extLst>
            </p:cNvPr>
            <p:cNvSpPr>
              <a:spLocks/>
            </p:cNvSpPr>
            <p:nvPr/>
          </p:nvSpPr>
          <p:spPr>
            <a:xfrm>
              <a:off x="3128807" y="5976384"/>
              <a:ext cx="117796" cy="147247"/>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0" name="Rectangle: Single Corner Snipped 419">
              <a:extLst>
                <a:ext uri="{FF2B5EF4-FFF2-40B4-BE49-F238E27FC236}">
                  <a16:creationId xmlns:a16="http://schemas.microsoft.com/office/drawing/2014/main" id="{E6446891-9729-4724-B768-0F30BE72531F}"/>
                </a:ext>
              </a:extLst>
            </p:cNvPr>
            <p:cNvSpPr>
              <a:spLocks/>
            </p:cNvSpPr>
            <p:nvPr/>
          </p:nvSpPr>
          <p:spPr>
            <a:xfrm>
              <a:off x="3133159" y="5856429"/>
              <a:ext cx="117796" cy="110977"/>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1" name="Rectangle: Single Corner Snipped 420">
              <a:extLst>
                <a:ext uri="{FF2B5EF4-FFF2-40B4-BE49-F238E27FC236}">
                  <a16:creationId xmlns:a16="http://schemas.microsoft.com/office/drawing/2014/main" id="{1BB1E790-3FFB-404E-B056-08F1CC514881}"/>
                </a:ext>
              </a:extLst>
            </p:cNvPr>
            <p:cNvSpPr>
              <a:spLocks/>
            </p:cNvSpPr>
            <p:nvPr/>
          </p:nvSpPr>
          <p:spPr>
            <a:xfrm rot="21540000">
              <a:off x="3142383" y="5858672"/>
              <a:ext cx="88347" cy="88348"/>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2" name="Flowchart: Manual Input 421">
              <a:extLst>
                <a:ext uri="{FF2B5EF4-FFF2-40B4-BE49-F238E27FC236}">
                  <a16:creationId xmlns:a16="http://schemas.microsoft.com/office/drawing/2014/main" id="{CDCE55D9-ADF1-4EEB-AC2B-A13FCBBA0AAD}"/>
                </a:ext>
              </a:extLst>
            </p:cNvPr>
            <p:cNvSpPr/>
            <p:nvPr/>
          </p:nvSpPr>
          <p:spPr>
            <a:xfrm flipH="1">
              <a:off x="3463321" y="6031653"/>
              <a:ext cx="138153" cy="260345"/>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3" name="Rectangle 422">
              <a:extLst>
                <a:ext uri="{FF2B5EF4-FFF2-40B4-BE49-F238E27FC236}">
                  <a16:creationId xmlns:a16="http://schemas.microsoft.com/office/drawing/2014/main" id="{B2C238AE-7A79-446F-8E08-77E0AE3ACA3A}"/>
                </a:ext>
              </a:extLst>
            </p:cNvPr>
            <p:cNvSpPr/>
            <p:nvPr/>
          </p:nvSpPr>
          <p:spPr>
            <a:xfrm flipH="1">
              <a:off x="3170239" y="6008738"/>
              <a:ext cx="117796" cy="12298"/>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4" name="Rectangle: Rounded Corners 423">
              <a:extLst>
                <a:ext uri="{FF2B5EF4-FFF2-40B4-BE49-F238E27FC236}">
                  <a16:creationId xmlns:a16="http://schemas.microsoft.com/office/drawing/2014/main" id="{7171921F-BD27-4235-A4C8-9F15C043CFE1}"/>
                </a:ext>
              </a:extLst>
            </p:cNvPr>
            <p:cNvSpPr/>
            <p:nvPr/>
          </p:nvSpPr>
          <p:spPr>
            <a:xfrm flipH="1">
              <a:off x="3167827" y="5992964"/>
              <a:ext cx="24597" cy="42894"/>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5" name="Rectangle: Top Corners Snipped 424">
              <a:extLst>
                <a:ext uri="{FF2B5EF4-FFF2-40B4-BE49-F238E27FC236}">
                  <a16:creationId xmlns:a16="http://schemas.microsoft.com/office/drawing/2014/main" id="{AC5AB4A3-BB6E-4674-BA9A-79DE861C43D2}"/>
                </a:ext>
              </a:extLst>
            </p:cNvPr>
            <p:cNvSpPr/>
            <p:nvPr/>
          </p:nvSpPr>
          <p:spPr>
            <a:xfrm flipH="1">
              <a:off x="3017175" y="5820120"/>
              <a:ext cx="206143" cy="29449"/>
            </a:xfrm>
            <a:prstGeom prst="snip2Same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6" name="Rectangle 425">
              <a:extLst>
                <a:ext uri="{FF2B5EF4-FFF2-40B4-BE49-F238E27FC236}">
                  <a16:creationId xmlns:a16="http://schemas.microsoft.com/office/drawing/2014/main" id="{95D1ACB8-54C3-4B15-8C93-D0955838EB8C}"/>
                </a:ext>
              </a:extLst>
            </p:cNvPr>
            <p:cNvSpPr/>
            <p:nvPr/>
          </p:nvSpPr>
          <p:spPr>
            <a:xfrm rot="16200000" flipH="1">
              <a:off x="3106791" y="5909808"/>
              <a:ext cx="129134" cy="122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7" name="Rectangle: Rounded Corners 426">
              <a:extLst>
                <a:ext uri="{FF2B5EF4-FFF2-40B4-BE49-F238E27FC236}">
                  <a16:creationId xmlns:a16="http://schemas.microsoft.com/office/drawing/2014/main" id="{7FAFFF63-A0ED-436C-B48A-9FEDD77723ED}"/>
                </a:ext>
              </a:extLst>
            </p:cNvPr>
            <p:cNvSpPr/>
            <p:nvPr/>
          </p:nvSpPr>
          <p:spPr>
            <a:xfrm rot="20340000" flipH="1">
              <a:off x="3168624" y="5973591"/>
              <a:ext cx="12298" cy="24597"/>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8" name="Rectangle: Rounded Corners 427">
              <a:extLst>
                <a:ext uri="{FF2B5EF4-FFF2-40B4-BE49-F238E27FC236}">
                  <a16:creationId xmlns:a16="http://schemas.microsoft.com/office/drawing/2014/main" id="{85F8ECCE-DD02-4FB2-8919-EE67D19994A8}"/>
                </a:ext>
              </a:extLst>
            </p:cNvPr>
            <p:cNvSpPr/>
            <p:nvPr/>
          </p:nvSpPr>
          <p:spPr>
            <a:xfrm flipH="1">
              <a:off x="3159112" y="5829845"/>
              <a:ext cx="24597" cy="58899"/>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9" name="Rectangle: Rounded Corners 428">
              <a:extLst>
                <a:ext uri="{FF2B5EF4-FFF2-40B4-BE49-F238E27FC236}">
                  <a16:creationId xmlns:a16="http://schemas.microsoft.com/office/drawing/2014/main" id="{0959EDAA-75B7-4730-B071-61DBEF7BDF9C}"/>
                </a:ext>
              </a:extLst>
            </p:cNvPr>
            <p:cNvSpPr/>
            <p:nvPr/>
          </p:nvSpPr>
          <p:spPr>
            <a:xfrm flipH="1">
              <a:off x="3155916" y="5819553"/>
              <a:ext cx="30746" cy="12298"/>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0" name="Rectangle: Rounded Corners 429">
              <a:extLst>
                <a:ext uri="{FF2B5EF4-FFF2-40B4-BE49-F238E27FC236}">
                  <a16:creationId xmlns:a16="http://schemas.microsoft.com/office/drawing/2014/main" id="{D804F8E4-0E60-42F7-8C94-8171CFDE5F2D}"/>
                </a:ext>
              </a:extLst>
            </p:cNvPr>
            <p:cNvSpPr/>
            <p:nvPr/>
          </p:nvSpPr>
          <p:spPr>
            <a:xfrm>
              <a:off x="2924339" y="6144899"/>
              <a:ext cx="613574" cy="164917"/>
            </a:xfrm>
            <a:prstGeom prst="roundRect">
              <a:avLst>
                <a:gd name="adj" fmla="val 41800"/>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31" name="Group 430">
              <a:extLst>
                <a:ext uri="{FF2B5EF4-FFF2-40B4-BE49-F238E27FC236}">
                  <a16:creationId xmlns:a16="http://schemas.microsoft.com/office/drawing/2014/main" id="{58353480-9A2F-4BAD-B034-AE98D13F33D0}"/>
                </a:ext>
              </a:extLst>
            </p:cNvPr>
            <p:cNvGrpSpPr/>
            <p:nvPr/>
          </p:nvGrpSpPr>
          <p:grpSpPr>
            <a:xfrm>
              <a:off x="2936686" y="6153580"/>
              <a:ext cx="147580" cy="147582"/>
              <a:chOff x="8702151" y="5275751"/>
              <a:chExt cx="180409" cy="180409"/>
            </a:xfrm>
          </p:grpSpPr>
          <p:sp>
            <p:nvSpPr>
              <p:cNvPr id="458" name="Oval 457">
                <a:extLst>
                  <a:ext uri="{FF2B5EF4-FFF2-40B4-BE49-F238E27FC236}">
                    <a16:creationId xmlns:a16="http://schemas.microsoft.com/office/drawing/2014/main" id="{287B0C5C-5704-4A28-B1EA-368CE03C4F97}"/>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9" name="Oval 458">
                <a:extLst>
                  <a:ext uri="{FF2B5EF4-FFF2-40B4-BE49-F238E27FC236}">
                    <a16:creationId xmlns:a16="http://schemas.microsoft.com/office/drawing/2014/main" id="{29B19BE3-78DD-4A3F-BB08-42BA763E4F0B}"/>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0" name="Oval 459">
                <a:extLst>
                  <a:ext uri="{FF2B5EF4-FFF2-40B4-BE49-F238E27FC236}">
                    <a16:creationId xmlns:a16="http://schemas.microsoft.com/office/drawing/2014/main" id="{6E9FE064-AA15-4B44-81E2-693E27FFC010}"/>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2" name="Group 431">
              <a:extLst>
                <a:ext uri="{FF2B5EF4-FFF2-40B4-BE49-F238E27FC236}">
                  <a16:creationId xmlns:a16="http://schemas.microsoft.com/office/drawing/2014/main" id="{F4FE2CD8-1658-4538-AAF4-257FF72A5D12}"/>
                </a:ext>
              </a:extLst>
            </p:cNvPr>
            <p:cNvGrpSpPr/>
            <p:nvPr/>
          </p:nvGrpSpPr>
          <p:grpSpPr>
            <a:xfrm>
              <a:off x="3085549" y="6153103"/>
              <a:ext cx="147580" cy="147582"/>
              <a:chOff x="8702151" y="5275751"/>
              <a:chExt cx="180409" cy="180409"/>
            </a:xfrm>
          </p:grpSpPr>
          <p:sp>
            <p:nvSpPr>
              <p:cNvPr id="455" name="Oval 454">
                <a:extLst>
                  <a:ext uri="{FF2B5EF4-FFF2-40B4-BE49-F238E27FC236}">
                    <a16:creationId xmlns:a16="http://schemas.microsoft.com/office/drawing/2014/main" id="{78AE1838-D74F-4FA4-AFEA-A287E0625921}"/>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6" name="Oval 455">
                <a:extLst>
                  <a:ext uri="{FF2B5EF4-FFF2-40B4-BE49-F238E27FC236}">
                    <a16:creationId xmlns:a16="http://schemas.microsoft.com/office/drawing/2014/main" id="{F17F78E6-855C-4752-9AD0-5746C2B41306}"/>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7" name="Oval 456">
                <a:extLst>
                  <a:ext uri="{FF2B5EF4-FFF2-40B4-BE49-F238E27FC236}">
                    <a16:creationId xmlns:a16="http://schemas.microsoft.com/office/drawing/2014/main" id="{3B43DEF1-82FF-4B06-9419-39336A6EB5E8}"/>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3" name="Group 432">
              <a:extLst>
                <a:ext uri="{FF2B5EF4-FFF2-40B4-BE49-F238E27FC236}">
                  <a16:creationId xmlns:a16="http://schemas.microsoft.com/office/drawing/2014/main" id="{A6041C72-2637-4BA2-9AD7-24C1F64B6B21}"/>
                </a:ext>
              </a:extLst>
            </p:cNvPr>
            <p:cNvGrpSpPr/>
            <p:nvPr/>
          </p:nvGrpSpPr>
          <p:grpSpPr>
            <a:xfrm>
              <a:off x="3231744" y="6153999"/>
              <a:ext cx="147580" cy="147582"/>
              <a:chOff x="8702151" y="5275751"/>
              <a:chExt cx="180409" cy="180409"/>
            </a:xfrm>
          </p:grpSpPr>
          <p:sp>
            <p:nvSpPr>
              <p:cNvPr id="452" name="Oval 451">
                <a:extLst>
                  <a:ext uri="{FF2B5EF4-FFF2-40B4-BE49-F238E27FC236}">
                    <a16:creationId xmlns:a16="http://schemas.microsoft.com/office/drawing/2014/main" id="{7635D993-2230-402D-B7A3-1ED1412EC632}"/>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3" name="Oval 452">
                <a:extLst>
                  <a:ext uri="{FF2B5EF4-FFF2-40B4-BE49-F238E27FC236}">
                    <a16:creationId xmlns:a16="http://schemas.microsoft.com/office/drawing/2014/main" id="{E16AE9BC-838A-4530-8AD9-A26E98E1C827}"/>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4" name="Oval 453">
                <a:extLst>
                  <a:ext uri="{FF2B5EF4-FFF2-40B4-BE49-F238E27FC236}">
                    <a16:creationId xmlns:a16="http://schemas.microsoft.com/office/drawing/2014/main" id="{D2AB8FA1-0DAB-452D-9ABF-C24DA46B7598}"/>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4" name="Group 433">
              <a:extLst>
                <a:ext uri="{FF2B5EF4-FFF2-40B4-BE49-F238E27FC236}">
                  <a16:creationId xmlns:a16="http://schemas.microsoft.com/office/drawing/2014/main" id="{32FB3D86-88B7-4983-BA15-6EC2FDFF6DD1}"/>
                </a:ext>
              </a:extLst>
            </p:cNvPr>
            <p:cNvGrpSpPr/>
            <p:nvPr/>
          </p:nvGrpSpPr>
          <p:grpSpPr>
            <a:xfrm>
              <a:off x="3376793" y="6154633"/>
              <a:ext cx="147580" cy="147582"/>
              <a:chOff x="8702151" y="5275751"/>
              <a:chExt cx="180409" cy="180409"/>
            </a:xfrm>
          </p:grpSpPr>
          <p:sp>
            <p:nvSpPr>
              <p:cNvPr id="449" name="Oval 448">
                <a:extLst>
                  <a:ext uri="{FF2B5EF4-FFF2-40B4-BE49-F238E27FC236}">
                    <a16:creationId xmlns:a16="http://schemas.microsoft.com/office/drawing/2014/main" id="{B7C2C692-4DC7-485C-A271-661665C27A3F}"/>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0" name="Oval 449">
                <a:extLst>
                  <a:ext uri="{FF2B5EF4-FFF2-40B4-BE49-F238E27FC236}">
                    <a16:creationId xmlns:a16="http://schemas.microsoft.com/office/drawing/2014/main" id="{D62E063B-C9EE-4351-9C06-41858239C006}"/>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1" name="Oval 450">
                <a:extLst>
                  <a:ext uri="{FF2B5EF4-FFF2-40B4-BE49-F238E27FC236}">
                    <a16:creationId xmlns:a16="http://schemas.microsoft.com/office/drawing/2014/main" id="{E7FFB095-5925-48E6-90A6-280CCAA420B3}"/>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35" name="Flowchart: Manual Input 434">
              <a:extLst>
                <a:ext uri="{FF2B5EF4-FFF2-40B4-BE49-F238E27FC236}">
                  <a16:creationId xmlns:a16="http://schemas.microsoft.com/office/drawing/2014/main" id="{CC8B4E66-F232-4621-878D-07E4CE29D2C7}"/>
                </a:ext>
              </a:extLst>
            </p:cNvPr>
            <p:cNvSpPr/>
            <p:nvPr/>
          </p:nvSpPr>
          <p:spPr>
            <a:xfrm flipH="1">
              <a:off x="3251667" y="5967406"/>
              <a:ext cx="206143" cy="155360"/>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6" name="Flowchart: Manual Input 435">
              <a:extLst>
                <a:ext uri="{FF2B5EF4-FFF2-40B4-BE49-F238E27FC236}">
                  <a16:creationId xmlns:a16="http://schemas.microsoft.com/office/drawing/2014/main" id="{CA513007-8D4C-446E-9A2A-4A1A7B5D9BED}"/>
                </a:ext>
              </a:extLst>
            </p:cNvPr>
            <p:cNvSpPr/>
            <p:nvPr/>
          </p:nvSpPr>
          <p:spPr>
            <a:xfrm>
              <a:off x="2975807" y="5958948"/>
              <a:ext cx="147245" cy="176696"/>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7" name="Rectangle: Rounded Corners 436">
              <a:extLst>
                <a:ext uri="{FF2B5EF4-FFF2-40B4-BE49-F238E27FC236}">
                  <a16:creationId xmlns:a16="http://schemas.microsoft.com/office/drawing/2014/main" id="{0B5FB3AA-3BAD-450A-BEF1-5348DD723267}"/>
                </a:ext>
              </a:extLst>
            </p:cNvPr>
            <p:cNvSpPr/>
            <p:nvPr/>
          </p:nvSpPr>
          <p:spPr>
            <a:xfrm>
              <a:off x="2891376" y="6121573"/>
              <a:ext cx="671351" cy="220871"/>
            </a:xfrm>
            <a:prstGeom prst="roundRect">
              <a:avLst>
                <a:gd name="adj" fmla="val 41800"/>
              </a:avLst>
            </a:prstGeom>
            <a:noFill/>
            <a:ln w="127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8" name="Rectangle 437">
              <a:extLst>
                <a:ext uri="{FF2B5EF4-FFF2-40B4-BE49-F238E27FC236}">
                  <a16:creationId xmlns:a16="http://schemas.microsoft.com/office/drawing/2014/main" id="{99850137-5C9D-453E-A517-B4424EE2AED0}"/>
                </a:ext>
              </a:extLst>
            </p:cNvPr>
            <p:cNvSpPr/>
            <p:nvPr/>
          </p:nvSpPr>
          <p:spPr>
            <a:xfrm>
              <a:off x="3591005" y="6211862"/>
              <a:ext cx="58898" cy="58899"/>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9" name="Rectangle 438">
              <a:extLst>
                <a:ext uri="{FF2B5EF4-FFF2-40B4-BE49-F238E27FC236}">
                  <a16:creationId xmlns:a16="http://schemas.microsoft.com/office/drawing/2014/main" id="{FFB5CC6C-C433-4EC1-A84C-54EFC277F6DF}"/>
                </a:ext>
              </a:extLst>
            </p:cNvPr>
            <p:cNvSpPr/>
            <p:nvPr/>
          </p:nvSpPr>
          <p:spPr>
            <a:xfrm>
              <a:off x="3659335" y="6233412"/>
              <a:ext cx="88347" cy="14725"/>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0" name="Rectangle 439">
              <a:extLst>
                <a:ext uri="{FF2B5EF4-FFF2-40B4-BE49-F238E27FC236}">
                  <a16:creationId xmlns:a16="http://schemas.microsoft.com/office/drawing/2014/main" id="{226D046A-3773-473A-99FB-39A8E0F9238E}"/>
                </a:ext>
              </a:extLst>
            </p:cNvPr>
            <p:cNvSpPr/>
            <p:nvPr/>
          </p:nvSpPr>
          <p:spPr>
            <a:xfrm rot="906779">
              <a:off x="3393900" y="6008973"/>
              <a:ext cx="235592" cy="58899"/>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1" name="Freeform: Shape 440">
              <a:extLst>
                <a:ext uri="{FF2B5EF4-FFF2-40B4-BE49-F238E27FC236}">
                  <a16:creationId xmlns:a16="http://schemas.microsoft.com/office/drawing/2014/main" id="{D1FA40D2-FAF2-400A-98B0-5BD45A3742A9}"/>
                </a:ext>
              </a:extLst>
            </p:cNvPr>
            <p:cNvSpPr/>
            <p:nvPr/>
          </p:nvSpPr>
          <p:spPr>
            <a:xfrm>
              <a:off x="3756183" y="6015321"/>
              <a:ext cx="147245" cy="294494"/>
            </a:xfrm>
            <a:custGeom>
              <a:avLst/>
              <a:gdLst>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106566 w 235476"/>
                <a:gd name="connsiteY8" fmla="*/ 140941 h 410792"/>
                <a:gd name="connsiteX9" fmla="*/ 96253 w 235476"/>
                <a:gd name="connsiteY9" fmla="*/ 85940 h 410792"/>
                <a:gd name="connsiteX10" fmla="*/ 97972 w 235476"/>
                <a:gd name="connsiteY10" fmla="*/ 0 h 410792"/>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90826 w 235476"/>
                <a:gd name="connsiteY8" fmla="*/ 148785 h 410792"/>
                <a:gd name="connsiteX9" fmla="*/ 96253 w 235476"/>
                <a:gd name="connsiteY9" fmla="*/ 85940 h 410792"/>
                <a:gd name="connsiteX10" fmla="*/ 97972 w 235476"/>
                <a:gd name="connsiteY10" fmla="*/ 0 h 410792"/>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90826 w 235476"/>
                <a:gd name="connsiteY8" fmla="*/ 148785 h 410792"/>
                <a:gd name="connsiteX9" fmla="*/ 91756 w 235476"/>
                <a:gd name="connsiteY9" fmla="*/ 83980 h 410792"/>
                <a:gd name="connsiteX10" fmla="*/ 97972 w 235476"/>
                <a:gd name="connsiteY10" fmla="*/ 0 h 4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76" h="410792">
                  <a:moveTo>
                    <a:pt x="97972" y="0"/>
                  </a:moveTo>
                  <a:lnTo>
                    <a:pt x="0" y="80783"/>
                  </a:lnTo>
                  <a:lnTo>
                    <a:pt x="0" y="357509"/>
                  </a:lnTo>
                  <a:lnTo>
                    <a:pt x="235476" y="410792"/>
                  </a:lnTo>
                  <a:lnTo>
                    <a:pt x="189068" y="354072"/>
                  </a:lnTo>
                  <a:lnTo>
                    <a:pt x="147817" y="275007"/>
                  </a:lnTo>
                  <a:lnTo>
                    <a:pt x="122035" y="223443"/>
                  </a:lnTo>
                  <a:lnTo>
                    <a:pt x="110003" y="189067"/>
                  </a:lnTo>
                  <a:lnTo>
                    <a:pt x="90826" y="148785"/>
                  </a:lnTo>
                  <a:lnTo>
                    <a:pt x="91756" y="83980"/>
                  </a:lnTo>
                  <a:lnTo>
                    <a:pt x="9797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442" name="Straight Connector 441">
              <a:extLst>
                <a:ext uri="{FF2B5EF4-FFF2-40B4-BE49-F238E27FC236}">
                  <a16:creationId xmlns:a16="http://schemas.microsoft.com/office/drawing/2014/main" id="{D980F271-6644-43A4-83D2-4A50B5CCDA9E}"/>
                </a:ext>
              </a:extLst>
            </p:cNvPr>
            <p:cNvCxnSpPr/>
            <p:nvPr/>
          </p:nvCxnSpPr>
          <p:spPr>
            <a:xfrm>
              <a:off x="3030213" y="6021512"/>
              <a:ext cx="0" cy="588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3" name="Rectangle: Single Corner Snipped 442">
              <a:extLst>
                <a:ext uri="{FF2B5EF4-FFF2-40B4-BE49-F238E27FC236}">
                  <a16:creationId xmlns:a16="http://schemas.microsoft.com/office/drawing/2014/main" id="{7AD46ADE-2FF6-4A05-AD18-BD3094097521}"/>
                </a:ext>
              </a:extLst>
            </p:cNvPr>
            <p:cNvSpPr>
              <a:spLocks/>
            </p:cNvSpPr>
            <p:nvPr/>
          </p:nvSpPr>
          <p:spPr>
            <a:xfrm>
              <a:off x="3050260" y="5850583"/>
              <a:ext cx="73623" cy="147247"/>
            </a:xfrm>
            <a:prstGeom prst="snip1Rect">
              <a:avLst>
                <a:gd name="adj" fmla="val 0"/>
              </a:avLst>
            </a:prstGeom>
            <a:ln w="63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4" name="Rectangle 443">
              <a:extLst>
                <a:ext uri="{FF2B5EF4-FFF2-40B4-BE49-F238E27FC236}">
                  <a16:creationId xmlns:a16="http://schemas.microsoft.com/office/drawing/2014/main" id="{18CD1A29-782B-4C53-9361-5F9361C141DF}"/>
                </a:ext>
              </a:extLst>
            </p:cNvPr>
            <p:cNvSpPr/>
            <p:nvPr/>
          </p:nvSpPr>
          <p:spPr>
            <a:xfrm flipH="1">
              <a:off x="3073978" y="5873732"/>
              <a:ext cx="29449" cy="4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5" name="Straight Connector 444">
              <a:extLst>
                <a:ext uri="{FF2B5EF4-FFF2-40B4-BE49-F238E27FC236}">
                  <a16:creationId xmlns:a16="http://schemas.microsoft.com/office/drawing/2014/main" id="{FEE27B0E-EDE0-4B25-9404-7B075F22629A}"/>
                </a:ext>
              </a:extLst>
            </p:cNvPr>
            <p:cNvCxnSpPr/>
            <p:nvPr/>
          </p:nvCxnSpPr>
          <p:spPr>
            <a:xfrm>
              <a:off x="3010508" y="6022370"/>
              <a:ext cx="0" cy="588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6" name="Rectangle: Rounded Corners 445">
              <a:extLst>
                <a:ext uri="{FF2B5EF4-FFF2-40B4-BE49-F238E27FC236}">
                  <a16:creationId xmlns:a16="http://schemas.microsoft.com/office/drawing/2014/main" id="{0E43469D-E458-43D5-8864-F7C5F9EA67AD}"/>
                </a:ext>
              </a:extLst>
            </p:cNvPr>
            <p:cNvSpPr/>
            <p:nvPr/>
          </p:nvSpPr>
          <p:spPr>
            <a:xfrm flipH="1">
              <a:off x="3445512" y="5893282"/>
              <a:ext cx="24597" cy="58899"/>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7" name="Rectangle: Rounded Corners 446">
              <a:extLst>
                <a:ext uri="{FF2B5EF4-FFF2-40B4-BE49-F238E27FC236}">
                  <a16:creationId xmlns:a16="http://schemas.microsoft.com/office/drawing/2014/main" id="{755513D9-6ED7-465F-ABC7-AFDFDBFD5256}"/>
                </a:ext>
              </a:extLst>
            </p:cNvPr>
            <p:cNvSpPr/>
            <p:nvPr/>
          </p:nvSpPr>
          <p:spPr>
            <a:xfrm flipH="1">
              <a:off x="3441635" y="5888453"/>
              <a:ext cx="30746" cy="12298"/>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8" name="Straight Connector 447">
              <a:extLst>
                <a:ext uri="{FF2B5EF4-FFF2-40B4-BE49-F238E27FC236}">
                  <a16:creationId xmlns:a16="http://schemas.microsoft.com/office/drawing/2014/main" id="{D13FB889-CCB6-4288-BF27-D5DE4E5C2994}"/>
                </a:ext>
              </a:extLst>
            </p:cNvPr>
            <p:cNvCxnSpPr>
              <a:cxnSpLocks/>
            </p:cNvCxnSpPr>
            <p:nvPr/>
          </p:nvCxnSpPr>
          <p:spPr>
            <a:xfrm>
              <a:off x="3037175" y="5974266"/>
              <a:ext cx="883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5" name="Picture 114" descr="Qr code&#10;&#10;Description automatically generated">
            <a:extLst>
              <a:ext uri="{FF2B5EF4-FFF2-40B4-BE49-F238E27FC236}">
                <a16:creationId xmlns:a16="http://schemas.microsoft.com/office/drawing/2014/main" id="{2CC6BF71-A692-4E25-B79C-22645C6D7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135546468"/>
      </p:ext>
    </p:extLst>
  </p:cSld>
  <p:clrMapOvr>
    <a:masterClrMapping/>
  </p:clrMapOvr>
  <mc:AlternateContent xmlns:mc="http://schemas.openxmlformats.org/markup-compatibility/2006" xmlns:p14="http://schemas.microsoft.com/office/powerpoint/2010/main">
    <mc:Choice Requires="p14">
      <p:transition p14:dur="10" advClick="0" advTm="14000">
        <p:fade/>
      </p:transition>
    </mc:Choice>
    <mc:Fallback xmlns="">
      <p:transition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500"/>
                                  </p:stCondLst>
                                  <p:childTnLst>
                                    <p:set>
                                      <p:cBhvr>
                                        <p:cTn id="9" dur="1" fill="hold">
                                          <p:stCondLst>
                                            <p:cond delay="0"/>
                                          </p:stCondLst>
                                        </p:cTn>
                                        <p:tgtEl>
                                          <p:spTgt spid="97">
                                            <p:txEl>
                                              <p:pRg st="0" end="0"/>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75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3750"/>
                            </p:stCondLst>
                            <p:childTnLst>
                              <p:par>
                                <p:cTn id="14" presetID="1" presetClass="entr" presetSubtype="0" fill="hold" grpId="0" nodeType="afterEffect">
                                  <p:stCondLst>
                                    <p:cond delay="750"/>
                                  </p:stCondLst>
                                  <p:childTnLst>
                                    <p:set>
                                      <p:cBhvr>
                                        <p:cTn id="15" dur="1" fill="hold">
                                          <p:stCondLst>
                                            <p:cond delay="0"/>
                                          </p:stCondLst>
                                        </p:cTn>
                                        <p:tgtEl>
                                          <p:spTgt spid="52"/>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750"/>
                                  </p:stCondLst>
                                  <p:childTnLst>
                                    <p:set>
                                      <p:cBhvr>
                                        <p:cTn id="18" dur="1" fill="hold">
                                          <p:stCondLst>
                                            <p:cond delay="0"/>
                                          </p:stCondLst>
                                        </p:cTn>
                                        <p:tgtEl>
                                          <p:spTgt spid="53"/>
                                        </p:tgtEl>
                                        <p:attrNameLst>
                                          <p:attrName>style.visibility</p:attrName>
                                        </p:attrNameLst>
                                      </p:cBhvr>
                                      <p:to>
                                        <p:strVal val="visible"/>
                                      </p:to>
                                    </p:set>
                                  </p:childTnLst>
                                </p:cTn>
                              </p:par>
                            </p:childTnLst>
                          </p:cTn>
                        </p:par>
                        <p:par>
                          <p:cTn id="19" fill="hold">
                            <p:stCondLst>
                              <p:cond delay="5250"/>
                            </p:stCondLst>
                            <p:childTnLst>
                              <p:par>
                                <p:cTn id="20" presetID="1" presetClass="entr" presetSubtype="0" fill="hold" nodeType="afterEffect">
                                  <p:stCondLst>
                                    <p:cond delay="750"/>
                                  </p:stCondLst>
                                  <p:childTnLst>
                                    <p:set>
                                      <p:cBhvr>
                                        <p:cTn id="21" dur="1" fill="hold">
                                          <p:stCondLst>
                                            <p:cond delay="0"/>
                                          </p:stCondLst>
                                        </p:cTn>
                                        <p:tgtEl>
                                          <p:spTgt spid="97">
                                            <p:txEl>
                                              <p:pRg st="1" end="1"/>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75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6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2000"/>
                                        <p:tgtEl>
                                          <p:spTgt spid="3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2000"/>
                                        <p:tgtEl>
                                          <p:spTgt spid="3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000"/>
                                        <p:tgtEl>
                                          <p:spTgt spid="35"/>
                                        </p:tgtEl>
                                      </p:cBhvr>
                                    </p:animEffect>
                                  </p:childTnLst>
                                </p:cTn>
                              </p:par>
                            </p:childTnLst>
                          </p:cTn>
                        </p:par>
                        <p:par>
                          <p:cTn id="35" fill="hold">
                            <p:stCondLst>
                              <p:cond delay="8750"/>
                            </p:stCondLst>
                            <p:childTnLst>
                              <p:par>
                                <p:cTn id="36" presetID="1" presetClass="entr" presetSubtype="0" fill="hold" nodeType="afterEffect">
                                  <p:stCondLst>
                                    <p:cond delay="1500"/>
                                  </p:stCondLst>
                                  <p:childTnLst>
                                    <p:set>
                                      <p:cBhvr>
                                        <p:cTn id="37" dur="1" fill="hold">
                                          <p:stCondLst>
                                            <p:cond delay="0"/>
                                          </p:stCondLst>
                                        </p:cTn>
                                        <p:tgtEl>
                                          <p:spTgt spid="97">
                                            <p:txEl>
                                              <p:pRg st="2" end="2"/>
                                            </p:txEl>
                                          </p:spTgt>
                                        </p:tgtEl>
                                        <p:attrNameLst>
                                          <p:attrName>style.visibility</p:attrName>
                                        </p:attrNameLst>
                                      </p:cBhvr>
                                      <p:to>
                                        <p:strVal val="visible"/>
                                      </p:to>
                                    </p:set>
                                  </p:childTnLst>
                                </p:cTn>
                              </p:par>
                            </p:childTnLst>
                          </p:cTn>
                        </p:par>
                        <p:par>
                          <p:cTn id="38" fill="hold">
                            <p:stCondLst>
                              <p:cond delay="10250"/>
                            </p:stCondLst>
                            <p:childTnLst>
                              <p:par>
                                <p:cTn id="39" presetID="1" presetClass="entr" presetSubtype="0" fill="hold" nodeType="afterEffect">
                                  <p:stCondLst>
                                    <p:cond delay="25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10500"/>
                            </p:stCondLst>
                            <p:childTnLst>
                              <p:par>
                                <p:cTn id="42" presetID="1" presetClass="entr" presetSubtype="0" fill="hold" nodeType="afterEffect">
                                  <p:stCondLst>
                                    <p:cond delay="1500"/>
                                  </p:stCondLst>
                                  <p:childTnLst>
                                    <p:set>
                                      <p:cBhvr>
                                        <p:cTn id="43" dur="1" fill="hold">
                                          <p:stCondLst>
                                            <p:cond delay="0"/>
                                          </p:stCondLst>
                                        </p:cTn>
                                        <p:tgtEl>
                                          <p:spTgt spid="97">
                                            <p:txEl>
                                              <p:pRg st="3" end="3"/>
                                            </p:txEl>
                                          </p:spTgt>
                                        </p:tgtEl>
                                        <p:attrNameLst>
                                          <p:attrName>style.visibility</p:attrName>
                                        </p:attrNameLst>
                                      </p:cBhvr>
                                      <p:to>
                                        <p:strVal val="visible"/>
                                      </p:to>
                                    </p:set>
                                  </p:childTnLst>
                                </p:cTn>
                              </p:par>
                            </p:childTnLst>
                          </p:cTn>
                        </p:par>
                        <p:par>
                          <p:cTn id="44" fill="hold">
                            <p:stCondLst>
                              <p:cond delay="12000"/>
                            </p:stCondLst>
                            <p:childTnLst>
                              <p:par>
                                <p:cTn id="45" presetID="1" presetClass="entr" presetSubtype="0" fill="hold" nodeType="afterEffect">
                                  <p:stCondLst>
                                    <p:cond delay="25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3" grpId="0" animBg="1"/>
      <p:bldP spid="34" grpId="0" animBg="1"/>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Arrow: Right 158">
            <a:extLst>
              <a:ext uri="{FF2B5EF4-FFF2-40B4-BE49-F238E27FC236}">
                <a16:creationId xmlns:a16="http://schemas.microsoft.com/office/drawing/2014/main" id="{73F3AE9D-7348-41B2-9D3C-C342C55AD904}"/>
              </a:ext>
            </a:extLst>
          </p:cNvPr>
          <p:cNvSpPr/>
          <p:nvPr/>
        </p:nvSpPr>
        <p:spPr>
          <a:xfrm>
            <a:off x="6820905" y="3643432"/>
            <a:ext cx="3708000" cy="167544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9CB6D8D-6254-436B-973B-BE25C0229D9D}"/>
              </a:ext>
            </a:extLst>
          </p:cNvPr>
          <p:cNvSpPr>
            <a:spLocks noGrp="1"/>
          </p:cNvSpPr>
          <p:nvPr>
            <p:ph type="title"/>
          </p:nvPr>
        </p:nvSpPr>
        <p:spPr/>
        <p:txBody>
          <a:bodyPr/>
          <a:lstStyle/>
          <a:p>
            <a:r>
              <a:rPr lang="en-AU" dirty="0"/>
              <a:t>Implementation </a:t>
            </a:r>
          </a:p>
        </p:txBody>
      </p:sp>
      <p:grpSp>
        <p:nvGrpSpPr>
          <p:cNvPr id="11" name="Group 10">
            <a:extLst>
              <a:ext uri="{FF2B5EF4-FFF2-40B4-BE49-F238E27FC236}">
                <a16:creationId xmlns:a16="http://schemas.microsoft.com/office/drawing/2014/main" id="{A82B3482-DFA7-4D6D-B85E-58092C9AD0CF}"/>
              </a:ext>
            </a:extLst>
          </p:cNvPr>
          <p:cNvGrpSpPr/>
          <p:nvPr/>
        </p:nvGrpSpPr>
        <p:grpSpPr>
          <a:xfrm>
            <a:off x="7200921" y="3866594"/>
            <a:ext cx="1008000" cy="1332000"/>
            <a:chOff x="6635296" y="3368111"/>
            <a:chExt cx="1008000" cy="1332000"/>
          </a:xfrm>
        </p:grpSpPr>
        <p:sp>
          <p:nvSpPr>
            <p:cNvPr id="92" name="TextBox 91">
              <a:extLst>
                <a:ext uri="{FF2B5EF4-FFF2-40B4-BE49-F238E27FC236}">
                  <a16:creationId xmlns:a16="http://schemas.microsoft.com/office/drawing/2014/main" id="{49030CA5-0905-405E-B324-7468A262D506}"/>
                </a:ext>
              </a:extLst>
            </p:cNvPr>
            <p:cNvSpPr txBox="1"/>
            <p:nvPr/>
          </p:nvSpPr>
          <p:spPr>
            <a:xfrm rot="503083">
              <a:off x="6635296" y="3368111"/>
              <a:ext cx="1008000" cy="1332000"/>
            </a:xfrm>
            <a:prstGeom prst="rect">
              <a:avLst/>
            </a:prstGeom>
            <a:solidFill>
              <a:schemeClr val="bg1"/>
            </a:solidFill>
            <a:ln w="9525">
              <a:solidFill>
                <a:schemeClr val="tx1"/>
              </a:solidFill>
            </a:ln>
          </p:spPr>
          <p:txBody>
            <a:bodyPr vert="horz" wrap="square" lIns="36000" tIns="72000" rIns="0" bIns="36000" rtlCol="0">
              <a:noAutofit/>
            </a:bodyPr>
            <a:lstStyle/>
            <a:p>
              <a:pPr marL="0" indent="0" algn="ctr">
                <a:buNone/>
              </a:pPr>
              <a:r>
                <a:rPr lang="en-AU" sz="1000" dirty="0">
                  <a:solidFill>
                    <a:prstClr val="black">
                      <a:lumMod val="75000"/>
                      <a:lumOff val="25000"/>
                    </a:prstClr>
                  </a:solidFill>
                  <a:latin typeface="Segoe UI" panose="020B0502040204020203" pitchFamily="34" charset="0"/>
                  <a:cs typeface="Segoe UI" panose="020B0502040204020203" pitchFamily="34" charset="0"/>
                </a:rPr>
                <a:t>NOTICE</a:t>
              </a:r>
              <a:endParaRPr lang="en-AU" sz="900" dirty="0">
                <a:solidFill>
                  <a:prstClr val="black">
                    <a:lumMod val="75000"/>
                    <a:lumOff val="25000"/>
                  </a:prstClr>
                </a:solidFill>
                <a:latin typeface="Segoe UI" panose="020B0502040204020203" pitchFamily="34" charset="0"/>
                <a:cs typeface="Segoe UI" panose="020B0502040204020203" pitchFamily="34" charset="0"/>
              </a:endParaRPr>
            </a:p>
            <a:p>
              <a:pPr marL="0" indent="0">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a:t>
              </a:r>
            </a:p>
            <a:p>
              <a:pPr marL="0" indent="0">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Security</a:t>
              </a:r>
            </a:p>
            <a:p>
              <a:pPr marL="0" indent="0">
                <a:buNone/>
              </a:pPr>
              <a:endParaRPr lang="en-AU" sz="900" dirty="0">
                <a:solidFill>
                  <a:prstClr val="black">
                    <a:lumMod val="75000"/>
                    <a:lumOff val="25000"/>
                  </a:prstClr>
                </a:solidFill>
                <a:latin typeface="Segoe UI" panose="020B0502040204020203" pitchFamily="34" charset="0"/>
                <a:cs typeface="Segoe UI" panose="020B0502040204020203" pitchFamily="34" charset="0"/>
              </a:endParaRPr>
            </a:p>
            <a:p>
              <a:pPr marL="0" indent="0">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Rehabilitation</a:t>
              </a:r>
            </a:p>
            <a:p>
              <a:pPr marL="0" indent="0">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plan</a:t>
              </a:r>
              <a:r>
                <a:rPr lang="en-AU" sz="800" dirty="0">
                  <a:solidFill>
                    <a:prstClr val="black">
                      <a:lumMod val="75000"/>
                      <a:lumOff val="25000"/>
                    </a:prstClr>
                  </a:solidFill>
                  <a:latin typeface="Segoe UI" panose="020B0502040204020203" pitchFamily="34" charset="0"/>
                  <a:cs typeface="Segoe UI" panose="020B0502040204020203" pitchFamily="34" charset="0"/>
                </a:rPr>
                <a:t> </a:t>
              </a:r>
            </a:p>
            <a:p>
              <a:pPr marL="0" indent="0">
                <a:lnSpc>
                  <a:spcPts val="1800"/>
                </a:lnSpc>
                <a:buNone/>
              </a:pPr>
              <a:r>
                <a:rPr lang="en-AU" sz="400" dirty="0">
                  <a:solidFill>
                    <a:prstClr val="black">
                      <a:lumMod val="75000"/>
                      <a:lumOff val="25000"/>
                    </a:prstClr>
                  </a:solidFill>
                  <a:latin typeface="Segoe UI" panose="020B0502040204020203" pitchFamily="34" charset="0"/>
                  <a:cs typeface="Segoe UI" panose="020B0502040204020203" pitchFamily="34" charset="0"/>
                </a:rPr>
                <a:t>           Authorised by:</a:t>
              </a:r>
            </a:p>
            <a:p>
              <a:pPr marL="0" indent="0">
                <a:buNone/>
              </a:pPr>
              <a:r>
                <a:rPr lang="en-AU" sz="600" dirty="0">
                  <a:solidFill>
                    <a:prstClr val="black">
                      <a:lumMod val="75000"/>
                      <a:lumOff val="25000"/>
                    </a:prstClr>
                  </a:solidFill>
                  <a:latin typeface="Segoe UI" panose="020B0502040204020203" pitchFamily="34" charset="0"/>
                  <a:cs typeface="Segoe UI" panose="020B0502040204020203" pitchFamily="34" charset="0"/>
                </a:rPr>
                <a:t>         </a:t>
              </a:r>
              <a:r>
                <a:rPr lang="en-AU" sz="800" dirty="0" err="1">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Adjdjjsdfk</a:t>
              </a:r>
              <a:r>
                <a:rPr lang="en-AU" sz="800" dirty="0">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 </a:t>
              </a:r>
            </a:p>
            <a:p>
              <a:pPr marL="0" indent="0" algn="ctr">
                <a:lnSpc>
                  <a:spcPts val="1800"/>
                </a:lnSpc>
                <a:spcAft>
                  <a:spcPts val="600"/>
                </a:spcAft>
                <a:buNone/>
              </a:pPr>
              <a:endParaRPr lang="en-AU" sz="12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93" name="Group 92">
              <a:extLst>
                <a:ext uri="{FF2B5EF4-FFF2-40B4-BE49-F238E27FC236}">
                  <a16:creationId xmlns:a16="http://schemas.microsoft.com/office/drawing/2014/main" id="{89531514-E72A-4A45-83D6-B1FF76322526}"/>
                </a:ext>
              </a:extLst>
            </p:cNvPr>
            <p:cNvGrpSpPr/>
            <p:nvPr/>
          </p:nvGrpSpPr>
          <p:grpSpPr>
            <a:xfrm rot="503083">
              <a:off x="6657861" y="3938827"/>
              <a:ext cx="236073" cy="252637"/>
              <a:chOff x="3210458" y="2862319"/>
              <a:chExt cx="1080000" cy="1080007"/>
            </a:xfrm>
          </p:grpSpPr>
          <p:sp>
            <p:nvSpPr>
              <p:cNvPr id="105" name="Oval 104">
                <a:extLst>
                  <a:ext uri="{FF2B5EF4-FFF2-40B4-BE49-F238E27FC236}">
                    <a16:creationId xmlns:a16="http://schemas.microsoft.com/office/drawing/2014/main" id="{0EA6DF0E-9DAF-4A90-B7B1-9D52A041F42D}"/>
                  </a:ext>
                </a:extLst>
              </p:cNvPr>
              <p:cNvSpPr/>
              <p:nvPr/>
            </p:nvSpPr>
            <p:spPr>
              <a:xfrm>
                <a:off x="3210458" y="2862319"/>
                <a:ext cx="1080000" cy="1080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06" name="Content Placeholder 34" descr="Oil Rig with solid fill">
                <a:extLst>
                  <a:ext uri="{FF2B5EF4-FFF2-40B4-BE49-F238E27FC236}">
                    <a16:creationId xmlns:a16="http://schemas.microsoft.com/office/drawing/2014/main" id="{110CB7F8-6090-4583-B1FB-5757639DD677}"/>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331678" y="2904339"/>
                <a:ext cx="827999" cy="935993"/>
              </a:xfrm>
              <a:prstGeom prst="rect">
                <a:avLst/>
              </a:prstGeom>
            </p:spPr>
          </p:pic>
        </p:grpSp>
        <p:grpSp>
          <p:nvGrpSpPr>
            <p:cNvPr id="94" name="Group 93">
              <a:extLst>
                <a:ext uri="{FF2B5EF4-FFF2-40B4-BE49-F238E27FC236}">
                  <a16:creationId xmlns:a16="http://schemas.microsoft.com/office/drawing/2014/main" id="{0BA3A1A0-6599-4C58-876F-8A5EF0E42786}"/>
                </a:ext>
              </a:extLst>
            </p:cNvPr>
            <p:cNvGrpSpPr>
              <a:grpSpLocks noChangeAspect="1"/>
            </p:cNvGrpSpPr>
            <p:nvPr/>
          </p:nvGrpSpPr>
          <p:grpSpPr>
            <a:xfrm rot="503083">
              <a:off x="7345112" y="4471988"/>
              <a:ext cx="78690" cy="176359"/>
              <a:chOff x="2757621" y="4715855"/>
              <a:chExt cx="395991" cy="686994"/>
            </a:xfrm>
          </p:grpSpPr>
          <p:sp>
            <p:nvSpPr>
              <p:cNvPr id="102" name="Oval 101">
                <a:extLst>
                  <a:ext uri="{FF2B5EF4-FFF2-40B4-BE49-F238E27FC236}">
                    <a16:creationId xmlns:a16="http://schemas.microsoft.com/office/drawing/2014/main" id="{622E9610-6FC2-4524-8C4A-B289C187A381}"/>
                  </a:ext>
                </a:extLst>
              </p:cNvPr>
              <p:cNvSpPr/>
              <p:nvPr/>
            </p:nvSpPr>
            <p:spPr>
              <a:xfrm>
                <a:off x="2757621" y="4715855"/>
                <a:ext cx="395991" cy="396002"/>
              </a:xfrm>
              <a:prstGeom prst="ellipse">
                <a:avLst/>
              </a:prstGeom>
              <a:solidFill>
                <a:srgbClr val="C00000"/>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Diagonal Stripe 102">
                <a:extLst>
                  <a:ext uri="{FF2B5EF4-FFF2-40B4-BE49-F238E27FC236}">
                    <a16:creationId xmlns:a16="http://schemas.microsoft.com/office/drawing/2014/main" id="{B6693281-0ABA-4902-930E-A8C3D3B70F02}"/>
                  </a:ext>
                </a:extLst>
              </p:cNvPr>
              <p:cNvSpPr/>
              <p:nvPr/>
            </p:nvSpPr>
            <p:spPr>
              <a:xfrm>
                <a:off x="2786046" y="4885908"/>
                <a:ext cx="317497" cy="482605"/>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4" name="Diagonal Stripe 103">
                <a:extLst>
                  <a:ext uri="{FF2B5EF4-FFF2-40B4-BE49-F238E27FC236}">
                    <a16:creationId xmlns:a16="http://schemas.microsoft.com/office/drawing/2014/main" id="{5234F96F-65D3-432E-9BD5-736117592D2F}"/>
                  </a:ext>
                </a:extLst>
              </p:cNvPr>
              <p:cNvSpPr/>
              <p:nvPr/>
            </p:nvSpPr>
            <p:spPr>
              <a:xfrm flipH="1">
                <a:off x="2813022" y="4920239"/>
                <a:ext cx="317502" cy="482610"/>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95" name="Oval 94">
              <a:extLst>
                <a:ext uri="{FF2B5EF4-FFF2-40B4-BE49-F238E27FC236}">
                  <a16:creationId xmlns:a16="http://schemas.microsoft.com/office/drawing/2014/main" id="{9735D536-9614-4638-A47D-EE4A27B6BC9E}"/>
                </a:ext>
              </a:extLst>
            </p:cNvPr>
            <p:cNvSpPr/>
            <p:nvPr/>
          </p:nvSpPr>
          <p:spPr>
            <a:xfrm rot="503083">
              <a:off x="6705253" y="3629806"/>
              <a:ext cx="216000" cy="216000"/>
            </a:xfrm>
            <a:prstGeom prst="ellipse">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dirty="0"/>
                <a:t>$</a:t>
              </a:r>
            </a:p>
          </p:txBody>
        </p:sp>
      </p:grpSp>
      <p:grpSp>
        <p:nvGrpSpPr>
          <p:cNvPr id="110" name="Group 109">
            <a:extLst>
              <a:ext uri="{FF2B5EF4-FFF2-40B4-BE49-F238E27FC236}">
                <a16:creationId xmlns:a16="http://schemas.microsoft.com/office/drawing/2014/main" id="{6240F18B-A4D9-481D-89F6-5D465ED93639}"/>
              </a:ext>
            </a:extLst>
          </p:cNvPr>
          <p:cNvGrpSpPr/>
          <p:nvPr/>
        </p:nvGrpSpPr>
        <p:grpSpPr>
          <a:xfrm>
            <a:off x="9744402" y="314531"/>
            <a:ext cx="2006600" cy="1908000"/>
            <a:chOff x="1028700" y="2946400"/>
            <a:chExt cx="2006600" cy="2247900"/>
          </a:xfrm>
        </p:grpSpPr>
        <p:sp>
          <p:nvSpPr>
            <p:cNvPr id="111" name="Rectangle: Top Corners Rounded 110">
              <a:extLst>
                <a:ext uri="{FF2B5EF4-FFF2-40B4-BE49-F238E27FC236}">
                  <a16:creationId xmlns:a16="http://schemas.microsoft.com/office/drawing/2014/main" id="{FE7697EF-BDB2-47E7-80CE-A05B9A68792C}"/>
                </a:ext>
              </a:extLst>
            </p:cNvPr>
            <p:cNvSpPr/>
            <p:nvPr/>
          </p:nvSpPr>
          <p:spPr>
            <a:xfrm>
              <a:off x="1028700" y="2946400"/>
              <a:ext cx="2006600" cy="2165096"/>
            </a:xfrm>
            <a:prstGeom prst="round2SameRect">
              <a:avLst>
                <a:gd name="adj1" fmla="val 17977"/>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solidFill>
                    <a:schemeClr val="tx1"/>
                  </a:solidFill>
                </a:rPr>
                <a:t>31</a:t>
              </a:r>
              <a:endParaRPr lang="en-AU" sz="1400" b="1" dirty="0">
                <a:solidFill>
                  <a:schemeClr val="tx1"/>
                </a:solidFill>
              </a:endParaRPr>
            </a:p>
          </p:txBody>
        </p:sp>
        <p:sp>
          <p:nvSpPr>
            <p:cNvPr id="112" name="Rectangle: Top Corners Rounded 111">
              <a:extLst>
                <a:ext uri="{FF2B5EF4-FFF2-40B4-BE49-F238E27FC236}">
                  <a16:creationId xmlns:a16="http://schemas.microsoft.com/office/drawing/2014/main" id="{DED523C2-0C03-4B07-86B7-D29A1B9B7A2A}"/>
                </a:ext>
              </a:extLst>
            </p:cNvPr>
            <p:cNvSpPr/>
            <p:nvPr/>
          </p:nvSpPr>
          <p:spPr>
            <a:xfrm>
              <a:off x="1028700" y="2946400"/>
              <a:ext cx="2006600" cy="640080"/>
            </a:xfrm>
            <a:prstGeom prst="round2SameRect">
              <a:avLst>
                <a:gd name="adj1" fmla="val 17977"/>
                <a:gd name="adj2" fmla="val 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OCTOBER</a:t>
              </a:r>
              <a:endParaRPr lang="en-AU" sz="1200" b="1" dirty="0"/>
            </a:p>
          </p:txBody>
        </p:sp>
        <p:sp>
          <p:nvSpPr>
            <p:cNvPr id="113" name="Rectangle 112">
              <a:extLst>
                <a:ext uri="{FF2B5EF4-FFF2-40B4-BE49-F238E27FC236}">
                  <a16:creationId xmlns:a16="http://schemas.microsoft.com/office/drawing/2014/main" id="{3183D3D8-6AE1-4BEF-8C7B-1C924017097A}"/>
                </a:ext>
              </a:extLst>
            </p:cNvPr>
            <p:cNvSpPr/>
            <p:nvPr/>
          </p:nvSpPr>
          <p:spPr>
            <a:xfrm>
              <a:off x="1028700" y="4610100"/>
              <a:ext cx="2006600" cy="5842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t>2020</a:t>
              </a:r>
              <a:endParaRPr lang="en-AU" b="1" dirty="0"/>
            </a:p>
          </p:txBody>
        </p:sp>
      </p:grpSp>
      <p:grpSp>
        <p:nvGrpSpPr>
          <p:cNvPr id="115" name="Group 114">
            <a:extLst>
              <a:ext uri="{FF2B5EF4-FFF2-40B4-BE49-F238E27FC236}">
                <a16:creationId xmlns:a16="http://schemas.microsoft.com/office/drawing/2014/main" id="{4771DEF5-656E-4A40-8C7B-5C734631904A}"/>
              </a:ext>
            </a:extLst>
          </p:cNvPr>
          <p:cNvGrpSpPr/>
          <p:nvPr/>
        </p:nvGrpSpPr>
        <p:grpSpPr>
          <a:xfrm>
            <a:off x="10188838" y="3214653"/>
            <a:ext cx="1621307" cy="3162186"/>
            <a:chOff x="6192723" y="2935858"/>
            <a:chExt cx="1512264" cy="2949508"/>
          </a:xfrm>
        </p:grpSpPr>
        <p:sp>
          <p:nvSpPr>
            <p:cNvPr id="116" name="Rectangle: Rounded Corners 115">
              <a:extLst>
                <a:ext uri="{FF2B5EF4-FFF2-40B4-BE49-F238E27FC236}">
                  <a16:creationId xmlns:a16="http://schemas.microsoft.com/office/drawing/2014/main" id="{416A9282-D364-4555-9345-43D67546D04F}"/>
                </a:ext>
              </a:extLst>
            </p:cNvPr>
            <p:cNvSpPr/>
            <p:nvPr/>
          </p:nvSpPr>
          <p:spPr>
            <a:xfrm rot="15967326" flipH="1">
              <a:off x="6419223" y="3821637"/>
              <a:ext cx="158999" cy="612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7" name="Rectangle: Rounded Corners 116">
              <a:extLst>
                <a:ext uri="{FF2B5EF4-FFF2-40B4-BE49-F238E27FC236}">
                  <a16:creationId xmlns:a16="http://schemas.microsoft.com/office/drawing/2014/main" id="{5BF1D0A2-6231-4EE9-95A1-039BED0B8870}"/>
                </a:ext>
              </a:extLst>
            </p:cNvPr>
            <p:cNvSpPr/>
            <p:nvPr/>
          </p:nvSpPr>
          <p:spPr>
            <a:xfrm rot="1241771" flipH="1">
              <a:off x="6731279" y="3504209"/>
              <a:ext cx="178873" cy="65587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Rectangle: Rounded Corners 117">
              <a:extLst>
                <a:ext uri="{FF2B5EF4-FFF2-40B4-BE49-F238E27FC236}">
                  <a16:creationId xmlns:a16="http://schemas.microsoft.com/office/drawing/2014/main" id="{3B00ADB2-4CD4-45F9-AF92-E0660CCDF4F5}"/>
                </a:ext>
              </a:extLst>
            </p:cNvPr>
            <p:cNvSpPr/>
            <p:nvPr/>
          </p:nvSpPr>
          <p:spPr>
            <a:xfrm rot="9248503" flipH="1">
              <a:off x="7461870" y="3504209"/>
              <a:ext cx="178873" cy="65587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9" name="Rectangle: Rounded Corners 118">
              <a:extLst>
                <a:ext uri="{FF2B5EF4-FFF2-40B4-BE49-F238E27FC236}">
                  <a16:creationId xmlns:a16="http://schemas.microsoft.com/office/drawing/2014/main" id="{3735C5AF-984D-4E0F-94BD-7B9C7E0C588B}"/>
                </a:ext>
              </a:extLst>
            </p:cNvPr>
            <p:cNvSpPr/>
            <p:nvPr/>
          </p:nvSpPr>
          <p:spPr>
            <a:xfrm rot="450754" flipH="1">
              <a:off x="7545988" y="4004667"/>
              <a:ext cx="158999" cy="65586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Rectangle: Rounded Corners 119">
              <a:extLst>
                <a:ext uri="{FF2B5EF4-FFF2-40B4-BE49-F238E27FC236}">
                  <a16:creationId xmlns:a16="http://schemas.microsoft.com/office/drawing/2014/main" id="{6D8F1526-E550-43EE-A717-88BF5BBD6125}"/>
                </a:ext>
              </a:extLst>
            </p:cNvPr>
            <p:cNvSpPr/>
            <p:nvPr/>
          </p:nvSpPr>
          <p:spPr>
            <a:xfrm flipH="1">
              <a:off x="6852217" y="3520429"/>
              <a:ext cx="639113" cy="12347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1" name="Rectangle: Rounded Corners 120">
              <a:extLst>
                <a:ext uri="{FF2B5EF4-FFF2-40B4-BE49-F238E27FC236}">
                  <a16:creationId xmlns:a16="http://schemas.microsoft.com/office/drawing/2014/main" id="{DC685B00-C037-4DFD-B36E-43C90F593053}"/>
                </a:ext>
              </a:extLst>
            </p:cNvPr>
            <p:cNvSpPr/>
            <p:nvPr/>
          </p:nvSpPr>
          <p:spPr>
            <a:xfrm flipH="1">
              <a:off x="7219291" y="4514003"/>
              <a:ext cx="278248" cy="137136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Rectangle: Rounded Corners 121">
              <a:extLst>
                <a:ext uri="{FF2B5EF4-FFF2-40B4-BE49-F238E27FC236}">
                  <a16:creationId xmlns:a16="http://schemas.microsoft.com/office/drawing/2014/main" id="{DD681C8D-2194-43E0-94F7-B0B2C2EFED22}"/>
                </a:ext>
              </a:extLst>
            </p:cNvPr>
            <p:cNvSpPr/>
            <p:nvPr/>
          </p:nvSpPr>
          <p:spPr>
            <a:xfrm flipH="1">
              <a:off x="6862991" y="4505954"/>
              <a:ext cx="278248" cy="137136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82BDE0B9-A598-483E-B885-7E61737584F3}"/>
                </a:ext>
              </a:extLst>
            </p:cNvPr>
            <p:cNvSpPr/>
            <p:nvPr/>
          </p:nvSpPr>
          <p:spPr>
            <a:xfrm flipH="1">
              <a:off x="6910940" y="2935858"/>
              <a:ext cx="536621" cy="5366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4" name="Trapezoid 123">
              <a:extLst>
                <a:ext uri="{FF2B5EF4-FFF2-40B4-BE49-F238E27FC236}">
                  <a16:creationId xmlns:a16="http://schemas.microsoft.com/office/drawing/2014/main" id="{263132F8-18BF-4729-80A6-B72A5BA76DA5}"/>
                </a:ext>
              </a:extLst>
            </p:cNvPr>
            <p:cNvSpPr/>
            <p:nvPr/>
          </p:nvSpPr>
          <p:spPr>
            <a:xfrm flipV="1">
              <a:off x="6969439" y="3515547"/>
              <a:ext cx="396000" cy="418214"/>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Trapezoid 124">
              <a:extLst>
                <a:ext uri="{FF2B5EF4-FFF2-40B4-BE49-F238E27FC236}">
                  <a16:creationId xmlns:a16="http://schemas.microsoft.com/office/drawing/2014/main" id="{C7FFBCDD-1967-4943-A32E-D08974291B94}"/>
                </a:ext>
              </a:extLst>
            </p:cNvPr>
            <p:cNvSpPr/>
            <p:nvPr/>
          </p:nvSpPr>
          <p:spPr>
            <a:xfrm flipV="1">
              <a:off x="7058266" y="3516629"/>
              <a:ext cx="216000" cy="144000"/>
            </a:xfrm>
            <a:prstGeom prst="trapezoid">
              <a:avLst>
                <a:gd name="adj" fmla="val 378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6" name="Trapezoid 125">
              <a:extLst>
                <a:ext uri="{FF2B5EF4-FFF2-40B4-BE49-F238E27FC236}">
                  <a16:creationId xmlns:a16="http://schemas.microsoft.com/office/drawing/2014/main" id="{A2B8B518-07BE-4D3F-AEC2-DC87C4915A31}"/>
                </a:ext>
              </a:extLst>
            </p:cNvPr>
            <p:cNvSpPr/>
            <p:nvPr/>
          </p:nvSpPr>
          <p:spPr>
            <a:xfrm>
              <a:off x="7072586" y="3698137"/>
              <a:ext cx="180000" cy="532968"/>
            </a:xfrm>
            <a:prstGeom prst="trapezoid">
              <a:avLst>
                <a:gd name="adj" fmla="val 28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157" name="Content Placeholder 3">
            <a:extLst>
              <a:ext uri="{FF2B5EF4-FFF2-40B4-BE49-F238E27FC236}">
                <a16:creationId xmlns:a16="http://schemas.microsoft.com/office/drawing/2014/main" id="{4484F879-3A24-4E7B-9087-6B1996DDBBD3}"/>
              </a:ext>
            </a:extLst>
          </p:cNvPr>
          <p:cNvSpPr txBox="1">
            <a:spLocks/>
          </p:cNvSpPr>
          <p:nvPr/>
        </p:nvSpPr>
        <p:spPr>
          <a:xfrm>
            <a:off x="505166" y="2807368"/>
            <a:ext cx="5039859" cy="3336758"/>
          </a:xfrm>
          <a:prstGeom prst="rect">
            <a:avLst/>
          </a:prstGeom>
        </p:spPr>
        <p:txBody>
          <a:bodyPr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SzPct val="80000"/>
              <a:buNone/>
            </a:pPr>
            <a:r>
              <a:rPr lang="en-AU" dirty="0"/>
              <a:t>Regulator issued:</a:t>
            </a:r>
          </a:p>
          <a:p>
            <a:pPr lvl="1">
              <a:lnSpc>
                <a:spcPct val="100000"/>
              </a:lnSpc>
              <a:spcAft>
                <a:spcPts val="600"/>
              </a:spcAft>
              <a:buSzPct val="80000"/>
            </a:pPr>
            <a:r>
              <a:rPr lang="en-AU" dirty="0"/>
              <a:t>Notice for financial security</a:t>
            </a:r>
          </a:p>
          <a:p>
            <a:pPr lvl="1">
              <a:lnSpc>
                <a:spcPct val="100000"/>
              </a:lnSpc>
              <a:spcAft>
                <a:spcPts val="600"/>
              </a:spcAft>
              <a:buSzPct val="80000"/>
            </a:pPr>
            <a:r>
              <a:rPr lang="en-AU" dirty="0"/>
              <a:t>Approved plans</a:t>
            </a:r>
          </a:p>
          <a:p>
            <a:pPr lvl="1">
              <a:lnSpc>
                <a:spcPct val="100000"/>
              </a:lnSpc>
              <a:spcAft>
                <a:spcPts val="600"/>
              </a:spcAft>
              <a:buSzPct val="80000"/>
            </a:pPr>
            <a:r>
              <a:rPr lang="en-AU" dirty="0"/>
              <a:t>COVID-waiver for 12 months:</a:t>
            </a:r>
          </a:p>
          <a:p>
            <a:pPr lvl="2">
              <a:lnSpc>
                <a:spcPct val="100000"/>
              </a:lnSpc>
              <a:spcAft>
                <a:spcPts val="600"/>
              </a:spcAft>
              <a:buSzPct val="80000"/>
            </a:pPr>
            <a:r>
              <a:rPr lang="en-AU" dirty="0"/>
              <a:t>Inactive well fees</a:t>
            </a:r>
          </a:p>
          <a:p>
            <a:pPr lvl="2">
              <a:lnSpc>
                <a:spcPct val="100000"/>
              </a:lnSpc>
              <a:spcAft>
                <a:spcPts val="600"/>
              </a:spcAft>
              <a:buSzPct val="80000"/>
            </a:pPr>
            <a:r>
              <a:rPr lang="en-AU" dirty="0"/>
              <a:t>½ rehabilitation requirements</a:t>
            </a:r>
          </a:p>
          <a:p>
            <a:pPr>
              <a:lnSpc>
                <a:spcPct val="100000"/>
              </a:lnSpc>
              <a:spcAft>
                <a:spcPts val="600"/>
              </a:spcAft>
              <a:buSzPct val="80000"/>
              <a:buFont typeface="Arial" panose="020B0604020202020204" pitchFamily="34" charset="0"/>
              <a:buNone/>
            </a:pPr>
            <a:endParaRPr lang="en-AU" sz="2400" dirty="0"/>
          </a:p>
          <a:p>
            <a:pPr>
              <a:lnSpc>
                <a:spcPct val="100000"/>
              </a:lnSpc>
              <a:spcAft>
                <a:spcPts val="600"/>
              </a:spcAft>
              <a:buSzPct val="80000"/>
              <a:buFont typeface="Arial" panose="020B0604020202020204" pitchFamily="34" charset="0"/>
              <a:buNone/>
            </a:pPr>
            <a:endParaRPr lang="en-AU" sz="2400" dirty="0"/>
          </a:p>
          <a:p>
            <a:pPr marL="342900" indent="-342900">
              <a:lnSpc>
                <a:spcPct val="100000"/>
              </a:lnSpc>
              <a:spcAft>
                <a:spcPts val="600"/>
              </a:spcAft>
              <a:buSzPct val="80000"/>
            </a:pPr>
            <a:endParaRPr lang="en-AU" sz="2400" dirty="0"/>
          </a:p>
        </p:txBody>
      </p:sp>
      <p:grpSp>
        <p:nvGrpSpPr>
          <p:cNvPr id="160" name="Group 159">
            <a:extLst>
              <a:ext uri="{FF2B5EF4-FFF2-40B4-BE49-F238E27FC236}">
                <a16:creationId xmlns:a16="http://schemas.microsoft.com/office/drawing/2014/main" id="{6059D32A-EAA1-4454-A034-A1BF0680A114}"/>
              </a:ext>
            </a:extLst>
          </p:cNvPr>
          <p:cNvGrpSpPr/>
          <p:nvPr/>
        </p:nvGrpSpPr>
        <p:grpSpPr>
          <a:xfrm>
            <a:off x="5388639" y="2940028"/>
            <a:ext cx="1747062" cy="3325965"/>
            <a:chOff x="2948449" y="2654471"/>
            <a:chExt cx="1747062" cy="3325965"/>
          </a:xfrm>
        </p:grpSpPr>
        <p:sp>
          <p:nvSpPr>
            <p:cNvPr id="161" name="Rectangle: Rounded Corners 160">
              <a:extLst>
                <a:ext uri="{FF2B5EF4-FFF2-40B4-BE49-F238E27FC236}">
                  <a16:creationId xmlns:a16="http://schemas.microsoft.com/office/drawing/2014/main" id="{6E0AAE81-D4FC-4BD0-80C7-F2BC6F98BBF9}"/>
                </a:ext>
              </a:extLst>
            </p:cNvPr>
            <p:cNvSpPr/>
            <p:nvPr/>
          </p:nvSpPr>
          <p:spPr>
            <a:xfrm rot="3693198">
              <a:off x="4282215" y="3564690"/>
              <a:ext cx="170464" cy="65612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2" name="Rectangle: Rounded Corners 161">
              <a:extLst>
                <a:ext uri="{FF2B5EF4-FFF2-40B4-BE49-F238E27FC236}">
                  <a16:creationId xmlns:a16="http://schemas.microsoft.com/office/drawing/2014/main" id="{15C2C97D-3DA2-4C0D-BC1E-DAD1D05B0F12}"/>
                </a:ext>
              </a:extLst>
            </p:cNvPr>
            <p:cNvSpPr/>
            <p:nvPr/>
          </p:nvSpPr>
          <p:spPr>
            <a:xfrm rot="19273897">
              <a:off x="3894915" y="3438795"/>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Rectangle: Rounded Corners 162">
              <a:extLst>
                <a:ext uri="{FF2B5EF4-FFF2-40B4-BE49-F238E27FC236}">
                  <a16:creationId xmlns:a16="http://schemas.microsoft.com/office/drawing/2014/main" id="{06B27D50-6E8B-495C-B60A-7D528C03633E}"/>
                </a:ext>
              </a:extLst>
            </p:cNvPr>
            <p:cNvSpPr/>
            <p:nvPr/>
          </p:nvSpPr>
          <p:spPr>
            <a:xfrm rot="12486015">
              <a:off x="3045558" y="3440534"/>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Rectangle: Rounded Corners 163">
              <a:extLst>
                <a:ext uri="{FF2B5EF4-FFF2-40B4-BE49-F238E27FC236}">
                  <a16:creationId xmlns:a16="http://schemas.microsoft.com/office/drawing/2014/main" id="{FD125E18-CB27-40D3-81E4-57F12DBEFBC1}"/>
                </a:ext>
              </a:extLst>
            </p:cNvPr>
            <p:cNvSpPr/>
            <p:nvPr/>
          </p:nvSpPr>
          <p:spPr>
            <a:xfrm rot="21185220">
              <a:off x="2948449" y="3933584"/>
              <a:ext cx="170464" cy="70316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Rounded Corners 164">
              <a:extLst>
                <a:ext uri="{FF2B5EF4-FFF2-40B4-BE49-F238E27FC236}">
                  <a16:creationId xmlns:a16="http://schemas.microsoft.com/office/drawing/2014/main" id="{3E93C550-2609-4352-9CEC-DBB035FEE9EC}"/>
                </a:ext>
              </a:extLst>
            </p:cNvPr>
            <p:cNvSpPr/>
            <p:nvPr/>
          </p:nvSpPr>
          <p:spPr>
            <a:xfrm>
              <a:off x="3192505" y="3444972"/>
              <a:ext cx="685197" cy="13238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6" name="Rectangle: Rounded Corners 165">
              <a:extLst>
                <a:ext uri="{FF2B5EF4-FFF2-40B4-BE49-F238E27FC236}">
                  <a16:creationId xmlns:a16="http://schemas.microsoft.com/office/drawing/2014/main" id="{55AD5F22-3FD5-4A92-B24A-919E4D784BA3}"/>
                </a:ext>
              </a:extLst>
            </p:cNvPr>
            <p:cNvSpPr/>
            <p:nvPr/>
          </p:nvSpPr>
          <p:spPr>
            <a:xfrm>
              <a:off x="3185849" y="4510189"/>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7" name="Rectangle: Rounded Corners 166">
              <a:extLst>
                <a:ext uri="{FF2B5EF4-FFF2-40B4-BE49-F238E27FC236}">
                  <a16:creationId xmlns:a16="http://schemas.microsoft.com/office/drawing/2014/main" id="{BE574063-D43E-487D-A6E7-7F3F6BCE0AF1}"/>
                </a:ext>
              </a:extLst>
            </p:cNvPr>
            <p:cNvSpPr/>
            <p:nvPr/>
          </p:nvSpPr>
          <p:spPr>
            <a:xfrm>
              <a:off x="3567840" y="4501560"/>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021FBB2E-5B10-49CA-A3DF-179F7D439F87}"/>
                </a:ext>
              </a:extLst>
            </p:cNvPr>
            <p:cNvSpPr/>
            <p:nvPr/>
          </p:nvSpPr>
          <p:spPr>
            <a:xfrm>
              <a:off x="3239430" y="2818250"/>
              <a:ext cx="575315" cy="575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169" name="Group 168">
              <a:extLst>
                <a:ext uri="{FF2B5EF4-FFF2-40B4-BE49-F238E27FC236}">
                  <a16:creationId xmlns:a16="http://schemas.microsoft.com/office/drawing/2014/main" id="{494474B5-4A66-4271-81A3-040B045DF368}"/>
                </a:ext>
              </a:extLst>
            </p:cNvPr>
            <p:cNvGrpSpPr/>
            <p:nvPr/>
          </p:nvGrpSpPr>
          <p:grpSpPr>
            <a:xfrm>
              <a:off x="3212583" y="2654471"/>
              <a:ext cx="648000" cy="360000"/>
              <a:chOff x="3901817" y="2292940"/>
              <a:chExt cx="756000" cy="489239"/>
            </a:xfrm>
          </p:grpSpPr>
          <p:sp>
            <p:nvSpPr>
              <p:cNvPr id="171" name="Oval 170">
                <a:extLst>
                  <a:ext uri="{FF2B5EF4-FFF2-40B4-BE49-F238E27FC236}">
                    <a16:creationId xmlns:a16="http://schemas.microsoft.com/office/drawing/2014/main" id="{2203CDF2-A28A-4D58-BCD2-6CA8E1CA4115}"/>
                  </a:ext>
                </a:extLst>
              </p:cNvPr>
              <p:cNvSpPr/>
              <p:nvPr/>
            </p:nvSpPr>
            <p:spPr>
              <a:xfrm>
                <a:off x="3909648" y="2292940"/>
                <a:ext cx="744152" cy="489239"/>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Freeform: Shape 171">
                <a:extLst>
                  <a:ext uri="{FF2B5EF4-FFF2-40B4-BE49-F238E27FC236}">
                    <a16:creationId xmlns:a16="http://schemas.microsoft.com/office/drawing/2014/main" id="{2AE38095-AC11-48FB-9819-524AE110FB2A}"/>
                  </a:ext>
                </a:extLst>
              </p:cNvPr>
              <p:cNvSpPr/>
              <p:nvPr/>
            </p:nvSpPr>
            <p:spPr>
              <a:xfrm>
                <a:off x="3901817" y="2563775"/>
                <a:ext cx="756000" cy="80433"/>
              </a:xfrm>
              <a:custGeom>
                <a:avLst/>
                <a:gdLst>
                  <a:gd name="connsiteX0" fmla="*/ 0 w 745067"/>
                  <a:gd name="connsiteY0" fmla="*/ 0 h 80433"/>
                  <a:gd name="connsiteX1" fmla="*/ 372533 w 745067"/>
                  <a:gd name="connsiteY1" fmla="*/ 80433 h 80433"/>
                  <a:gd name="connsiteX2" fmla="*/ 745067 w 745067"/>
                  <a:gd name="connsiteY2" fmla="*/ 0 h 80433"/>
                  <a:gd name="connsiteX3" fmla="*/ 745067 w 745067"/>
                  <a:gd name="connsiteY3" fmla="*/ 0 h 80433"/>
                </a:gdLst>
                <a:ahLst/>
                <a:cxnLst>
                  <a:cxn ang="0">
                    <a:pos x="connsiteX0" y="connsiteY0"/>
                  </a:cxn>
                  <a:cxn ang="0">
                    <a:pos x="connsiteX1" y="connsiteY1"/>
                  </a:cxn>
                  <a:cxn ang="0">
                    <a:pos x="connsiteX2" y="connsiteY2"/>
                  </a:cxn>
                  <a:cxn ang="0">
                    <a:pos x="connsiteX3" y="connsiteY3"/>
                  </a:cxn>
                </a:cxnLst>
                <a:rect l="l" t="t" r="r" b="b"/>
                <a:pathLst>
                  <a:path w="745067" h="80433">
                    <a:moveTo>
                      <a:pt x="0" y="0"/>
                    </a:moveTo>
                    <a:cubicBezTo>
                      <a:pt x="124177" y="40216"/>
                      <a:pt x="248355" y="80433"/>
                      <a:pt x="372533" y="80433"/>
                    </a:cubicBezTo>
                    <a:cubicBezTo>
                      <a:pt x="496711" y="80433"/>
                      <a:pt x="745067" y="0"/>
                      <a:pt x="745067" y="0"/>
                    </a:cubicBezTo>
                    <a:lnTo>
                      <a:pt x="745067"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Flowchart: Off-page Connector 172">
                <a:extLst>
                  <a:ext uri="{FF2B5EF4-FFF2-40B4-BE49-F238E27FC236}">
                    <a16:creationId xmlns:a16="http://schemas.microsoft.com/office/drawing/2014/main" id="{AA27CC25-33A3-4645-B1DF-805605272B4C}"/>
                  </a:ext>
                </a:extLst>
              </p:cNvPr>
              <p:cNvSpPr/>
              <p:nvPr/>
            </p:nvSpPr>
            <p:spPr>
              <a:xfrm>
                <a:off x="4212678" y="2394084"/>
                <a:ext cx="144000" cy="180000"/>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0" name="Flowchart: Off-page Connector 169">
              <a:extLst>
                <a:ext uri="{FF2B5EF4-FFF2-40B4-BE49-F238E27FC236}">
                  <a16:creationId xmlns:a16="http://schemas.microsoft.com/office/drawing/2014/main" id="{B76AC771-5061-4CB1-B924-2BCDE0C6C641}"/>
                </a:ext>
              </a:extLst>
            </p:cNvPr>
            <p:cNvSpPr/>
            <p:nvPr/>
          </p:nvSpPr>
          <p:spPr>
            <a:xfrm>
              <a:off x="3633262" y="3681281"/>
              <a:ext cx="144000" cy="216000"/>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D0DECFF1-C85E-40AB-A405-D97BF3652501}"/>
              </a:ext>
            </a:extLst>
          </p:cNvPr>
          <p:cNvGrpSpPr/>
          <p:nvPr/>
        </p:nvGrpSpPr>
        <p:grpSpPr>
          <a:xfrm rot="540000">
            <a:off x="7739943" y="3848939"/>
            <a:ext cx="1071580" cy="1332000"/>
            <a:chOff x="7441493" y="4858589"/>
            <a:chExt cx="1071580" cy="1332000"/>
          </a:xfrm>
        </p:grpSpPr>
        <p:grpSp>
          <p:nvGrpSpPr>
            <p:cNvPr id="67" name="Group 66">
              <a:extLst>
                <a:ext uri="{FF2B5EF4-FFF2-40B4-BE49-F238E27FC236}">
                  <a16:creationId xmlns:a16="http://schemas.microsoft.com/office/drawing/2014/main" id="{1653AFC9-30AC-4FD6-B34A-94523DFC9CEB}"/>
                </a:ext>
              </a:extLst>
            </p:cNvPr>
            <p:cNvGrpSpPr/>
            <p:nvPr/>
          </p:nvGrpSpPr>
          <p:grpSpPr>
            <a:xfrm>
              <a:off x="7441493" y="4858589"/>
              <a:ext cx="1008000" cy="1332000"/>
              <a:chOff x="1389721" y="4853866"/>
              <a:chExt cx="1226380" cy="1663044"/>
            </a:xfrm>
          </p:grpSpPr>
          <p:sp>
            <p:nvSpPr>
              <p:cNvPr id="68" name="Rectangle 67">
                <a:extLst>
                  <a:ext uri="{FF2B5EF4-FFF2-40B4-BE49-F238E27FC236}">
                    <a16:creationId xmlns:a16="http://schemas.microsoft.com/office/drawing/2014/main" id="{2D4826F8-DF1F-4F8A-9ACB-0005823F2881}"/>
                  </a:ext>
                </a:extLst>
              </p:cNvPr>
              <p:cNvSpPr/>
              <p:nvPr/>
            </p:nvSpPr>
            <p:spPr>
              <a:xfrm>
                <a:off x="1389721" y="4853866"/>
                <a:ext cx="1226380" cy="1663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500" dirty="0">
                  <a:solidFill>
                    <a:schemeClr val="tx1"/>
                  </a:solidFill>
                </a:endParaRPr>
              </a:p>
              <a:p>
                <a:pPr algn="ctr"/>
                <a:r>
                  <a:rPr lang="en-AU" sz="1000" dirty="0">
                    <a:solidFill>
                      <a:schemeClr val="tx1"/>
                    </a:solidFill>
                  </a:rPr>
                  <a:t>FUTURE USE PLAN</a:t>
                </a:r>
              </a:p>
            </p:txBody>
          </p:sp>
          <p:grpSp>
            <p:nvGrpSpPr>
              <p:cNvPr id="69" name="Group 68">
                <a:extLst>
                  <a:ext uri="{FF2B5EF4-FFF2-40B4-BE49-F238E27FC236}">
                    <a16:creationId xmlns:a16="http://schemas.microsoft.com/office/drawing/2014/main" id="{0199E55A-1617-460F-B858-39118B5DD3BB}"/>
                  </a:ext>
                </a:extLst>
              </p:cNvPr>
              <p:cNvGrpSpPr>
                <a:grpSpLocks noChangeAspect="1"/>
              </p:cNvGrpSpPr>
              <p:nvPr/>
            </p:nvGrpSpPr>
            <p:grpSpPr>
              <a:xfrm>
                <a:off x="1911542" y="5511218"/>
                <a:ext cx="235801" cy="271872"/>
                <a:chOff x="4821223" y="3759883"/>
                <a:chExt cx="216000" cy="249041"/>
              </a:xfrm>
            </p:grpSpPr>
            <p:sp>
              <p:nvSpPr>
                <p:cNvPr id="71" name="Oval 70">
                  <a:extLst>
                    <a:ext uri="{FF2B5EF4-FFF2-40B4-BE49-F238E27FC236}">
                      <a16:creationId xmlns:a16="http://schemas.microsoft.com/office/drawing/2014/main" id="{5405DAAE-25FF-41FA-AF39-3F3E5A335270}"/>
                    </a:ext>
                  </a:extLst>
                </p:cNvPr>
                <p:cNvSpPr/>
                <p:nvPr/>
              </p:nvSpPr>
              <p:spPr>
                <a:xfrm>
                  <a:off x="4821223" y="3792923"/>
                  <a:ext cx="216000" cy="216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Oval 71">
                  <a:extLst>
                    <a:ext uri="{FF2B5EF4-FFF2-40B4-BE49-F238E27FC236}">
                      <a16:creationId xmlns:a16="http://schemas.microsoft.com/office/drawing/2014/main" id="{D86CE307-AB66-4B93-B657-6B2E79C10BBB}"/>
                    </a:ext>
                  </a:extLst>
                </p:cNvPr>
                <p:cNvSpPr/>
                <p:nvPr/>
              </p:nvSpPr>
              <p:spPr>
                <a:xfrm>
                  <a:off x="4911699" y="3890251"/>
                  <a:ext cx="31909" cy="228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Oval 72">
                  <a:extLst>
                    <a:ext uri="{FF2B5EF4-FFF2-40B4-BE49-F238E27FC236}">
                      <a16:creationId xmlns:a16="http://schemas.microsoft.com/office/drawing/2014/main" id="{192C37F3-63ED-4BF5-AC63-6B24F962F815}"/>
                    </a:ext>
                  </a:extLst>
                </p:cNvPr>
                <p:cNvSpPr/>
                <p:nvPr/>
              </p:nvSpPr>
              <p:spPr>
                <a:xfrm>
                  <a:off x="4838951" y="3811125"/>
                  <a:ext cx="180000" cy="18000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0F257DA9-A458-4589-90A7-259964A99752}"/>
                    </a:ext>
                  </a:extLst>
                </p:cNvPr>
                <p:cNvSpPr/>
                <p:nvPr/>
              </p:nvSpPr>
              <p:spPr>
                <a:xfrm>
                  <a:off x="4927533" y="3772450"/>
                  <a:ext cx="7200" cy="228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5" name="Rectangle: Rounded Corners 74">
                  <a:extLst>
                    <a:ext uri="{FF2B5EF4-FFF2-40B4-BE49-F238E27FC236}">
                      <a16:creationId xmlns:a16="http://schemas.microsoft.com/office/drawing/2014/main" id="{EF450D19-6280-40D8-ABAA-5AEBAE93C8B1}"/>
                    </a:ext>
                  </a:extLst>
                </p:cNvPr>
                <p:cNvSpPr/>
                <p:nvPr/>
              </p:nvSpPr>
              <p:spPr>
                <a:xfrm>
                  <a:off x="4889703" y="3759883"/>
                  <a:ext cx="79773" cy="36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Rectangle: Rounded Corners 75">
                  <a:extLst>
                    <a:ext uri="{FF2B5EF4-FFF2-40B4-BE49-F238E27FC236}">
                      <a16:creationId xmlns:a16="http://schemas.microsoft.com/office/drawing/2014/main" id="{6A7DB504-EFAC-4D5A-AF27-60C98E1A96E0}"/>
                    </a:ext>
                  </a:extLst>
                </p:cNvPr>
                <p:cNvSpPr/>
                <p:nvPr/>
              </p:nvSpPr>
              <p:spPr>
                <a:xfrm rot="17979674">
                  <a:off x="4890612" y="3846432"/>
                  <a:ext cx="3600" cy="72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70" name="Content Placeholder 34" descr="Oil Rig with solid fill">
                <a:extLst>
                  <a:ext uri="{FF2B5EF4-FFF2-40B4-BE49-F238E27FC236}">
                    <a16:creationId xmlns:a16="http://schemas.microsoft.com/office/drawing/2014/main" id="{DC95F9E7-7DA5-4D97-8198-728EE69EE29B}"/>
                  </a:ext>
                </a:extLst>
              </p:cNvPr>
              <p:cNvSpPr>
                <a:spLocks noChangeAspect="1"/>
              </p:cNvSpPr>
              <p:nvPr/>
            </p:nvSpPr>
            <p:spPr>
              <a:xfrm flipH="1">
                <a:off x="1652769" y="5590096"/>
                <a:ext cx="658421" cy="804746"/>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grpSp>
        <p:sp>
          <p:nvSpPr>
            <p:cNvPr id="3" name="Oval 2">
              <a:extLst>
                <a:ext uri="{FF2B5EF4-FFF2-40B4-BE49-F238E27FC236}">
                  <a16:creationId xmlns:a16="http://schemas.microsoft.com/office/drawing/2014/main" id="{74B83E0D-7FDD-4F6E-93FB-E560015DBB6A}"/>
                </a:ext>
              </a:extLst>
            </p:cNvPr>
            <p:cNvSpPr/>
            <p:nvPr/>
          </p:nvSpPr>
          <p:spPr>
            <a:xfrm>
              <a:off x="8153073" y="5777728"/>
              <a:ext cx="360000" cy="360000"/>
            </a:xfrm>
            <a:prstGeom prst="ellipse">
              <a:avLst/>
            </a:prstGeom>
            <a:solidFill>
              <a:srgbClr val="C55A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ym typeface="Wingdings" panose="05000000000000000000" pitchFamily="2" charset="2"/>
                </a:rPr>
                <a:t></a:t>
              </a:r>
              <a:endParaRPr lang="en-AU" b="1" dirty="0"/>
            </a:p>
          </p:txBody>
        </p:sp>
      </p:grpSp>
      <p:grpSp>
        <p:nvGrpSpPr>
          <p:cNvPr id="5" name="Group 4">
            <a:extLst>
              <a:ext uri="{FF2B5EF4-FFF2-40B4-BE49-F238E27FC236}">
                <a16:creationId xmlns:a16="http://schemas.microsoft.com/office/drawing/2014/main" id="{441A2C79-92FA-47A6-BC54-9D91CCBF8EF4}"/>
              </a:ext>
            </a:extLst>
          </p:cNvPr>
          <p:cNvGrpSpPr/>
          <p:nvPr/>
        </p:nvGrpSpPr>
        <p:grpSpPr>
          <a:xfrm rot="540000">
            <a:off x="8150166" y="3843253"/>
            <a:ext cx="1145434" cy="1332000"/>
            <a:chOff x="8910756" y="5160229"/>
            <a:chExt cx="1145434" cy="1332000"/>
          </a:xfrm>
        </p:grpSpPr>
        <p:grpSp>
          <p:nvGrpSpPr>
            <p:cNvPr id="77" name="Group 76">
              <a:extLst>
                <a:ext uri="{FF2B5EF4-FFF2-40B4-BE49-F238E27FC236}">
                  <a16:creationId xmlns:a16="http://schemas.microsoft.com/office/drawing/2014/main" id="{C91ED6E6-506E-4A19-A34D-F54838342BA0}"/>
                </a:ext>
              </a:extLst>
            </p:cNvPr>
            <p:cNvGrpSpPr>
              <a:grpSpLocks/>
            </p:cNvGrpSpPr>
            <p:nvPr/>
          </p:nvGrpSpPr>
          <p:grpSpPr>
            <a:xfrm>
              <a:off x="8910756" y="5160229"/>
              <a:ext cx="1008000" cy="1332000"/>
              <a:chOff x="2776028" y="4853866"/>
              <a:chExt cx="1226380" cy="1663044"/>
            </a:xfrm>
          </p:grpSpPr>
          <p:sp>
            <p:nvSpPr>
              <p:cNvPr id="78" name="Rectangle 77">
                <a:extLst>
                  <a:ext uri="{FF2B5EF4-FFF2-40B4-BE49-F238E27FC236}">
                    <a16:creationId xmlns:a16="http://schemas.microsoft.com/office/drawing/2014/main" id="{ED26AD5F-D71A-47B4-B08D-3E8FFE6309D6}"/>
                  </a:ext>
                </a:extLst>
              </p:cNvPr>
              <p:cNvSpPr/>
              <p:nvPr/>
            </p:nvSpPr>
            <p:spPr>
              <a:xfrm>
                <a:off x="2776028" y="4853866"/>
                <a:ext cx="1226380" cy="1663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t" anchorCtr="0"/>
              <a:lstStyle/>
              <a:p>
                <a:pPr algn="ctr"/>
                <a:endParaRPr lang="en-AU" sz="500" dirty="0">
                  <a:solidFill>
                    <a:schemeClr val="tx1"/>
                  </a:solidFill>
                </a:endParaRPr>
              </a:p>
              <a:p>
                <a:pPr algn="ctr"/>
                <a:r>
                  <a:rPr lang="en-AU" sz="1050" dirty="0">
                    <a:solidFill>
                      <a:schemeClr val="tx1"/>
                    </a:solidFill>
                  </a:rPr>
                  <a:t>REHABILITATION</a:t>
                </a:r>
              </a:p>
              <a:p>
                <a:pPr algn="ctr"/>
                <a:r>
                  <a:rPr lang="en-AU" sz="1050" dirty="0">
                    <a:solidFill>
                      <a:schemeClr val="tx1"/>
                    </a:solidFill>
                  </a:rPr>
                  <a:t>PLAN</a:t>
                </a:r>
                <a:endParaRPr lang="en-AU" sz="1200" dirty="0">
                  <a:solidFill>
                    <a:schemeClr val="tx1"/>
                  </a:solidFill>
                </a:endParaRPr>
              </a:p>
            </p:txBody>
          </p:sp>
          <p:sp>
            <p:nvSpPr>
              <p:cNvPr id="79" name="Rectangle 78">
                <a:extLst>
                  <a:ext uri="{FF2B5EF4-FFF2-40B4-BE49-F238E27FC236}">
                    <a16:creationId xmlns:a16="http://schemas.microsoft.com/office/drawing/2014/main" id="{73D6DD93-BFD6-4D50-BE9B-EE1046F0E44B}"/>
                  </a:ext>
                </a:extLst>
              </p:cNvPr>
              <p:cNvSpPr/>
              <p:nvPr/>
            </p:nvSpPr>
            <p:spPr>
              <a:xfrm rot="16200000" flipH="1">
                <a:off x="3428933" y="5979008"/>
                <a:ext cx="58899" cy="12298"/>
              </a:xfrm>
              <a:prstGeom prst="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Rectangle 79">
                <a:extLst>
                  <a:ext uri="{FF2B5EF4-FFF2-40B4-BE49-F238E27FC236}">
                    <a16:creationId xmlns:a16="http://schemas.microsoft.com/office/drawing/2014/main" id="{CCE8C853-4731-466A-BBA9-333BBA898670}"/>
                  </a:ext>
                </a:extLst>
              </p:cNvPr>
              <p:cNvSpPr/>
              <p:nvPr/>
            </p:nvSpPr>
            <p:spPr>
              <a:xfrm rot="900000">
                <a:off x="3604682" y="6076561"/>
                <a:ext cx="147245" cy="14725"/>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1" name="Rectangle: Single Corner Snipped 80">
                <a:extLst>
                  <a:ext uri="{FF2B5EF4-FFF2-40B4-BE49-F238E27FC236}">
                    <a16:creationId xmlns:a16="http://schemas.microsoft.com/office/drawing/2014/main" id="{75B415E7-B485-40CD-B6EE-DCF219103200}"/>
                  </a:ext>
                </a:extLst>
              </p:cNvPr>
              <p:cNvSpPr>
                <a:spLocks/>
              </p:cNvSpPr>
              <p:nvPr/>
            </p:nvSpPr>
            <p:spPr>
              <a:xfrm>
                <a:off x="3128807" y="5976384"/>
                <a:ext cx="117796" cy="147247"/>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2" name="Rectangle: Single Corner Snipped 81">
                <a:extLst>
                  <a:ext uri="{FF2B5EF4-FFF2-40B4-BE49-F238E27FC236}">
                    <a16:creationId xmlns:a16="http://schemas.microsoft.com/office/drawing/2014/main" id="{4D28ED32-6A39-4C14-965B-6F81C061A52D}"/>
                  </a:ext>
                </a:extLst>
              </p:cNvPr>
              <p:cNvSpPr>
                <a:spLocks/>
              </p:cNvSpPr>
              <p:nvPr/>
            </p:nvSpPr>
            <p:spPr>
              <a:xfrm>
                <a:off x="3133159" y="5856429"/>
                <a:ext cx="117796" cy="110977"/>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Rectangle: Single Corner Snipped 82">
                <a:extLst>
                  <a:ext uri="{FF2B5EF4-FFF2-40B4-BE49-F238E27FC236}">
                    <a16:creationId xmlns:a16="http://schemas.microsoft.com/office/drawing/2014/main" id="{0CCB28BF-D50E-4EB7-BF27-934B31393295}"/>
                  </a:ext>
                </a:extLst>
              </p:cNvPr>
              <p:cNvSpPr>
                <a:spLocks/>
              </p:cNvSpPr>
              <p:nvPr/>
            </p:nvSpPr>
            <p:spPr>
              <a:xfrm rot="21540000">
                <a:off x="3142383" y="5858672"/>
                <a:ext cx="88347" cy="88348"/>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Flowchart: Manual Input 83">
                <a:extLst>
                  <a:ext uri="{FF2B5EF4-FFF2-40B4-BE49-F238E27FC236}">
                    <a16:creationId xmlns:a16="http://schemas.microsoft.com/office/drawing/2014/main" id="{959B7110-2FED-4D93-AC64-9137784BA873}"/>
                  </a:ext>
                </a:extLst>
              </p:cNvPr>
              <p:cNvSpPr/>
              <p:nvPr/>
            </p:nvSpPr>
            <p:spPr>
              <a:xfrm flipH="1">
                <a:off x="3463321" y="6031653"/>
                <a:ext cx="138153" cy="260345"/>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5DC112F3-0997-4D8E-9A14-25A64FF0F17F}"/>
                  </a:ext>
                </a:extLst>
              </p:cNvPr>
              <p:cNvSpPr/>
              <p:nvPr/>
            </p:nvSpPr>
            <p:spPr>
              <a:xfrm flipH="1">
                <a:off x="3170239" y="6008738"/>
                <a:ext cx="117796" cy="12298"/>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Rounded Corners 85">
                <a:extLst>
                  <a:ext uri="{FF2B5EF4-FFF2-40B4-BE49-F238E27FC236}">
                    <a16:creationId xmlns:a16="http://schemas.microsoft.com/office/drawing/2014/main" id="{A40E9F85-9B2C-4B3E-9BEE-F3E16D9C6339}"/>
                  </a:ext>
                </a:extLst>
              </p:cNvPr>
              <p:cNvSpPr/>
              <p:nvPr/>
            </p:nvSpPr>
            <p:spPr>
              <a:xfrm flipH="1">
                <a:off x="3167827" y="5992964"/>
                <a:ext cx="24597" cy="42894"/>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Top Corners Snipped 86">
                <a:extLst>
                  <a:ext uri="{FF2B5EF4-FFF2-40B4-BE49-F238E27FC236}">
                    <a16:creationId xmlns:a16="http://schemas.microsoft.com/office/drawing/2014/main" id="{217561E7-05CD-4D9D-BC2C-EBC3CC25DFA1}"/>
                  </a:ext>
                </a:extLst>
              </p:cNvPr>
              <p:cNvSpPr/>
              <p:nvPr/>
            </p:nvSpPr>
            <p:spPr>
              <a:xfrm flipH="1">
                <a:off x="3017175" y="5820120"/>
                <a:ext cx="206143" cy="29449"/>
              </a:xfrm>
              <a:prstGeom prst="snip2Same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74721724-CB72-421E-8039-34E792730786}"/>
                  </a:ext>
                </a:extLst>
              </p:cNvPr>
              <p:cNvSpPr/>
              <p:nvPr/>
            </p:nvSpPr>
            <p:spPr>
              <a:xfrm rot="16200000" flipH="1">
                <a:off x="3106791" y="5909808"/>
                <a:ext cx="129134" cy="122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Rounded Corners 88">
                <a:extLst>
                  <a:ext uri="{FF2B5EF4-FFF2-40B4-BE49-F238E27FC236}">
                    <a16:creationId xmlns:a16="http://schemas.microsoft.com/office/drawing/2014/main" id="{32F9204B-D326-4C41-8252-465D90AE0770}"/>
                  </a:ext>
                </a:extLst>
              </p:cNvPr>
              <p:cNvSpPr/>
              <p:nvPr/>
            </p:nvSpPr>
            <p:spPr>
              <a:xfrm rot="20340000" flipH="1">
                <a:off x="3168624" y="5973591"/>
                <a:ext cx="12298" cy="24597"/>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Rounded Corners 89">
                <a:extLst>
                  <a:ext uri="{FF2B5EF4-FFF2-40B4-BE49-F238E27FC236}">
                    <a16:creationId xmlns:a16="http://schemas.microsoft.com/office/drawing/2014/main" id="{A532FA29-ABF1-4CEA-A513-32925C7B2BC1}"/>
                  </a:ext>
                </a:extLst>
              </p:cNvPr>
              <p:cNvSpPr/>
              <p:nvPr/>
            </p:nvSpPr>
            <p:spPr>
              <a:xfrm flipH="1">
                <a:off x="3159112" y="5829845"/>
                <a:ext cx="24597" cy="58899"/>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Rounded Corners 90">
                <a:extLst>
                  <a:ext uri="{FF2B5EF4-FFF2-40B4-BE49-F238E27FC236}">
                    <a16:creationId xmlns:a16="http://schemas.microsoft.com/office/drawing/2014/main" id="{8C7682DD-5489-4D63-9E25-5C96E168FD8F}"/>
                  </a:ext>
                </a:extLst>
              </p:cNvPr>
              <p:cNvSpPr/>
              <p:nvPr/>
            </p:nvSpPr>
            <p:spPr>
              <a:xfrm flipH="1">
                <a:off x="3155916" y="5819553"/>
                <a:ext cx="30746" cy="12298"/>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Rounded Corners 95">
                <a:extLst>
                  <a:ext uri="{FF2B5EF4-FFF2-40B4-BE49-F238E27FC236}">
                    <a16:creationId xmlns:a16="http://schemas.microsoft.com/office/drawing/2014/main" id="{430C795F-EEF2-4C1D-9FC6-53B7FD097EDC}"/>
                  </a:ext>
                </a:extLst>
              </p:cNvPr>
              <p:cNvSpPr/>
              <p:nvPr/>
            </p:nvSpPr>
            <p:spPr>
              <a:xfrm>
                <a:off x="2924339" y="6144899"/>
                <a:ext cx="613574" cy="164917"/>
              </a:xfrm>
              <a:prstGeom prst="roundRect">
                <a:avLst>
                  <a:gd name="adj" fmla="val 41800"/>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7" name="Group 96">
                <a:extLst>
                  <a:ext uri="{FF2B5EF4-FFF2-40B4-BE49-F238E27FC236}">
                    <a16:creationId xmlns:a16="http://schemas.microsoft.com/office/drawing/2014/main" id="{E042CE5D-E98E-49A6-8BFE-21E71D7F7F12}"/>
                  </a:ext>
                </a:extLst>
              </p:cNvPr>
              <p:cNvGrpSpPr/>
              <p:nvPr/>
            </p:nvGrpSpPr>
            <p:grpSpPr>
              <a:xfrm>
                <a:off x="2936686" y="6153580"/>
                <a:ext cx="147580" cy="147582"/>
                <a:chOff x="8702151" y="5275751"/>
                <a:chExt cx="180409" cy="180409"/>
              </a:xfrm>
            </p:grpSpPr>
            <p:sp>
              <p:nvSpPr>
                <p:cNvPr id="177" name="Oval 176">
                  <a:extLst>
                    <a:ext uri="{FF2B5EF4-FFF2-40B4-BE49-F238E27FC236}">
                      <a16:creationId xmlns:a16="http://schemas.microsoft.com/office/drawing/2014/main" id="{3F00A50B-15AD-4158-BCE0-DF43FC055344}"/>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8" name="Oval 177">
                  <a:extLst>
                    <a:ext uri="{FF2B5EF4-FFF2-40B4-BE49-F238E27FC236}">
                      <a16:creationId xmlns:a16="http://schemas.microsoft.com/office/drawing/2014/main" id="{7996E458-FD91-4A69-BACD-E48814F14086}"/>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9" name="Oval 178">
                  <a:extLst>
                    <a:ext uri="{FF2B5EF4-FFF2-40B4-BE49-F238E27FC236}">
                      <a16:creationId xmlns:a16="http://schemas.microsoft.com/office/drawing/2014/main" id="{4AE85CF6-9D29-4557-8D42-E2ECAAED9267}"/>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8" name="Group 97">
                <a:extLst>
                  <a:ext uri="{FF2B5EF4-FFF2-40B4-BE49-F238E27FC236}">
                    <a16:creationId xmlns:a16="http://schemas.microsoft.com/office/drawing/2014/main" id="{75A4BDF0-1F50-4BB5-86AD-22711D1F07E5}"/>
                  </a:ext>
                </a:extLst>
              </p:cNvPr>
              <p:cNvGrpSpPr/>
              <p:nvPr/>
            </p:nvGrpSpPr>
            <p:grpSpPr>
              <a:xfrm>
                <a:off x="3085549" y="6153103"/>
                <a:ext cx="147580" cy="147582"/>
                <a:chOff x="8702151" y="5275751"/>
                <a:chExt cx="180409" cy="180409"/>
              </a:xfrm>
            </p:grpSpPr>
            <p:sp>
              <p:nvSpPr>
                <p:cNvPr id="174" name="Oval 173">
                  <a:extLst>
                    <a:ext uri="{FF2B5EF4-FFF2-40B4-BE49-F238E27FC236}">
                      <a16:creationId xmlns:a16="http://schemas.microsoft.com/office/drawing/2014/main" id="{05511FE9-1F98-48B5-83C6-136758426F78}"/>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5" name="Oval 174">
                  <a:extLst>
                    <a:ext uri="{FF2B5EF4-FFF2-40B4-BE49-F238E27FC236}">
                      <a16:creationId xmlns:a16="http://schemas.microsoft.com/office/drawing/2014/main" id="{3B5DE74D-DACE-472E-83FD-48518EAEE7B3}"/>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6" name="Oval 175">
                  <a:extLst>
                    <a:ext uri="{FF2B5EF4-FFF2-40B4-BE49-F238E27FC236}">
                      <a16:creationId xmlns:a16="http://schemas.microsoft.com/office/drawing/2014/main" id="{B51FCEC3-D098-44ED-A06E-189B5B43AAF3}"/>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9" name="Group 98">
                <a:extLst>
                  <a:ext uri="{FF2B5EF4-FFF2-40B4-BE49-F238E27FC236}">
                    <a16:creationId xmlns:a16="http://schemas.microsoft.com/office/drawing/2014/main" id="{834434DA-0C1F-4EAE-8583-0EF36676360F}"/>
                  </a:ext>
                </a:extLst>
              </p:cNvPr>
              <p:cNvGrpSpPr/>
              <p:nvPr/>
            </p:nvGrpSpPr>
            <p:grpSpPr>
              <a:xfrm>
                <a:off x="3231744" y="6153999"/>
                <a:ext cx="147580" cy="147582"/>
                <a:chOff x="8702151" y="5275751"/>
                <a:chExt cx="180409" cy="180409"/>
              </a:xfrm>
            </p:grpSpPr>
            <p:sp>
              <p:nvSpPr>
                <p:cNvPr id="139" name="Oval 138">
                  <a:extLst>
                    <a:ext uri="{FF2B5EF4-FFF2-40B4-BE49-F238E27FC236}">
                      <a16:creationId xmlns:a16="http://schemas.microsoft.com/office/drawing/2014/main" id="{3A4C84FA-D680-401B-8683-8C5829F0A01E}"/>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0" name="Oval 139">
                  <a:extLst>
                    <a:ext uri="{FF2B5EF4-FFF2-40B4-BE49-F238E27FC236}">
                      <a16:creationId xmlns:a16="http://schemas.microsoft.com/office/drawing/2014/main" id="{DDBF0CB1-E486-4AE3-B018-D7F99D968C6F}"/>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Oval 157">
                  <a:extLst>
                    <a:ext uri="{FF2B5EF4-FFF2-40B4-BE49-F238E27FC236}">
                      <a16:creationId xmlns:a16="http://schemas.microsoft.com/office/drawing/2014/main" id="{41695A23-AC26-4B48-A174-83712092C09A}"/>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00" name="Group 99">
                <a:extLst>
                  <a:ext uri="{FF2B5EF4-FFF2-40B4-BE49-F238E27FC236}">
                    <a16:creationId xmlns:a16="http://schemas.microsoft.com/office/drawing/2014/main" id="{7B2762EC-148F-4A27-8413-F9264C825BE8}"/>
                  </a:ext>
                </a:extLst>
              </p:cNvPr>
              <p:cNvGrpSpPr/>
              <p:nvPr/>
            </p:nvGrpSpPr>
            <p:grpSpPr>
              <a:xfrm>
                <a:off x="3376793" y="6154633"/>
                <a:ext cx="147580" cy="147582"/>
                <a:chOff x="8702151" y="5275751"/>
                <a:chExt cx="180409" cy="180409"/>
              </a:xfrm>
            </p:grpSpPr>
            <p:sp>
              <p:nvSpPr>
                <p:cNvPr id="136" name="Oval 135">
                  <a:extLst>
                    <a:ext uri="{FF2B5EF4-FFF2-40B4-BE49-F238E27FC236}">
                      <a16:creationId xmlns:a16="http://schemas.microsoft.com/office/drawing/2014/main" id="{1E6732AB-60D6-49A1-8928-7C6CA3EBD0F3}"/>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7" name="Oval 136">
                  <a:extLst>
                    <a:ext uri="{FF2B5EF4-FFF2-40B4-BE49-F238E27FC236}">
                      <a16:creationId xmlns:a16="http://schemas.microsoft.com/office/drawing/2014/main" id="{C4090380-6147-41A1-B5ED-41FD9CFAA484}"/>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769BB6F5-3D94-40F5-82CA-75442CCE4F7A}"/>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1" name="Flowchart: Manual Input 100">
                <a:extLst>
                  <a:ext uri="{FF2B5EF4-FFF2-40B4-BE49-F238E27FC236}">
                    <a16:creationId xmlns:a16="http://schemas.microsoft.com/office/drawing/2014/main" id="{B01EDBA2-016C-4FDC-8A94-0E5024917D93}"/>
                  </a:ext>
                </a:extLst>
              </p:cNvPr>
              <p:cNvSpPr/>
              <p:nvPr/>
            </p:nvSpPr>
            <p:spPr>
              <a:xfrm flipH="1">
                <a:off x="3251667" y="5967406"/>
                <a:ext cx="206143" cy="155360"/>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7" name="Flowchart: Manual Input 106">
                <a:extLst>
                  <a:ext uri="{FF2B5EF4-FFF2-40B4-BE49-F238E27FC236}">
                    <a16:creationId xmlns:a16="http://schemas.microsoft.com/office/drawing/2014/main" id="{E9F48AF5-F230-4B4D-8E63-9A7DBC953AB4}"/>
                  </a:ext>
                </a:extLst>
              </p:cNvPr>
              <p:cNvSpPr/>
              <p:nvPr/>
            </p:nvSpPr>
            <p:spPr>
              <a:xfrm>
                <a:off x="2975807" y="5958948"/>
                <a:ext cx="147245" cy="176696"/>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8" name="Rectangle: Rounded Corners 107">
                <a:extLst>
                  <a:ext uri="{FF2B5EF4-FFF2-40B4-BE49-F238E27FC236}">
                    <a16:creationId xmlns:a16="http://schemas.microsoft.com/office/drawing/2014/main" id="{998BB096-EBEF-4513-894C-2B12B0E39153}"/>
                  </a:ext>
                </a:extLst>
              </p:cNvPr>
              <p:cNvSpPr/>
              <p:nvPr/>
            </p:nvSpPr>
            <p:spPr>
              <a:xfrm>
                <a:off x="2891376" y="6121573"/>
                <a:ext cx="671351" cy="220871"/>
              </a:xfrm>
              <a:prstGeom prst="roundRect">
                <a:avLst>
                  <a:gd name="adj" fmla="val 41800"/>
                </a:avLst>
              </a:prstGeom>
              <a:noFill/>
              <a:ln w="127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Rectangle 108">
                <a:extLst>
                  <a:ext uri="{FF2B5EF4-FFF2-40B4-BE49-F238E27FC236}">
                    <a16:creationId xmlns:a16="http://schemas.microsoft.com/office/drawing/2014/main" id="{7E0283BF-DD9F-4BB4-B0D6-2BAB9DA0A95F}"/>
                  </a:ext>
                </a:extLst>
              </p:cNvPr>
              <p:cNvSpPr/>
              <p:nvPr/>
            </p:nvSpPr>
            <p:spPr>
              <a:xfrm>
                <a:off x="3591005" y="6211862"/>
                <a:ext cx="58898" cy="58899"/>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4716EDF9-4B44-4AC0-B229-1DAEBBCB2B27}"/>
                  </a:ext>
                </a:extLst>
              </p:cNvPr>
              <p:cNvSpPr/>
              <p:nvPr/>
            </p:nvSpPr>
            <p:spPr>
              <a:xfrm>
                <a:off x="3659335" y="6233412"/>
                <a:ext cx="88347" cy="14725"/>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7" name="Rectangle 126">
                <a:extLst>
                  <a:ext uri="{FF2B5EF4-FFF2-40B4-BE49-F238E27FC236}">
                    <a16:creationId xmlns:a16="http://schemas.microsoft.com/office/drawing/2014/main" id="{1EC214AD-7861-414C-8517-D84DBFCEE3B8}"/>
                  </a:ext>
                </a:extLst>
              </p:cNvPr>
              <p:cNvSpPr/>
              <p:nvPr/>
            </p:nvSpPr>
            <p:spPr>
              <a:xfrm rot="906779">
                <a:off x="3393900" y="6008973"/>
                <a:ext cx="235592" cy="58899"/>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Freeform: Shape 127">
                <a:extLst>
                  <a:ext uri="{FF2B5EF4-FFF2-40B4-BE49-F238E27FC236}">
                    <a16:creationId xmlns:a16="http://schemas.microsoft.com/office/drawing/2014/main" id="{34E25571-7D6C-41A3-9CBD-3300E95EB199}"/>
                  </a:ext>
                </a:extLst>
              </p:cNvPr>
              <p:cNvSpPr/>
              <p:nvPr/>
            </p:nvSpPr>
            <p:spPr>
              <a:xfrm>
                <a:off x="3756183" y="6015321"/>
                <a:ext cx="147245" cy="294494"/>
              </a:xfrm>
              <a:custGeom>
                <a:avLst/>
                <a:gdLst>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106566 w 235476"/>
                  <a:gd name="connsiteY8" fmla="*/ 140941 h 410792"/>
                  <a:gd name="connsiteX9" fmla="*/ 96253 w 235476"/>
                  <a:gd name="connsiteY9" fmla="*/ 85940 h 410792"/>
                  <a:gd name="connsiteX10" fmla="*/ 97972 w 235476"/>
                  <a:gd name="connsiteY10" fmla="*/ 0 h 410792"/>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90826 w 235476"/>
                  <a:gd name="connsiteY8" fmla="*/ 148785 h 410792"/>
                  <a:gd name="connsiteX9" fmla="*/ 96253 w 235476"/>
                  <a:gd name="connsiteY9" fmla="*/ 85940 h 410792"/>
                  <a:gd name="connsiteX10" fmla="*/ 97972 w 235476"/>
                  <a:gd name="connsiteY10" fmla="*/ 0 h 410792"/>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90826 w 235476"/>
                  <a:gd name="connsiteY8" fmla="*/ 148785 h 410792"/>
                  <a:gd name="connsiteX9" fmla="*/ 91756 w 235476"/>
                  <a:gd name="connsiteY9" fmla="*/ 83980 h 410792"/>
                  <a:gd name="connsiteX10" fmla="*/ 97972 w 235476"/>
                  <a:gd name="connsiteY10" fmla="*/ 0 h 4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76" h="410792">
                    <a:moveTo>
                      <a:pt x="97972" y="0"/>
                    </a:moveTo>
                    <a:lnTo>
                      <a:pt x="0" y="80783"/>
                    </a:lnTo>
                    <a:lnTo>
                      <a:pt x="0" y="357509"/>
                    </a:lnTo>
                    <a:lnTo>
                      <a:pt x="235476" y="410792"/>
                    </a:lnTo>
                    <a:lnTo>
                      <a:pt x="189068" y="354072"/>
                    </a:lnTo>
                    <a:lnTo>
                      <a:pt x="147817" y="275007"/>
                    </a:lnTo>
                    <a:lnTo>
                      <a:pt x="122035" y="223443"/>
                    </a:lnTo>
                    <a:lnTo>
                      <a:pt x="110003" y="189067"/>
                    </a:lnTo>
                    <a:lnTo>
                      <a:pt x="90826" y="148785"/>
                    </a:lnTo>
                    <a:lnTo>
                      <a:pt x="91756" y="83980"/>
                    </a:lnTo>
                    <a:lnTo>
                      <a:pt x="9797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9" name="Straight Connector 128">
                <a:extLst>
                  <a:ext uri="{FF2B5EF4-FFF2-40B4-BE49-F238E27FC236}">
                    <a16:creationId xmlns:a16="http://schemas.microsoft.com/office/drawing/2014/main" id="{28EC0433-7997-453A-BEB6-B8755BA3C558}"/>
                  </a:ext>
                </a:extLst>
              </p:cNvPr>
              <p:cNvCxnSpPr/>
              <p:nvPr/>
            </p:nvCxnSpPr>
            <p:spPr>
              <a:xfrm>
                <a:off x="3030213" y="6021512"/>
                <a:ext cx="0" cy="588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Rectangle: Single Corner Snipped 129">
                <a:extLst>
                  <a:ext uri="{FF2B5EF4-FFF2-40B4-BE49-F238E27FC236}">
                    <a16:creationId xmlns:a16="http://schemas.microsoft.com/office/drawing/2014/main" id="{A6F6C1F9-4299-4394-9A25-49C91FDDBF9D}"/>
                  </a:ext>
                </a:extLst>
              </p:cNvPr>
              <p:cNvSpPr>
                <a:spLocks/>
              </p:cNvSpPr>
              <p:nvPr/>
            </p:nvSpPr>
            <p:spPr>
              <a:xfrm>
                <a:off x="3050260" y="5850583"/>
                <a:ext cx="73623" cy="147247"/>
              </a:xfrm>
              <a:prstGeom prst="snip1Rect">
                <a:avLst>
                  <a:gd name="adj" fmla="val 0"/>
                </a:avLst>
              </a:prstGeom>
              <a:ln w="63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1" name="Rectangle 130">
                <a:extLst>
                  <a:ext uri="{FF2B5EF4-FFF2-40B4-BE49-F238E27FC236}">
                    <a16:creationId xmlns:a16="http://schemas.microsoft.com/office/drawing/2014/main" id="{DD868315-D019-40F0-B075-272241048317}"/>
                  </a:ext>
                </a:extLst>
              </p:cNvPr>
              <p:cNvSpPr/>
              <p:nvPr/>
            </p:nvSpPr>
            <p:spPr>
              <a:xfrm flipH="1">
                <a:off x="3073978" y="5873732"/>
                <a:ext cx="29449" cy="44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2" name="Straight Connector 131">
                <a:extLst>
                  <a:ext uri="{FF2B5EF4-FFF2-40B4-BE49-F238E27FC236}">
                    <a16:creationId xmlns:a16="http://schemas.microsoft.com/office/drawing/2014/main" id="{5DA40BF1-2642-4F6F-9070-62C3C6295C39}"/>
                  </a:ext>
                </a:extLst>
              </p:cNvPr>
              <p:cNvCxnSpPr/>
              <p:nvPr/>
            </p:nvCxnSpPr>
            <p:spPr>
              <a:xfrm>
                <a:off x="3010508" y="6022370"/>
                <a:ext cx="0" cy="588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Rectangle: Rounded Corners 132">
                <a:extLst>
                  <a:ext uri="{FF2B5EF4-FFF2-40B4-BE49-F238E27FC236}">
                    <a16:creationId xmlns:a16="http://schemas.microsoft.com/office/drawing/2014/main" id="{81D0DE9F-A8A1-44FA-BE61-7255C4050884}"/>
                  </a:ext>
                </a:extLst>
              </p:cNvPr>
              <p:cNvSpPr/>
              <p:nvPr/>
            </p:nvSpPr>
            <p:spPr>
              <a:xfrm flipH="1">
                <a:off x="3445512" y="5893282"/>
                <a:ext cx="24597" cy="58899"/>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Rectangle: Rounded Corners 133">
                <a:extLst>
                  <a:ext uri="{FF2B5EF4-FFF2-40B4-BE49-F238E27FC236}">
                    <a16:creationId xmlns:a16="http://schemas.microsoft.com/office/drawing/2014/main" id="{9CE65531-42B3-40E4-B6E4-332F19290F7A}"/>
                  </a:ext>
                </a:extLst>
              </p:cNvPr>
              <p:cNvSpPr/>
              <p:nvPr/>
            </p:nvSpPr>
            <p:spPr>
              <a:xfrm flipH="1">
                <a:off x="3441635" y="5888453"/>
                <a:ext cx="30746" cy="12298"/>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5" name="Straight Connector 134">
                <a:extLst>
                  <a:ext uri="{FF2B5EF4-FFF2-40B4-BE49-F238E27FC236}">
                    <a16:creationId xmlns:a16="http://schemas.microsoft.com/office/drawing/2014/main" id="{E139E91B-35AD-4025-AA8D-D3A29C4DBC29}"/>
                  </a:ext>
                </a:extLst>
              </p:cNvPr>
              <p:cNvCxnSpPr>
                <a:cxnSpLocks/>
              </p:cNvCxnSpPr>
              <p:nvPr/>
            </p:nvCxnSpPr>
            <p:spPr>
              <a:xfrm>
                <a:off x="3037175" y="5974266"/>
                <a:ext cx="883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0" name="Oval 179">
              <a:extLst>
                <a:ext uri="{FF2B5EF4-FFF2-40B4-BE49-F238E27FC236}">
                  <a16:creationId xmlns:a16="http://schemas.microsoft.com/office/drawing/2014/main" id="{AA1B2A4E-D0D6-4DD2-82EE-7AE18AC33D97}"/>
                </a:ext>
              </a:extLst>
            </p:cNvPr>
            <p:cNvSpPr/>
            <p:nvPr/>
          </p:nvSpPr>
          <p:spPr>
            <a:xfrm>
              <a:off x="9696190" y="6052109"/>
              <a:ext cx="360000" cy="360000"/>
            </a:xfrm>
            <a:prstGeom prst="ellipse">
              <a:avLst/>
            </a:prstGeom>
            <a:solidFill>
              <a:srgbClr val="C55A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ym typeface="Wingdings" panose="05000000000000000000" pitchFamily="2" charset="2"/>
                </a:rPr>
                <a:t></a:t>
              </a:r>
              <a:endParaRPr lang="en-AU" b="1" dirty="0"/>
            </a:p>
          </p:txBody>
        </p:sp>
      </p:grpSp>
      <p:grpSp>
        <p:nvGrpSpPr>
          <p:cNvPr id="181" name="Group 180">
            <a:extLst>
              <a:ext uri="{FF2B5EF4-FFF2-40B4-BE49-F238E27FC236}">
                <a16:creationId xmlns:a16="http://schemas.microsoft.com/office/drawing/2014/main" id="{AAC221BF-F9C5-4516-8026-5D3756E39985}"/>
              </a:ext>
            </a:extLst>
          </p:cNvPr>
          <p:cNvGrpSpPr/>
          <p:nvPr/>
        </p:nvGrpSpPr>
        <p:grpSpPr>
          <a:xfrm>
            <a:off x="8608024" y="3810633"/>
            <a:ext cx="1008000" cy="1335627"/>
            <a:chOff x="7925952" y="3581052"/>
            <a:chExt cx="1008000" cy="1335627"/>
          </a:xfrm>
        </p:grpSpPr>
        <p:sp>
          <p:nvSpPr>
            <p:cNvPr id="182" name="TextBox 181">
              <a:extLst>
                <a:ext uri="{FF2B5EF4-FFF2-40B4-BE49-F238E27FC236}">
                  <a16:creationId xmlns:a16="http://schemas.microsoft.com/office/drawing/2014/main" id="{AF60BE28-4356-46DF-977A-6166C172753D}"/>
                </a:ext>
              </a:extLst>
            </p:cNvPr>
            <p:cNvSpPr txBox="1"/>
            <p:nvPr/>
          </p:nvSpPr>
          <p:spPr>
            <a:xfrm rot="503083">
              <a:off x="7925952" y="3584679"/>
              <a:ext cx="1008000" cy="1332000"/>
            </a:xfrm>
            <a:prstGeom prst="rect">
              <a:avLst/>
            </a:prstGeom>
            <a:solidFill>
              <a:schemeClr val="bg1"/>
            </a:solidFill>
            <a:ln w="9525">
              <a:solidFill>
                <a:schemeClr val="tx1"/>
              </a:solidFill>
            </a:ln>
          </p:spPr>
          <p:txBody>
            <a:bodyPr vert="horz" wrap="square" lIns="36000" tIns="72000" rIns="0" bIns="36000" rtlCol="0">
              <a:noAutofit/>
            </a:bodyPr>
            <a:lstStyle/>
            <a:p>
              <a:pPr marL="0" indent="0" algn="ctr">
                <a:buNone/>
              </a:pPr>
              <a:r>
                <a:rPr lang="en-AU" sz="1000" dirty="0">
                  <a:solidFill>
                    <a:prstClr val="black">
                      <a:lumMod val="75000"/>
                      <a:lumOff val="25000"/>
                    </a:prstClr>
                  </a:solidFill>
                  <a:latin typeface="Segoe UI" panose="020B0502040204020203" pitchFamily="34" charset="0"/>
                  <a:cs typeface="Segoe UI" panose="020B0502040204020203" pitchFamily="34" charset="0"/>
                </a:rPr>
                <a:t>       WAIVER</a:t>
              </a:r>
              <a:endParaRPr lang="en-AU" sz="900" dirty="0">
                <a:solidFill>
                  <a:prstClr val="black">
                    <a:lumMod val="75000"/>
                    <a:lumOff val="25000"/>
                  </a:prstClr>
                </a:solidFill>
                <a:latin typeface="Segoe UI" panose="020B0502040204020203" pitchFamily="34" charset="0"/>
                <a:cs typeface="Segoe UI" panose="020B0502040204020203" pitchFamily="34" charset="0"/>
              </a:endParaRPr>
            </a:p>
            <a:p>
              <a:pPr marL="0" indent="0">
                <a:spcAft>
                  <a:spcPts val="600"/>
                </a:spcAft>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a:t>
              </a:r>
              <a:endParaRPr lang="en-AU" sz="1100" dirty="0">
                <a:solidFill>
                  <a:prstClr val="black">
                    <a:lumMod val="75000"/>
                    <a:lumOff val="25000"/>
                  </a:prstClr>
                </a:solidFill>
                <a:latin typeface="Segoe UI" panose="020B0502040204020203" pitchFamily="34" charset="0"/>
                <a:cs typeface="Segoe UI" panose="020B0502040204020203" pitchFamily="34" charset="0"/>
              </a:endParaRPr>
            </a:p>
            <a:p>
              <a:pPr marL="0" indent="0">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Fees</a:t>
              </a:r>
            </a:p>
            <a:p>
              <a:pPr marL="0" indent="0">
                <a:buNone/>
              </a:pPr>
              <a:endParaRPr lang="en-AU" sz="900" dirty="0">
                <a:solidFill>
                  <a:prstClr val="black">
                    <a:lumMod val="75000"/>
                    <a:lumOff val="25000"/>
                  </a:prstClr>
                </a:solidFill>
                <a:latin typeface="Segoe UI" panose="020B0502040204020203" pitchFamily="34" charset="0"/>
                <a:cs typeface="Segoe UI" panose="020B0502040204020203" pitchFamily="34" charset="0"/>
              </a:endParaRPr>
            </a:p>
            <a:p>
              <a:pPr marL="0" indent="0">
                <a:buNone/>
              </a:pPr>
              <a:r>
                <a:rPr lang="en-AU" sz="900" dirty="0">
                  <a:solidFill>
                    <a:prstClr val="black">
                      <a:lumMod val="75000"/>
                      <a:lumOff val="25000"/>
                    </a:prstClr>
                  </a:solidFill>
                  <a:latin typeface="Segoe UI" panose="020B0502040204020203" pitchFamily="34" charset="0"/>
                  <a:cs typeface="Segoe UI" panose="020B0502040204020203" pitchFamily="34" charset="0"/>
                </a:rPr>
                <a:t>         Rehab</a:t>
              </a:r>
              <a:endParaRPr lang="en-AU" sz="80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buNone/>
              </a:pPr>
              <a:r>
                <a:rPr lang="en-AU" sz="400" dirty="0">
                  <a:solidFill>
                    <a:prstClr val="black">
                      <a:lumMod val="75000"/>
                      <a:lumOff val="25000"/>
                    </a:prstClr>
                  </a:solidFill>
                  <a:latin typeface="Segoe UI" panose="020B0502040204020203" pitchFamily="34" charset="0"/>
                  <a:cs typeface="Segoe UI" panose="020B0502040204020203" pitchFamily="34" charset="0"/>
                </a:rPr>
                <a:t>           Authorised by:</a:t>
              </a:r>
            </a:p>
            <a:p>
              <a:pPr marL="0" indent="0">
                <a:buNone/>
              </a:pPr>
              <a:r>
                <a:rPr lang="en-AU" sz="600" dirty="0">
                  <a:solidFill>
                    <a:prstClr val="black">
                      <a:lumMod val="75000"/>
                      <a:lumOff val="25000"/>
                    </a:prstClr>
                  </a:solidFill>
                  <a:latin typeface="Segoe UI" panose="020B0502040204020203" pitchFamily="34" charset="0"/>
                  <a:cs typeface="Segoe UI" panose="020B0502040204020203" pitchFamily="34" charset="0"/>
                </a:rPr>
                <a:t>         </a:t>
              </a:r>
              <a:r>
                <a:rPr lang="en-AU" sz="800" dirty="0" err="1">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Adjdjjsdfk</a:t>
              </a:r>
              <a:r>
                <a:rPr lang="en-AU" sz="800" dirty="0">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 </a:t>
              </a:r>
            </a:p>
            <a:p>
              <a:pPr marL="0" indent="0" algn="ctr">
                <a:lnSpc>
                  <a:spcPts val="1800"/>
                </a:lnSpc>
                <a:spcAft>
                  <a:spcPts val="600"/>
                </a:spcAft>
                <a:buNone/>
              </a:pPr>
              <a:endParaRPr lang="en-AU"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183" name="Picture 182" descr="Icon&#10;&#10;Description automatically generated">
              <a:extLst>
                <a:ext uri="{FF2B5EF4-FFF2-40B4-BE49-F238E27FC236}">
                  <a16:creationId xmlns:a16="http://schemas.microsoft.com/office/drawing/2014/main" id="{FCB1DC47-B6B2-4A53-8089-70B25C0D4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0000">
              <a:off x="8126513" y="3581052"/>
              <a:ext cx="252000" cy="252000"/>
            </a:xfrm>
            <a:prstGeom prst="rect">
              <a:avLst/>
            </a:prstGeom>
          </p:spPr>
        </p:pic>
        <p:grpSp>
          <p:nvGrpSpPr>
            <p:cNvPr id="184" name="Group 183">
              <a:extLst>
                <a:ext uri="{FF2B5EF4-FFF2-40B4-BE49-F238E27FC236}">
                  <a16:creationId xmlns:a16="http://schemas.microsoft.com/office/drawing/2014/main" id="{149C5694-01C7-460F-A3EE-F2E991608956}"/>
                </a:ext>
              </a:extLst>
            </p:cNvPr>
            <p:cNvGrpSpPr>
              <a:grpSpLocks noChangeAspect="1"/>
            </p:cNvGrpSpPr>
            <p:nvPr/>
          </p:nvGrpSpPr>
          <p:grpSpPr>
            <a:xfrm rot="420000">
              <a:off x="8063016" y="3923830"/>
              <a:ext cx="102560" cy="193040"/>
              <a:chOff x="6924668" y="2571196"/>
              <a:chExt cx="140400" cy="264264"/>
            </a:xfrm>
          </p:grpSpPr>
          <p:sp>
            <p:nvSpPr>
              <p:cNvPr id="190" name="Rectangle 189">
                <a:extLst>
                  <a:ext uri="{FF2B5EF4-FFF2-40B4-BE49-F238E27FC236}">
                    <a16:creationId xmlns:a16="http://schemas.microsoft.com/office/drawing/2014/main" id="{6A997CBA-4480-4162-B933-3B51A776D072}"/>
                  </a:ext>
                </a:extLst>
              </p:cNvPr>
              <p:cNvSpPr/>
              <p:nvPr/>
            </p:nvSpPr>
            <p:spPr>
              <a:xfrm>
                <a:off x="6924668" y="2573867"/>
                <a:ext cx="140400" cy="2582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191" name="Group 190">
                <a:extLst>
                  <a:ext uri="{FF2B5EF4-FFF2-40B4-BE49-F238E27FC236}">
                    <a16:creationId xmlns:a16="http://schemas.microsoft.com/office/drawing/2014/main" id="{A59EB37E-DBF7-4D2C-B98B-104409F70585}"/>
                  </a:ext>
                </a:extLst>
              </p:cNvPr>
              <p:cNvGrpSpPr/>
              <p:nvPr/>
            </p:nvGrpSpPr>
            <p:grpSpPr>
              <a:xfrm>
                <a:off x="6933369" y="2815371"/>
                <a:ext cx="125073" cy="20089"/>
                <a:chOff x="6933369" y="2813383"/>
                <a:chExt cx="125073" cy="20089"/>
              </a:xfrm>
            </p:grpSpPr>
            <p:sp>
              <p:nvSpPr>
                <p:cNvPr id="198" name="Isosceles Triangle 197">
                  <a:extLst>
                    <a:ext uri="{FF2B5EF4-FFF2-40B4-BE49-F238E27FC236}">
                      <a16:creationId xmlns:a16="http://schemas.microsoft.com/office/drawing/2014/main" id="{41229450-9692-4F03-84D6-232ED1B1412E}"/>
                    </a:ext>
                  </a:extLst>
                </p:cNvPr>
                <p:cNvSpPr/>
                <p:nvPr/>
              </p:nvSpPr>
              <p:spPr>
                <a:xfrm>
                  <a:off x="6933369" y="2813722"/>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Isosceles Triangle 198">
                  <a:extLst>
                    <a:ext uri="{FF2B5EF4-FFF2-40B4-BE49-F238E27FC236}">
                      <a16:creationId xmlns:a16="http://schemas.microsoft.com/office/drawing/2014/main" id="{0556598A-9DBD-499B-82BE-1E4F43494612}"/>
                    </a:ext>
                  </a:extLst>
                </p:cNvPr>
                <p:cNvSpPr/>
                <p:nvPr/>
              </p:nvSpPr>
              <p:spPr>
                <a:xfrm>
                  <a:off x="6965119" y="2813722"/>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Isosceles Triangle 199">
                  <a:extLst>
                    <a:ext uri="{FF2B5EF4-FFF2-40B4-BE49-F238E27FC236}">
                      <a16:creationId xmlns:a16="http://schemas.microsoft.com/office/drawing/2014/main" id="{6F229CB8-1DC2-457B-8F54-7C1D54E5DFCF}"/>
                    </a:ext>
                  </a:extLst>
                </p:cNvPr>
                <p:cNvSpPr/>
                <p:nvPr/>
              </p:nvSpPr>
              <p:spPr>
                <a:xfrm>
                  <a:off x="6991469" y="2813383"/>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Isosceles Triangle 200">
                  <a:extLst>
                    <a:ext uri="{FF2B5EF4-FFF2-40B4-BE49-F238E27FC236}">
                      <a16:creationId xmlns:a16="http://schemas.microsoft.com/office/drawing/2014/main" id="{70292244-B4C6-473E-91A8-D9B447EBB13F}"/>
                    </a:ext>
                  </a:extLst>
                </p:cNvPr>
                <p:cNvSpPr/>
                <p:nvPr/>
              </p:nvSpPr>
              <p:spPr>
                <a:xfrm>
                  <a:off x="7017819" y="2815472"/>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Isosceles Triangle 201">
                  <a:extLst>
                    <a:ext uri="{FF2B5EF4-FFF2-40B4-BE49-F238E27FC236}">
                      <a16:creationId xmlns:a16="http://schemas.microsoft.com/office/drawing/2014/main" id="{5CBE67CA-AC64-4B44-AA2C-33551680878F}"/>
                    </a:ext>
                  </a:extLst>
                </p:cNvPr>
                <p:cNvSpPr/>
                <p:nvPr/>
              </p:nvSpPr>
              <p:spPr>
                <a:xfrm>
                  <a:off x="7047642" y="2813623"/>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2" name="Group 191">
                <a:extLst>
                  <a:ext uri="{FF2B5EF4-FFF2-40B4-BE49-F238E27FC236}">
                    <a16:creationId xmlns:a16="http://schemas.microsoft.com/office/drawing/2014/main" id="{39EECC7C-BDBA-4BD0-9B8E-898FE9B25DC2}"/>
                  </a:ext>
                </a:extLst>
              </p:cNvPr>
              <p:cNvGrpSpPr/>
              <p:nvPr/>
            </p:nvGrpSpPr>
            <p:grpSpPr>
              <a:xfrm rot="10800000">
                <a:off x="6933369" y="2571196"/>
                <a:ext cx="125073" cy="20089"/>
                <a:chOff x="6933369" y="2813383"/>
                <a:chExt cx="125073" cy="20089"/>
              </a:xfrm>
            </p:grpSpPr>
            <p:sp>
              <p:nvSpPr>
                <p:cNvPr id="193" name="Isosceles Triangle 192">
                  <a:extLst>
                    <a:ext uri="{FF2B5EF4-FFF2-40B4-BE49-F238E27FC236}">
                      <a16:creationId xmlns:a16="http://schemas.microsoft.com/office/drawing/2014/main" id="{CCAF12C3-3AA0-41C6-92CF-0FBD387EDE8C}"/>
                    </a:ext>
                  </a:extLst>
                </p:cNvPr>
                <p:cNvSpPr/>
                <p:nvPr/>
              </p:nvSpPr>
              <p:spPr>
                <a:xfrm>
                  <a:off x="6933369" y="2813722"/>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Isosceles Triangle 193">
                  <a:extLst>
                    <a:ext uri="{FF2B5EF4-FFF2-40B4-BE49-F238E27FC236}">
                      <a16:creationId xmlns:a16="http://schemas.microsoft.com/office/drawing/2014/main" id="{1BB20F25-920B-4AB0-94D1-933DAE8E54A8}"/>
                    </a:ext>
                  </a:extLst>
                </p:cNvPr>
                <p:cNvSpPr/>
                <p:nvPr/>
              </p:nvSpPr>
              <p:spPr>
                <a:xfrm>
                  <a:off x="6965119" y="2813722"/>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Isosceles Triangle 194">
                  <a:extLst>
                    <a:ext uri="{FF2B5EF4-FFF2-40B4-BE49-F238E27FC236}">
                      <a16:creationId xmlns:a16="http://schemas.microsoft.com/office/drawing/2014/main" id="{20181839-7600-4566-B4D4-613A61CE1D53}"/>
                    </a:ext>
                  </a:extLst>
                </p:cNvPr>
                <p:cNvSpPr/>
                <p:nvPr/>
              </p:nvSpPr>
              <p:spPr>
                <a:xfrm>
                  <a:off x="6991469" y="2813383"/>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6" name="Isosceles Triangle 195">
                  <a:extLst>
                    <a:ext uri="{FF2B5EF4-FFF2-40B4-BE49-F238E27FC236}">
                      <a16:creationId xmlns:a16="http://schemas.microsoft.com/office/drawing/2014/main" id="{178A90B9-10B3-43B0-9C27-596F19DCD9C3}"/>
                    </a:ext>
                  </a:extLst>
                </p:cNvPr>
                <p:cNvSpPr/>
                <p:nvPr/>
              </p:nvSpPr>
              <p:spPr>
                <a:xfrm>
                  <a:off x="7017819" y="2815472"/>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Isosceles Triangle 196">
                  <a:extLst>
                    <a:ext uri="{FF2B5EF4-FFF2-40B4-BE49-F238E27FC236}">
                      <a16:creationId xmlns:a16="http://schemas.microsoft.com/office/drawing/2014/main" id="{DE27FA80-1994-4E60-87E9-31C1A6583849}"/>
                    </a:ext>
                  </a:extLst>
                </p:cNvPr>
                <p:cNvSpPr/>
                <p:nvPr/>
              </p:nvSpPr>
              <p:spPr>
                <a:xfrm>
                  <a:off x="7047642" y="2813623"/>
                  <a:ext cx="10800" cy="18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85" name="Oval 184">
              <a:extLst>
                <a:ext uri="{FF2B5EF4-FFF2-40B4-BE49-F238E27FC236}">
                  <a16:creationId xmlns:a16="http://schemas.microsoft.com/office/drawing/2014/main" id="{3CA67A7D-FCC1-40C0-AF5F-29B56D8DA594}"/>
                </a:ext>
              </a:extLst>
            </p:cNvPr>
            <p:cNvSpPr/>
            <p:nvPr/>
          </p:nvSpPr>
          <p:spPr>
            <a:xfrm rot="503083">
              <a:off x="7962015" y="4195013"/>
              <a:ext cx="216000" cy="216000"/>
            </a:xfrm>
            <a:prstGeom prst="ellipse">
              <a:avLst/>
            </a:prstGeom>
            <a:solidFill>
              <a:srgbClr val="5F5F5F"/>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lIns="3600" tIns="36000" rIns="3600" bIns="36000" rtlCol="0" anchor="ctr"/>
            <a:lstStyle/>
            <a:p>
              <a:pPr algn="ctr"/>
              <a:r>
                <a:rPr lang="en-AU" sz="700" dirty="0"/>
                <a:t>1/2</a:t>
              </a:r>
            </a:p>
          </p:txBody>
        </p:sp>
        <p:grpSp>
          <p:nvGrpSpPr>
            <p:cNvPr id="186" name="Group 185">
              <a:extLst>
                <a:ext uri="{FF2B5EF4-FFF2-40B4-BE49-F238E27FC236}">
                  <a16:creationId xmlns:a16="http://schemas.microsoft.com/office/drawing/2014/main" id="{6517BA69-934B-4BEC-8C84-20F73521C14E}"/>
                </a:ext>
              </a:extLst>
            </p:cNvPr>
            <p:cNvGrpSpPr>
              <a:grpSpLocks noChangeAspect="1"/>
            </p:cNvGrpSpPr>
            <p:nvPr/>
          </p:nvGrpSpPr>
          <p:grpSpPr>
            <a:xfrm rot="503083">
              <a:off x="8521267" y="4604385"/>
              <a:ext cx="78690" cy="176359"/>
              <a:chOff x="2757621" y="4715855"/>
              <a:chExt cx="395991" cy="686994"/>
            </a:xfrm>
          </p:grpSpPr>
          <p:sp>
            <p:nvSpPr>
              <p:cNvPr id="187" name="Oval 186">
                <a:extLst>
                  <a:ext uri="{FF2B5EF4-FFF2-40B4-BE49-F238E27FC236}">
                    <a16:creationId xmlns:a16="http://schemas.microsoft.com/office/drawing/2014/main" id="{8BEBC88D-D335-4CB0-9D1A-EA7F6C3B2699}"/>
                  </a:ext>
                </a:extLst>
              </p:cNvPr>
              <p:cNvSpPr/>
              <p:nvPr/>
            </p:nvSpPr>
            <p:spPr>
              <a:xfrm>
                <a:off x="2757621" y="4715855"/>
                <a:ext cx="395991" cy="396002"/>
              </a:xfrm>
              <a:prstGeom prst="ellipse">
                <a:avLst/>
              </a:prstGeom>
              <a:solidFill>
                <a:srgbClr val="C00000"/>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8" name="Diagonal Stripe 187">
                <a:extLst>
                  <a:ext uri="{FF2B5EF4-FFF2-40B4-BE49-F238E27FC236}">
                    <a16:creationId xmlns:a16="http://schemas.microsoft.com/office/drawing/2014/main" id="{B9A651D9-2F2F-4087-8D47-6FD029819242}"/>
                  </a:ext>
                </a:extLst>
              </p:cNvPr>
              <p:cNvSpPr/>
              <p:nvPr/>
            </p:nvSpPr>
            <p:spPr>
              <a:xfrm>
                <a:off x="2786046" y="4885908"/>
                <a:ext cx="317497" cy="482605"/>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89" name="Diagonal Stripe 188">
                <a:extLst>
                  <a:ext uri="{FF2B5EF4-FFF2-40B4-BE49-F238E27FC236}">
                    <a16:creationId xmlns:a16="http://schemas.microsoft.com/office/drawing/2014/main" id="{59B36050-5D07-445D-B9C2-D68596F98D7D}"/>
                  </a:ext>
                </a:extLst>
              </p:cNvPr>
              <p:cNvSpPr/>
              <p:nvPr/>
            </p:nvSpPr>
            <p:spPr>
              <a:xfrm flipH="1">
                <a:off x="2813022" y="4920239"/>
                <a:ext cx="317502" cy="482610"/>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pic>
        <p:nvPicPr>
          <p:cNvPr id="142" name="Picture 141" descr="Qr code&#10;&#10;Description automatically generated">
            <a:extLst>
              <a:ext uri="{FF2B5EF4-FFF2-40B4-BE49-F238E27FC236}">
                <a16:creationId xmlns:a16="http://schemas.microsoft.com/office/drawing/2014/main" id="{0E7572A0-24DC-4B80-99F7-0420B4FDC8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430515728"/>
      </p:ext>
    </p:extLst>
  </p:cSld>
  <p:clrMapOvr>
    <a:masterClrMapping/>
  </p:clrMapOvr>
  <mc:AlternateContent xmlns:mc="http://schemas.openxmlformats.org/markup-compatibility/2006" xmlns:p14="http://schemas.microsoft.com/office/powerpoint/2010/main">
    <mc:Choice Requires="p14">
      <p:transition p14:dur="10" advClick="0" advTm="11000">
        <p:fade/>
      </p:transition>
    </mc:Choice>
    <mc:Fallback xmlns="">
      <p:transition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10"/>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1000"/>
                                  </p:stCondLst>
                                  <p:childTnLst>
                                    <p:set>
                                      <p:cBhvr>
                                        <p:cTn id="9" dur="1" fill="hold">
                                          <p:stCondLst>
                                            <p:cond delay="0"/>
                                          </p:stCondLst>
                                        </p:cTn>
                                        <p:tgtEl>
                                          <p:spTgt spid="157">
                                            <p:txEl>
                                              <p:pRg st="0" end="0"/>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500"/>
                                  </p:stCondLst>
                                  <p:childTnLst>
                                    <p:set>
                                      <p:cBhvr>
                                        <p:cTn id="12" dur="1" fill="hold">
                                          <p:stCondLst>
                                            <p:cond delay="0"/>
                                          </p:stCondLst>
                                        </p:cTn>
                                        <p:tgtEl>
                                          <p:spTgt spid="160"/>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grpId="0" nodeType="afterEffect">
                                  <p:stCondLst>
                                    <p:cond delay="500"/>
                                  </p:stCondLst>
                                  <p:childTnLst>
                                    <p:set>
                                      <p:cBhvr>
                                        <p:cTn id="15" dur="1" fill="hold">
                                          <p:stCondLst>
                                            <p:cond delay="0"/>
                                          </p:stCondLst>
                                        </p:cTn>
                                        <p:tgtEl>
                                          <p:spTgt spid="159"/>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500"/>
                                  </p:stCondLst>
                                  <p:childTnLst>
                                    <p:set>
                                      <p:cBhvr>
                                        <p:cTn id="18" dur="1" fill="hold">
                                          <p:stCondLst>
                                            <p:cond delay="0"/>
                                          </p:stCondLst>
                                        </p:cTn>
                                        <p:tgtEl>
                                          <p:spTgt spid="157">
                                            <p:txEl>
                                              <p:pRg st="1" end="1"/>
                                            </p:txEl>
                                          </p:spTgt>
                                        </p:tgtEl>
                                        <p:attrNameLst>
                                          <p:attrName>style.visibility</p:attrName>
                                        </p:attrNameLst>
                                      </p:cBhvr>
                                      <p:to>
                                        <p:strVal val="visible"/>
                                      </p:to>
                                    </p:set>
                                  </p:childTnLst>
                                </p:cTn>
                              </p:par>
                            </p:childTnLst>
                          </p:cTn>
                        </p:par>
                        <p:par>
                          <p:cTn id="19" fill="hold">
                            <p:stCondLst>
                              <p:cond delay="2750"/>
                            </p:stCondLst>
                            <p:childTnLst>
                              <p:par>
                                <p:cTn id="20" presetID="1" presetClass="entr" presetSubtype="0" fill="hold" nodeType="afterEffect">
                                  <p:stCondLst>
                                    <p:cond delay="500"/>
                                  </p:stCondLst>
                                  <p:childTnLst>
                                    <p:set>
                                      <p:cBhvr>
                                        <p:cTn id="21" dur="1" fill="hold">
                                          <p:stCondLst>
                                            <p:cond delay="249"/>
                                          </p:stCondLst>
                                        </p:cTn>
                                        <p:tgtEl>
                                          <p:spTgt spid="11"/>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157">
                                            <p:txEl>
                                              <p:pRg st="2" end="2"/>
                                            </p:txEl>
                                          </p:spTgt>
                                        </p:tgtEl>
                                        <p:attrNameLst>
                                          <p:attrName>style.visibility</p:attrName>
                                        </p:attrNameLst>
                                      </p:cBhvr>
                                      <p:to>
                                        <p:strVal val="visible"/>
                                      </p:to>
                                    </p:set>
                                  </p:childTnLst>
                                </p:cTn>
                              </p:par>
                              <p:par>
                                <p:cTn id="25" presetID="1" presetClass="entr" presetSubtype="0" fill="hold" nodeType="withEffect">
                                  <p:stCondLst>
                                    <p:cond delay="125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200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5500"/>
                            </p:stCondLst>
                            <p:childTnLst>
                              <p:par>
                                <p:cTn id="30" presetID="1" presetClass="entr" presetSubtype="0" fill="hold" nodeType="afterEffect">
                                  <p:stCondLst>
                                    <p:cond delay="500"/>
                                  </p:stCondLst>
                                  <p:childTnLst>
                                    <p:set>
                                      <p:cBhvr>
                                        <p:cTn id="31" dur="1" fill="hold">
                                          <p:stCondLst>
                                            <p:cond delay="0"/>
                                          </p:stCondLst>
                                        </p:cTn>
                                        <p:tgtEl>
                                          <p:spTgt spid="157">
                                            <p:txEl>
                                              <p:pRg st="3" end="3"/>
                                            </p:txEl>
                                          </p:spTgt>
                                        </p:tgtEl>
                                        <p:attrNameLst>
                                          <p:attrName>style.visibility</p:attrName>
                                        </p:attrNameLst>
                                      </p:cBhvr>
                                      <p:to>
                                        <p:strVal val="visible"/>
                                      </p:to>
                                    </p:set>
                                  </p:childTnLst>
                                </p:cTn>
                              </p:par>
                            </p:childTnLst>
                          </p:cTn>
                        </p:par>
                        <p:par>
                          <p:cTn id="32" fill="hold">
                            <p:stCondLst>
                              <p:cond delay="6000"/>
                            </p:stCondLst>
                            <p:childTnLst>
                              <p:par>
                                <p:cTn id="33" presetID="1" presetClass="entr" presetSubtype="0" fill="hold" nodeType="afterEffect">
                                  <p:stCondLst>
                                    <p:cond delay="1000"/>
                                  </p:stCondLst>
                                  <p:childTnLst>
                                    <p:set>
                                      <p:cBhvr>
                                        <p:cTn id="34" dur="1" fill="hold">
                                          <p:stCondLst>
                                            <p:cond delay="0"/>
                                          </p:stCondLst>
                                        </p:cTn>
                                        <p:tgtEl>
                                          <p:spTgt spid="157">
                                            <p:txEl>
                                              <p:pRg st="4" end="4"/>
                                            </p:txEl>
                                          </p:spTgt>
                                        </p:tgtEl>
                                        <p:attrNameLst>
                                          <p:attrName>style.visibility</p:attrName>
                                        </p:attrNameLst>
                                      </p:cBhvr>
                                      <p:to>
                                        <p:strVal val="visible"/>
                                      </p:to>
                                    </p:set>
                                  </p:childTnLst>
                                </p:cTn>
                              </p:par>
                            </p:childTnLst>
                          </p:cTn>
                        </p:par>
                        <p:par>
                          <p:cTn id="35" fill="hold">
                            <p:stCondLst>
                              <p:cond delay="7000"/>
                            </p:stCondLst>
                            <p:childTnLst>
                              <p:par>
                                <p:cTn id="36" presetID="1" presetClass="entr" presetSubtype="0" fill="hold" nodeType="afterEffect">
                                  <p:stCondLst>
                                    <p:cond delay="500"/>
                                  </p:stCondLst>
                                  <p:childTnLst>
                                    <p:set>
                                      <p:cBhvr>
                                        <p:cTn id="37" dur="1" fill="hold">
                                          <p:stCondLst>
                                            <p:cond delay="0"/>
                                          </p:stCondLst>
                                        </p:cTn>
                                        <p:tgtEl>
                                          <p:spTgt spid="181"/>
                                        </p:tgtEl>
                                        <p:attrNameLst>
                                          <p:attrName>style.visibility</p:attrName>
                                        </p:attrNameLst>
                                      </p:cBhvr>
                                      <p:to>
                                        <p:strVal val="visible"/>
                                      </p:to>
                                    </p:set>
                                  </p:childTnLst>
                                </p:cTn>
                              </p:par>
                            </p:childTnLst>
                          </p:cTn>
                        </p:par>
                        <p:par>
                          <p:cTn id="38" fill="hold">
                            <p:stCondLst>
                              <p:cond delay="7500"/>
                            </p:stCondLst>
                            <p:childTnLst>
                              <p:par>
                                <p:cTn id="39" presetID="1" presetClass="entr" presetSubtype="0" fill="hold" nodeType="afterEffect">
                                  <p:stCondLst>
                                    <p:cond delay="1000"/>
                                  </p:stCondLst>
                                  <p:childTnLst>
                                    <p:set>
                                      <p:cBhvr>
                                        <p:cTn id="40"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6C5B4-0BA2-4AAF-A48E-7A8D38AE6795}"/>
              </a:ext>
            </a:extLst>
          </p:cNvPr>
          <p:cNvSpPr>
            <a:spLocks noGrp="1"/>
          </p:cNvSpPr>
          <p:nvPr>
            <p:ph type="title"/>
          </p:nvPr>
        </p:nvSpPr>
        <p:spPr/>
        <p:txBody>
          <a:bodyPr/>
          <a:lstStyle/>
          <a:p>
            <a:r>
              <a:rPr lang="en-AU" dirty="0"/>
              <a:t>Environmental liability management requires balance</a:t>
            </a:r>
          </a:p>
        </p:txBody>
      </p:sp>
      <p:sp>
        <p:nvSpPr>
          <p:cNvPr id="8" name="Trapezoid 7">
            <a:extLst>
              <a:ext uri="{FF2B5EF4-FFF2-40B4-BE49-F238E27FC236}">
                <a16:creationId xmlns:a16="http://schemas.microsoft.com/office/drawing/2014/main" id="{5B2E33EA-2F3B-47BB-BB32-3CFB094B379B}"/>
              </a:ext>
            </a:extLst>
          </p:cNvPr>
          <p:cNvSpPr/>
          <p:nvPr/>
        </p:nvSpPr>
        <p:spPr>
          <a:xfrm>
            <a:off x="5684554" y="2033874"/>
            <a:ext cx="1056401" cy="3924000"/>
          </a:xfrm>
          <a:prstGeom prst="trapezoid">
            <a:avLst>
              <a:gd name="adj" fmla="val 307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36" name="Group 35">
            <a:extLst>
              <a:ext uri="{FF2B5EF4-FFF2-40B4-BE49-F238E27FC236}">
                <a16:creationId xmlns:a16="http://schemas.microsoft.com/office/drawing/2014/main" id="{19C418BB-217B-45ED-8225-4FB28F6D818A}"/>
              </a:ext>
            </a:extLst>
          </p:cNvPr>
          <p:cNvGrpSpPr/>
          <p:nvPr/>
        </p:nvGrpSpPr>
        <p:grpSpPr>
          <a:xfrm>
            <a:off x="6025133" y="1284820"/>
            <a:ext cx="360000" cy="484542"/>
            <a:chOff x="2840155" y="2248312"/>
            <a:chExt cx="360000" cy="484542"/>
          </a:xfrm>
        </p:grpSpPr>
        <p:sp>
          <p:nvSpPr>
            <p:cNvPr id="13" name="Isosceles Triangle 12">
              <a:extLst>
                <a:ext uri="{FF2B5EF4-FFF2-40B4-BE49-F238E27FC236}">
                  <a16:creationId xmlns:a16="http://schemas.microsoft.com/office/drawing/2014/main" id="{5456ECB9-4423-429A-B469-DCB95D773A8F}"/>
                </a:ext>
              </a:extLst>
            </p:cNvPr>
            <p:cNvSpPr/>
            <p:nvPr/>
          </p:nvSpPr>
          <p:spPr>
            <a:xfrm>
              <a:off x="2849320" y="2248312"/>
              <a:ext cx="338400" cy="267670"/>
            </a:xfrm>
            <a:prstGeom prst="triangle">
              <a:avLst/>
            </a:prstGeom>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364ED926-295E-4F6A-A340-E9BBC392BF5E}"/>
                </a:ext>
              </a:extLst>
            </p:cNvPr>
            <p:cNvSpPr/>
            <p:nvPr/>
          </p:nvSpPr>
          <p:spPr>
            <a:xfrm>
              <a:off x="2840155" y="237285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3" name="Rectangle: Top Corners Rounded 42">
            <a:extLst>
              <a:ext uri="{FF2B5EF4-FFF2-40B4-BE49-F238E27FC236}">
                <a16:creationId xmlns:a16="http://schemas.microsoft.com/office/drawing/2014/main" id="{5213D682-8FEC-4EC1-9084-1A811115E711}"/>
              </a:ext>
            </a:extLst>
          </p:cNvPr>
          <p:cNvSpPr/>
          <p:nvPr/>
        </p:nvSpPr>
        <p:spPr>
          <a:xfrm>
            <a:off x="5201741" y="5996988"/>
            <a:ext cx="2036164" cy="288000"/>
          </a:xfrm>
          <a:prstGeom prst="round2Same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5" name="Rectangle: Top Corners Rounded 324">
            <a:extLst>
              <a:ext uri="{FF2B5EF4-FFF2-40B4-BE49-F238E27FC236}">
                <a16:creationId xmlns:a16="http://schemas.microsoft.com/office/drawing/2014/main" id="{9BE5B63A-31AF-4862-9F97-082E9F69D4B4}"/>
              </a:ext>
            </a:extLst>
          </p:cNvPr>
          <p:cNvSpPr/>
          <p:nvPr/>
        </p:nvSpPr>
        <p:spPr>
          <a:xfrm>
            <a:off x="4782641" y="6282684"/>
            <a:ext cx="2844000" cy="25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207C2E6D-8626-4C7D-87C0-9621E7169E2E}"/>
              </a:ext>
            </a:extLst>
          </p:cNvPr>
          <p:cNvSpPr/>
          <p:nvPr/>
        </p:nvSpPr>
        <p:spPr>
          <a:xfrm>
            <a:off x="5809133" y="1666162"/>
            <a:ext cx="792000" cy="79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Rectangle: Top Corners Rounded 43">
            <a:extLst>
              <a:ext uri="{FF2B5EF4-FFF2-40B4-BE49-F238E27FC236}">
                <a16:creationId xmlns:a16="http://schemas.microsoft.com/office/drawing/2014/main" id="{1EB65C1F-7463-4B2D-B453-A999444F8C98}"/>
              </a:ext>
            </a:extLst>
          </p:cNvPr>
          <p:cNvSpPr/>
          <p:nvPr/>
        </p:nvSpPr>
        <p:spPr>
          <a:xfrm rot="-420000">
            <a:off x="2257472" y="1958511"/>
            <a:ext cx="7920000" cy="180000"/>
          </a:xfrm>
          <a:prstGeom prst="round2SameRect">
            <a:avLst>
              <a:gd name="adj1" fmla="val 50000"/>
              <a:gd name="adj2" fmla="val 5000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56F28F2F-7860-4260-AC8C-EFFD9CD21F89}"/>
              </a:ext>
            </a:extLst>
          </p:cNvPr>
          <p:cNvGrpSpPr/>
          <p:nvPr/>
        </p:nvGrpSpPr>
        <p:grpSpPr>
          <a:xfrm>
            <a:off x="8597900" y="1628170"/>
            <a:ext cx="2880000" cy="2763957"/>
            <a:chOff x="8674100" y="2072670"/>
            <a:chExt cx="2880000" cy="2763957"/>
          </a:xfrm>
        </p:grpSpPr>
        <p:cxnSp>
          <p:nvCxnSpPr>
            <p:cNvPr id="334" name="Straight Connector 333">
              <a:extLst>
                <a:ext uri="{FF2B5EF4-FFF2-40B4-BE49-F238E27FC236}">
                  <a16:creationId xmlns:a16="http://schemas.microsoft.com/office/drawing/2014/main" id="{E5FB7B15-0CAF-403B-8FDD-17A67E0F3698}"/>
                </a:ext>
              </a:extLst>
            </p:cNvPr>
            <p:cNvCxnSpPr>
              <a:cxnSpLocks/>
            </p:cNvCxnSpPr>
            <p:nvPr/>
          </p:nvCxnSpPr>
          <p:spPr>
            <a:xfrm flipH="1">
              <a:off x="8897482" y="2118354"/>
              <a:ext cx="1178537" cy="24777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53027F2-9EA8-41DB-A833-164E981B98AC}"/>
                </a:ext>
              </a:extLst>
            </p:cNvPr>
            <p:cNvCxnSpPr>
              <a:cxnSpLocks/>
            </p:cNvCxnSpPr>
            <p:nvPr/>
          </p:nvCxnSpPr>
          <p:spPr>
            <a:xfrm>
              <a:off x="10067920" y="2072670"/>
              <a:ext cx="1294091" cy="252558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27" name="Group 326">
              <a:extLst>
                <a:ext uri="{FF2B5EF4-FFF2-40B4-BE49-F238E27FC236}">
                  <a16:creationId xmlns:a16="http://schemas.microsoft.com/office/drawing/2014/main" id="{67B39FCD-86A7-4B01-9533-6BE8658AC7E3}"/>
                </a:ext>
              </a:extLst>
            </p:cNvPr>
            <p:cNvGrpSpPr/>
            <p:nvPr/>
          </p:nvGrpSpPr>
          <p:grpSpPr>
            <a:xfrm>
              <a:off x="8674100" y="4406827"/>
              <a:ext cx="2880000" cy="429800"/>
              <a:chOff x="977900" y="4394127"/>
              <a:chExt cx="2880000" cy="429800"/>
            </a:xfrm>
          </p:grpSpPr>
          <p:sp>
            <p:nvSpPr>
              <p:cNvPr id="328" name="Rectangle: Top Corners Rounded 327">
                <a:extLst>
                  <a:ext uri="{FF2B5EF4-FFF2-40B4-BE49-F238E27FC236}">
                    <a16:creationId xmlns:a16="http://schemas.microsoft.com/office/drawing/2014/main" id="{0823A2E1-EC17-43DE-9701-BDF28AFCE166}"/>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9" name="Rectangle: Top Corners Rounded 328">
                <a:extLst>
                  <a:ext uri="{FF2B5EF4-FFF2-40B4-BE49-F238E27FC236}">
                    <a16:creationId xmlns:a16="http://schemas.microsoft.com/office/drawing/2014/main" id="{2B5E522C-501B-42E0-A91B-5D5E7708307B}"/>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324" name="Oval 323">
            <a:extLst>
              <a:ext uri="{FF2B5EF4-FFF2-40B4-BE49-F238E27FC236}">
                <a16:creationId xmlns:a16="http://schemas.microsoft.com/office/drawing/2014/main" id="{15C0DDEA-E350-4CA9-8497-5E69CE6A4423}"/>
              </a:ext>
            </a:extLst>
          </p:cNvPr>
          <p:cNvSpPr/>
          <p:nvPr/>
        </p:nvSpPr>
        <p:spPr>
          <a:xfrm>
            <a:off x="6012333" y="1869362"/>
            <a:ext cx="360000" cy="36000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3" name="Straight Connector 332">
            <a:extLst>
              <a:ext uri="{FF2B5EF4-FFF2-40B4-BE49-F238E27FC236}">
                <a16:creationId xmlns:a16="http://schemas.microsoft.com/office/drawing/2014/main" id="{57C7A9D1-64AF-4E72-82E6-B7FC362B5034}"/>
              </a:ext>
            </a:extLst>
          </p:cNvPr>
          <p:cNvCxnSpPr>
            <a:cxnSpLocks/>
          </p:cNvCxnSpPr>
          <p:nvPr/>
        </p:nvCxnSpPr>
        <p:spPr>
          <a:xfrm>
            <a:off x="2464840" y="2537454"/>
            <a:ext cx="1286938" cy="24557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93C691-6114-4EA5-85DC-F714D66C20AE}"/>
              </a:ext>
            </a:extLst>
          </p:cNvPr>
          <p:cNvCxnSpPr>
            <a:cxnSpLocks/>
          </p:cNvCxnSpPr>
          <p:nvPr/>
        </p:nvCxnSpPr>
        <p:spPr>
          <a:xfrm flipH="1">
            <a:off x="1287247" y="2557611"/>
            <a:ext cx="1159225" cy="24334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2C97C0C-19C3-4D70-BEA4-AF7F0885A85B}"/>
              </a:ext>
            </a:extLst>
          </p:cNvPr>
          <p:cNvGrpSpPr/>
          <p:nvPr/>
        </p:nvGrpSpPr>
        <p:grpSpPr>
          <a:xfrm>
            <a:off x="1066800" y="4813227"/>
            <a:ext cx="2880000" cy="429800"/>
            <a:chOff x="977900" y="4394127"/>
            <a:chExt cx="2880000" cy="429800"/>
          </a:xfrm>
        </p:grpSpPr>
        <p:sp>
          <p:nvSpPr>
            <p:cNvPr id="45" name="Rectangle: Top Corners Rounded 44">
              <a:extLst>
                <a:ext uri="{FF2B5EF4-FFF2-40B4-BE49-F238E27FC236}">
                  <a16:creationId xmlns:a16="http://schemas.microsoft.com/office/drawing/2014/main" id="{A0D3810C-32C2-4876-89D0-05D1BB367A9F}"/>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6" name="Rectangle: Top Corners Rounded 325">
              <a:extLst>
                <a:ext uri="{FF2B5EF4-FFF2-40B4-BE49-F238E27FC236}">
                  <a16:creationId xmlns:a16="http://schemas.microsoft.com/office/drawing/2014/main" id="{8BC00683-000F-40A4-95C9-DAC4CFA25D6C}"/>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7" name="TextBox 116">
            <a:extLst>
              <a:ext uri="{FF2B5EF4-FFF2-40B4-BE49-F238E27FC236}">
                <a16:creationId xmlns:a16="http://schemas.microsoft.com/office/drawing/2014/main" id="{E3079172-947C-4CA6-865C-387F00A102C3}"/>
              </a:ext>
            </a:extLst>
          </p:cNvPr>
          <p:cNvSpPr txBox="1"/>
          <p:nvPr/>
        </p:nvSpPr>
        <p:spPr>
          <a:xfrm>
            <a:off x="8865272" y="4523138"/>
            <a:ext cx="2722294" cy="417832"/>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Financial security</a:t>
            </a:r>
          </a:p>
        </p:txBody>
      </p:sp>
      <p:grpSp>
        <p:nvGrpSpPr>
          <p:cNvPr id="118" name="Group 117">
            <a:extLst>
              <a:ext uri="{FF2B5EF4-FFF2-40B4-BE49-F238E27FC236}">
                <a16:creationId xmlns:a16="http://schemas.microsoft.com/office/drawing/2014/main" id="{CA0C0F31-7D6E-4570-A99D-2E89A586ACEA}"/>
              </a:ext>
            </a:extLst>
          </p:cNvPr>
          <p:cNvGrpSpPr/>
          <p:nvPr/>
        </p:nvGrpSpPr>
        <p:grpSpPr>
          <a:xfrm>
            <a:off x="1932792" y="3431797"/>
            <a:ext cx="1116000" cy="1404000"/>
            <a:chOff x="778971" y="1430528"/>
            <a:chExt cx="2742747" cy="3258056"/>
          </a:xfrm>
        </p:grpSpPr>
        <p:sp>
          <p:nvSpPr>
            <p:cNvPr id="119" name="Rectangle: Rounded Corners 118">
              <a:extLst>
                <a:ext uri="{FF2B5EF4-FFF2-40B4-BE49-F238E27FC236}">
                  <a16:creationId xmlns:a16="http://schemas.microsoft.com/office/drawing/2014/main" id="{17F9B301-810C-401F-B6B4-ACA069F2D1CC}"/>
                </a:ext>
              </a:extLst>
            </p:cNvPr>
            <p:cNvSpPr/>
            <p:nvPr/>
          </p:nvSpPr>
          <p:spPr>
            <a:xfrm>
              <a:off x="1468663" y="1433575"/>
              <a:ext cx="242639" cy="1872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Rectangle: Rounded Corners 201">
              <a:extLst>
                <a:ext uri="{FF2B5EF4-FFF2-40B4-BE49-F238E27FC236}">
                  <a16:creationId xmlns:a16="http://schemas.microsoft.com/office/drawing/2014/main" id="{4DB134A5-03E1-4A70-B4A0-41803976AB0C}"/>
                </a:ext>
              </a:extLst>
            </p:cNvPr>
            <p:cNvSpPr/>
            <p:nvPr/>
          </p:nvSpPr>
          <p:spPr>
            <a:xfrm>
              <a:off x="2043510" y="2063005"/>
              <a:ext cx="648000" cy="153473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Trapezoid 202">
              <a:extLst>
                <a:ext uri="{FF2B5EF4-FFF2-40B4-BE49-F238E27FC236}">
                  <a16:creationId xmlns:a16="http://schemas.microsoft.com/office/drawing/2014/main" id="{809B211C-ABAC-46E0-B0FE-59EA5A2DB5D7}"/>
                </a:ext>
              </a:extLst>
            </p:cNvPr>
            <p:cNvSpPr/>
            <p:nvPr/>
          </p:nvSpPr>
          <p:spPr>
            <a:xfrm>
              <a:off x="2461336" y="3404361"/>
              <a:ext cx="126000" cy="108000"/>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a:extLst>
                <a:ext uri="{FF2B5EF4-FFF2-40B4-BE49-F238E27FC236}">
                  <a16:creationId xmlns:a16="http://schemas.microsoft.com/office/drawing/2014/main" id="{5CFF3613-8A17-436D-8187-F82BC4CD6EC2}"/>
                </a:ext>
              </a:extLst>
            </p:cNvPr>
            <p:cNvSpPr/>
            <p:nvPr/>
          </p:nvSpPr>
          <p:spPr>
            <a:xfrm rot="16200000">
              <a:off x="2238499" y="3143910"/>
              <a:ext cx="5400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a:extLst>
                <a:ext uri="{FF2B5EF4-FFF2-40B4-BE49-F238E27FC236}">
                  <a16:creationId xmlns:a16="http://schemas.microsoft.com/office/drawing/2014/main" id="{BADC2970-5D70-4A2C-B4E7-3F22EF634405}"/>
                </a:ext>
              </a:extLst>
            </p:cNvPr>
            <p:cNvSpPr/>
            <p:nvPr/>
          </p:nvSpPr>
          <p:spPr>
            <a:xfrm>
              <a:off x="1915884" y="2748240"/>
              <a:ext cx="468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Block Arc 205">
              <a:extLst>
                <a:ext uri="{FF2B5EF4-FFF2-40B4-BE49-F238E27FC236}">
                  <a16:creationId xmlns:a16="http://schemas.microsoft.com/office/drawing/2014/main" id="{3326C1DC-9F8F-4815-AF80-E35D9C6FB4D7}"/>
                </a:ext>
              </a:extLst>
            </p:cNvPr>
            <p:cNvSpPr/>
            <p:nvPr/>
          </p:nvSpPr>
          <p:spPr>
            <a:xfrm>
              <a:off x="2258307" y="2756864"/>
              <a:ext cx="252000" cy="288000"/>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07" name="Rectangle 206">
              <a:extLst>
                <a:ext uri="{FF2B5EF4-FFF2-40B4-BE49-F238E27FC236}">
                  <a16:creationId xmlns:a16="http://schemas.microsoft.com/office/drawing/2014/main" id="{A1964ABC-07EB-4307-9258-30161ED7B579}"/>
                </a:ext>
              </a:extLst>
            </p:cNvPr>
            <p:cNvSpPr/>
            <p:nvPr/>
          </p:nvSpPr>
          <p:spPr>
            <a:xfrm rot="18988702">
              <a:off x="1285806" y="4050684"/>
              <a:ext cx="36000" cy="54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Rectangle 207">
              <a:extLst>
                <a:ext uri="{FF2B5EF4-FFF2-40B4-BE49-F238E27FC236}">
                  <a16:creationId xmlns:a16="http://schemas.microsoft.com/office/drawing/2014/main" id="{34055C77-BFC9-49C4-BE6E-B106D9CE8335}"/>
                </a:ext>
              </a:extLst>
            </p:cNvPr>
            <p:cNvSpPr/>
            <p:nvPr/>
          </p:nvSpPr>
          <p:spPr>
            <a:xfrm>
              <a:off x="1977899" y="2246540"/>
              <a:ext cx="180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a:extLst>
                <a:ext uri="{FF2B5EF4-FFF2-40B4-BE49-F238E27FC236}">
                  <a16:creationId xmlns:a16="http://schemas.microsoft.com/office/drawing/2014/main" id="{AF86B064-3D15-4576-96DE-6A06965E52A5}"/>
                </a:ext>
              </a:extLst>
            </p:cNvPr>
            <p:cNvSpPr/>
            <p:nvPr/>
          </p:nvSpPr>
          <p:spPr>
            <a:xfrm rot="2516092">
              <a:off x="2027977" y="4078857"/>
              <a:ext cx="36000" cy="50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Rectangle 209">
              <a:extLst>
                <a:ext uri="{FF2B5EF4-FFF2-40B4-BE49-F238E27FC236}">
                  <a16:creationId xmlns:a16="http://schemas.microsoft.com/office/drawing/2014/main" id="{552F73C4-77AA-4E49-854F-41785CE544B4}"/>
                </a:ext>
              </a:extLst>
            </p:cNvPr>
            <p:cNvSpPr/>
            <p:nvPr/>
          </p:nvSpPr>
          <p:spPr>
            <a:xfrm rot="5400000">
              <a:off x="987758" y="2923542"/>
              <a:ext cx="54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Oval 210">
              <a:extLst>
                <a:ext uri="{FF2B5EF4-FFF2-40B4-BE49-F238E27FC236}">
                  <a16:creationId xmlns:a16="http://schemas.microsoft.com/office/drawing/2014/main" id="{9665FBC8-EF6B-4104-862C-29FC9FA01CDD}"/>
                </a:ext>
              </a:extLst>
            </p:cNvPr>
            <p:cNvSpPr/>
            <p:nvPr/>
          </p:nvSpPr>
          <p:spPr>
            <a:xfrm>
              <a:off x="1042103" y="3035477"/>
              <a:ext cx="1260000" cy="12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Rectangle 211">
              <a:extLst>
                <a:ext uri="{FF2B5EF4-FFF2-40B4-BE49-F238E27FC236}">
                  <a16:creationId xmlns:a16="http://schemas.microsoft.com/office/drawing/2014/main" id="{851A2A9D-0979-40D5-93BE-C51E4821185B}"/>
                </a:ext>
              </a:extLst>
            </p:cNvPr>
            <p:cNvSpPr/>
            <p:nvPr/>
          </p:nvSpPr>
          <p:spPr>
            <a:xfrm rot="19279173">
              <a:off x="2076344" y="4129349"/>
              <a:ext cx="36000" cy="43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Rectangle 212">
              <a:extLst>
                <a:ext uri="{FF2B5EF4-FFF2-40B4-BE49-F238E27FC236}">
                  <a16:creationId xmlns:a16="http://schemas.microsoft.com/office/drawing/2014/main" id="{A60ECBBC-5E81-4674-A7E1-B4EAC8C5BFE3}"/>
                </a:ext>
              </a:extLst>
            </p:cNvPr>
            <p:cNvSpPr/>
            <p:nvPr/>
          </p:nvSpPr>
          <p:spPr>
            <a:xfrm rot="2563536">
              <a:off x="1251171" y="4130393"/>
              <a:ext cx="36000" cy="45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Rectangle 213">
              <a:extLst>
                <a:ext uri="{FF2B5EF4-FFF2-40B4-BE49-F238E27FC236}">
                  <a16:creationId xmlns:a16="http://schemas.microsoft.com/office/drawing/2014/main" id="{9D7BE59F-DD92-4C50-B1E3-75A2EEB42A4E}"/>
                </a:ext>
              </a:extLst>
            </p:cNvPr>
            <p:cNvSpPr/>
            <p:nvPr/>
          </p:nvSpPr>
          <p:spPr>
            <a:xfrm>
              <a:off x="1476851"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Rectangle 214">
              <a:extLst>
                <a:ext uri="{FF2B5EF4-FFF2-40B4-BE49-F238E27FC236}">
                  <a16:creationId xmlns:a16="http://schemas.microsoft.com/office/drawing/2014/main" id="{5357851A-111B-430E-AD5E-B7268EE061F0}"/>
                </a:ext>
              </a:extLst>
            </p:cNvPr>
            <p:cNvSpPr/>
            <p:nvPr/>
          </p:nvSpPr>
          <p:spPr>
            <a:xfrm>
              <a:off x="2208062" y="3690028"/>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6" name="Rectangle 215">
              <a:extLst>
                <a:ext uri="{FF2B5EF4-FFF2-40B4-BE49-F238E27FC236}">
                  <a16:creationId xmlns:a16="http://schemas.microsoft.com/office/drawing/2014/main" id="{726C79BD-DBFD-4AEF-9931-F0A3940BD5D1}"/>
                </a:ext>
              </a:extLst>
            </p:cNvPr>
            <p:cNvSpPr/>
            <p:nvPr/>
          </p:nvSpPr>
          <p:spPr>
            <a:xfrm>
              <a:off x="1843353"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Rectangle 216">
              <a:extLst>
                <a:ext uri="{FF2B5EF4-FFF2-40B4-BE49-F238E27FC236}">
                  <a16:creationId xmlns:a16="http://schemas.microsoft.com/office/drawing/2014/main" id="{6303948D-EE4C-4D85-896F-60DF8D07A145}"/>
                </a:ext>
              </a:extLst>
            </p:cNvPr>
            <p:cNvSpPr/>
            <p:nvPr/>
          </p:nvSpPr>
          <p:spPr>
            <a:xfrm>
              <a:off x="1090009" y="3690029"/>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Oval 217">
              <a:extLst>
                <a:ext uri="{FF2B5EF4-FFF2-40B4-BE49-F238E27FC236}">
                  <a16:creationId xmlns:a16="http://schemas.microsoft.com/office/drawing/2014/main" id="{296AF554-C579-4A49-B40B-C717DBE50CC4}"/>
                </a:ext>
              </a:extLst>
            </p:cNvPr>
            <p:cNvSpPr/>
            <p:nvPr/>
          </p:nvSpPr>
          <p:spPr>
            <a:xfrm>
              <a:off x="1092202" y="3086101"/>
              <a:ext cx="1155700" cy="1181100"/>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Rectangle 218">
              <a:extLst>
                <a:ext uri="{FF2B5EF4-FFF2-40B4-BE49-F238E27FC236}">
                  <a16:creationId xmlns:a16="http://schemas.microsoft.com/office/drawing/2014/main" id="{5735BD9E-F4E0-4CA6-AEBB-38DA5422496D}"/>
                </a:ext>
              </a:extLst>
            </p:cNvPr>
            <p:cNvSpPr/>
            <p:nvPr/>
          </p:nvSpPr>
          <p:spPr>
            <a:xfrm>
              <a:off x="1485900" y="3086101"/>
              <a:ext cx="381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Rectangle 219">
              <a:extLst>
                <a:ext uri="{FF2B5EF4-FFF2-40B4-BE49-F238E27FC236}">
                  <a16:creationId xmlns:a16="http://schemas.microsoft.com/office/drawing/2014/main" id="{36A6F407-7B07-46B8-9166-F524D6C2E69A}"/>
                </a:ext>
              </a:extLst>
            </p:cNvPr>
            <p:cNvSpPr/>
            <p:nvPr/>
          </p:nvSpPr>
          <p:spPr>
            <a:xfrm>
              <a:off x="1456272" y="3043770"/>
              <a:ext cx="432000"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Rectangle 220">
              <a:extLst>
                <a:ext uri="{FF2B5EF4-FFF2-40B4-BE49-F238E27FC236}">
                  <a16:creationId xmlns:a16="http://schemas.microsoft.com/office/drawing/2014/main" id="{5694F728-9B20-4F84-B0AC-78AA72DE7665}"/>
                </a:ext>
              </a:extLst>
            </p:cNvPr>
            <p:cNvSpPr/>
            <p:nvPr/>
          </p:nvSpPr>
          <p:spPr>
            <a:xfrm>
              <a:off x="1557870" y="2992969"/>
              <a:ext cx="252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2" name="Block Arc 221">
              <a:extLst>
                <a:ext uri="{FF2B5EF4-FFF2-40B4-BE49-F238E27FC236}">
                  <a16:creationId xmlns:a16="http://schemas.microsoft.com/office/drawing/2014/main" id="{8044B0E5-F980-48A2-95E2-A61F45C1F03D}"/>
                </a:ext>
              </a:extLst>
            </p:cNvPr>
            <p:cNvSpPr/>
            <p:nvPr/>
          </p:nvSpPr>
          <p:spPr>
            <a:xfrm>
              <a:off x="2226771" y="28034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3" name="Block Arc 222">
              <a:extLst>
                <a:ext uri="{FF2B5EF4-FFF2-40B4-BE49-F238E27FC236}">
                  <a16:creationId xmlns:a16="http://schemas.microsoft.com/office/drawing/2014/main" id="{97346872-3067-4955-9689-B11D5BDC0123}"/>
                </a:ext>
              </a:extLst>
            </p:cNvPr>
            <p:cNvSpPr/>
            <p:nvPr/>
          </p:nvSpPr>
          <p:spPr>
            <a:xfrm rot="16200000">
              <a:off x="1673253" y="2780233"/>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24" name="Rectangle 223">
              <a:extLst>
                <a:ext uri="{FF2B5EF4-FFF2-40B4-BE49-F238E27FC236}">
                  <a16:creationId xmlns:a16="http://schemas.microsoft.com/office/drawing/2014/main" id="{397ED274-F832-4F4A-B498-17A913A96E7D}"/>
                </a:ext>
              </a:extLst>
            </p:cNvPr>
            <p:cNvSpPr/>
            <p:nvPr/>
          </p:nvSpPr>
          <p:spPr>
            <a:xfrm>
              <a:off x="1809925" y="2795364"/>
              <a:ext cx="54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Rectangle 224">
              <a:extLst>
                <a:ext uri="{FF2B5EF4-FFF2-40B4-BE49-F238E27FC236}">
                  <a16:creationId xmlns:a16="http://schemas.microsoft.com/office/drawing/2014/main" id="{527D396B-E1AD-41FA-8416-8B9F0215DF44}"/>
                </a:ext>
              </a:extLst>
            </p:cNvPr>
            <p:cNvSpPr/>
            <p:nvPr/>
          </p:nvSpPr>
          <p:spPr>
            <a:xfrm>
              <a:off x="1648126" y="2912265"/>
              <a:ext cx="72308"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6" name="Rectangle 225">
              <a:extLst>
                <a:ext uri="{FF2B5EF4-FFF2-40B4-BE49-F238E27FC236}">
                  <a16:creationId xmlns:a16="http://schemas.microsoft.com/office/drawing/2014/main" id="{DE9995BA-6FC9-43F4-A3C9-E056704B7DBE}"/>
                </a:ext>
              </a:extLst>
            </p:cNvPr>
            <p:cNvSpPr/>
            <p:nvPr/>
          </p:nvSpPr>
          <p:spPr>
            <a:xfrm>
              <a:off x="2327460" y="3525225"/>
              <a:ext cx="945336"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7" name="Rectangle 226">
              <a:extLst>
                <a:ext uri="{FF2B5EF4-FFF2-40B4-BE49-F238E27FC236}">
                  <a16:creationId xmlns:a16="http://schemas.microsoft.com/office/drawing/2014/main" id="{B85BFEC7-E448-4442-8EA6-66F818C5CD89}"/>
                </a:ext>
              </a:extLst>
            </p:cNvPr>
            <p:cNvSpPr/>
            <p:nvPr/>
          </p:nvSpPr>
          <p:spPr>
            <a:xfrm>
              <a:off x="2414631" y="2948818"/>
              <a:ext cx="72308" cy="5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Rectangle 227">
              <a:extLst>
                <a:ext uri="{FF2B5EF4-FFF2-40B4-BE49-F238E27FC236}">
                  <a16:creationId xmlns:a16="http://schemas.microsoft.com/office/drawing/2014/main" id="{4D6E9D08-C4ED-45EE-BC3E-DF300704F8C3}"/>
                </a:ext>
              </a:extLst>
            </p:cNvPr>
            <p:cNvSpPr/>
            <p:nvPr/>
          </p:nvSpPr>
          <p:spPr>
            <a:xfrm>
              <a:off x="2327460" y="3734129"/>
              <a:ext cx="1008000"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Trapezoid 228">
              <a:extLst>
                <a:ext uri="{FF2B5EF4-FFF2-40B4-BE49-F238E27FC236}">
                  <a16:creationId xmlns:a16="http://schemas.microsoft.com/office/drawing/2014/main" id="{54ED0BF8-C5AE-42D1-A856-FA48048D7209}"/>
                </a:ext>
              </a:extLst>
            </p:cNvPr>
            <p:cNvSpPr/>
            <p:nvPr/>
          </p:nvSpPr>
          <p:spPr>
            <a:xfrm>
              <a:off x="2363305" y="3405570"/>
              <a:ext cx="180000" cy="108000"/>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Rectangle 229">
              <a:extLst>
                <a:ext uri="{FF2B5EF4-FFF2-40B4-BE49-F238E27FC236}">
                  <a16:creationId xmlns:a16="http://schemas.microsoft.com/office/drawing/2014/main" id="{6579A21A-5CAC-4BBB-87D1-7CE7925CB2C9}"/>
                </a:ext>
              </a:extLst>
            </p:cNvPr>
            <p:cNvSpPr/>
            <p:nvPr/>
          </p:nvSpPr>
          <p:spPr>
            <a:xfrm>
              <a:off x="2327460" y="3989029"/>
              <a:ext cx="945336" cy="602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Rectangle 230">
              <a:extLst>
                <a:ext uri="{FF2B5EF4-FFF2-40B4-BE49-F238E27FC236}">
                  <a16:creationId xmlns:a16="http://schemas.microsoft.com/office/drawing/2014/main" id="{C0D0FF91-5893-4608-B7B5-8C06DBAB565E}"/>
                </a:ext>
              </a:extLst>
            </p:cNvPr>
            <p:cNvSpPr/>
            <p:nvPr/>
          </p:nvSpPr>
          <p:spPr>
            <a:xfrm>
              <a:off x="2325240" y="3876523"/>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Rectangle 231">
              <a:extLst>
                <a:ext uri="{FF2B5EF4-FFF2-40B4-BE49-F238E27FC236}">
                  <a16:creationId xmlns:a16="http://schemas.microsoft.com/office/drawing/2014/main" id="{3415CDB4-5615-4174-A0D5-ADF9289C2B6C}"/>
                </a:ext>
              </a:extLst>
            </p:cNvPr>
            <p:cNvSpPr/>
            <p:nvPr/>
          </p:nvSpPr>
          <p:spPr>
            <a:xfrm>
              <a:off x="3179890" y="3896740"/>
              <a:ext cx="92906"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Rectangle 232">
              <a:extLst>
                <a:ext uri="{FF2B5EF4-FFF2-40B4-BE49-F238E27FC236}">
                  <a16:creationId xmlns:a16="http://schemas.microsoft.com/office/drawing/2014/main" id="{443CABF9-2700-48F6-A36E-B5A9C342D903}"/>
                </a:ext>
              </a:extLst>
            </p:cNvPr>
            <p:cNvSpPr/>
            <p:nvPr/>
          </p:nvSpPr>
          <p:spPr>
            <a:xfrm>
              <a:off x="2619446" y="3878810"/>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Rectangle 233">
              <a:extLst>
                <a:ext uri="{FF2B5EF4-FFF2-40B4-BE49-F238E27FC236}">
                  <a16:creationId xmlns:a16="http://schemas.microsoft.com/office/drawing/2014/main" id="{DBDD7509-001C-425D-A8FF-0301C70BA266}"/>
                </a:ext>
              </a:extLst>
            </p:cNvPr>
            <p:cNvSpPr/>
            <p:nvPr/>
          </p:nvSpPr>
          <p:spPr>
            <a:xfrm>
              <a:off x="2902193" y="3865995"/>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Rectangle 234">
              <a:extLst>
                <a:ext uri="{FF2B5EF4-FFF2-40B4-BE49-F238E27FC236}">
                  <a16:creationId xmlns:a16="http://schemas.microsoft.com/office/drawing/2014/main" id="{FEDEBD13-653C-4C83-8F03-B0C621232CC0}"/>
                </a:ext>
              </a:extLst>
            </p:cNvPr>
            <p:cNvSpPr/>
            <p:nvPr/>
          </p:nvSpPr>
          <p:spPr>
            <a:xfrm>
              <a:off x="2902193" y="3403450"/>
              <a:ext cx="326782"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Rectangle 235">
              <a:extLst>
                <a:ext uri="{FF2B5EF4-FFF2-40B4-BE49-F238E27FC236}">
                  <a16:creationId xmlns:a16="http://schemas.microsoft.com/office/drawing/2014/main" id="{6F61A3EE-F68E-4865-A50D-1731213F5938}"/>
                </a:ext>
              </a:extLst>
            </p:cNvPr>
            <p:cNvSpPr/>
            <p:nvPr/>
          </p:nvSpPr>
          <p:spPr>
            <a:xfrm>
              <a:off x="2952039" y="2998635"/>
              <a:ext cx="79200" cy="43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Rectangle 236">
              <a:extLst>
                <a:ext uri="{FF2B5EF4-FFF2-40B4-BE49-F238E27FC236}">
                  <a16:creationId xmlns:a16="http://schemas.microsoft.com/office/drawing/2014/main" id="{57B48216-9306-40E1-9842-4B1C5B7F7856}"/>
                </a:ext>
              </a:extLst>
            </p:cNvPr>
            <p:cNvSpPr/>
            <p:nvPr/>
          </p:nvSpPr>
          <p:spPr>
            <a:xfrm>
              <a:off x="3098089" y="3081185"/>
              <a:ext cx="79200"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Rectangle 237">
              <a:extLst>
                <a:ext uri="{FF2B5EF4-FFF2-40B4-BE49-F238E27FC236}">
                  <a16:creationId xmlns:a16="http://schemas.microsoft.com/office/drawing/2014/main" id="{659BF488-1269-4505-ACFC-2E88D4DF166D}"/>
                </a:ext>
              </a:extLst>
            </p:cNvPr>
            <p:cNvSpPr/>
            <p:nvPr/>
          </p:nvSpPr>
          <p:spPr>
            <a:xfrm>
              <a:off x="1353204" y="2577260"/>
              <a:ext cx="432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Block Arc 238">
              <a:extLst>
                <a:ext uri="{FF2B5EF4-FFF2-40B4-BE49-F238E27FC236}">
                  <a16:creationId xmlns:a16="http://schemas.microsoft.com/office/drawing/2014/main" id="{9C0D764E-54D0-43AE-B103-BDF10DDB130B}"/>
                </a:ext>
              </a:extLst>
            </p:cNvPr>
            <p:cNvSpPr/>
            <p:nvPr/>
          </p:nvSpPr>
          <p:spPr>
            <a:xfrm rot="16200000">
              <a:off x="1252494" y="2565614"/>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0" name="Block Arc 239">
              <a:extLst>
                <a:ext uri="{FF2B5EF4-FFF2-40B4-BE49-F238E27FC236}">
                  <a16:creationId xmlns:a16="http://schemas.microsoft.com/office/drawing/2014/main" id="{F0436384-0ACC-4FB3-95B2-69707062C386}"/>
                </a:ext>
              </a:extLst>
            </p:cNvPr>
            <p:cNvSpPr/>
            <p:nvPr/>
          </p:nvSpPr>
          <p:spPr>
            <a:xfrm rot="5400000">
              <a:off x="1692769" y="2429077"/>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1" name="Rectangle 240">
              <a:extLst>
                <a:ext uri="{FF2B5EF4-FFF2-40B4-BE49-F238E27FC236}">
                  <a16:creationId xmlns:a16="http://schemas.microsoft.com/office/drawing/2014/main" id="{B909541A-4671-46AD-AC73-745063FFBC76}"/>
                </a:ext>
              </a:extLst>
            </p:cNvPr>
            <p:cNvSpPr/>
            <p:nvPr/>
          </p:nvSpPr>
          <p:spPr>
            <a:xfrm rot="5400000">
              <a:off x="1783252" y="2408719"/>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Block Arc 241">
              <a:extLst>
                <a:ext uri="{FF2B5EF4-FFF2-40B4-BE49-F238E27FC236}">
                  <a16:creationId xmlns:a16="http://schemas.microsoft.com/office/drawing/2014/main" id="{7DC96EC4-99F2-455B-9211-2E06EACEEBCE}"/>
                </a:ext>
              </a:extLst>
            </p:cNvPr>
            <p:cNvSpPr/>
            <p:nvPr/>
          </p:nvSpPr>
          <p:spPr>
            <a:xfrm rot="16200000">
              <a:off x="1868801" y="2242206"/>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3" name="Rectangle 242">
              <a:extLst>
                <a:ext uri="{FF2B5EF4-FFF2-40B4-BE49-F238E27FC236}">
                  <a16:creationId xmlns:a16="http://schemas.microsoft.com/office/drawing/2014/main" id="{167FB6CE-A0F2-46E3-B10C-734D172F579F}"/>
                </a:ext>
              </a:extLst>
            </p:cNvPr>
            <p:cNvSpPr/>
            <p:nvPr/>
          </p:nvSpPr>
          <p:spPr>
            <a:xfrm>
              <a:off x="1964870" y="2251200"/>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Partial Circle 243">
              <a:extLst>
                <a:ext uri="{FF2B5EF4-FFF2-40B4-BE49-F238E27FC236}">
                  <a16:creationId xmlns:a16="http://schemas.microsoft.com/office/drawing/2014/main" id="{95857C90-BDF0-41A6-8F22-9F9C3726DBF5}"/>
                </a:ext>
              </a:extLst>
            </p:cNvPr>
            <p:cNvSpPr/>
            <p:nvPr/>
          </p:nvSpPr>
          <p:spPr>
            <a:xfrm rot="10800000">
              <a:off x="2041347" y="1902432"/>
              <a:ext cx="648000" cy="461611"/>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5" name="Rectangle 244">
              <a:extLst>
                <a:ext uri="{FF2B5EF4-FFF2-40B4-BE49-F238E27FC236}">
                  <a16:creationId xmlns:a16="http://schemas.microsoft.com/office/drawing/2014/main" id="{83E7DBB8-9836-4A5D-9F2A-9A5C9C5C506B}"/>
                </a:ext>
              </a:extLst>
            </p:cNvPr>
            <p:cNvSpPr/>
            <p:nvPr/>
          </p:nvSpPr>
          <p:spPr>
            <a:xfrm>
              <a:off x="2171939" y="1864829"/>
              <a:ext cx="372193"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Rectangle 245">
              <a:extLst>
                <a:ext uri="{FF2B5EF4-FFF2-40B4-BE49-F238E27FC236}">
                  <a16:creationId xmlns:a16="http://schemas.microsoft.com/office/drawing/2014/main" id="{D00D726B-2336-435C-9F4E-4C443A29BDBA}"/>
                </a:ext>
              </a:extLst>
            </p:cNvPr>
            <p:cNvSpPr/>
            <p:nvPr/>
          </p:nvSpPr>
          <p:spPr>
            <a:xfrm>
              <a:off x="2260543" y="1790401"/>
              <a:ext cx="180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7" name="Block Arc 246">
              <a:extLst>
                <a:ext uri="{FF2B5EF4-FFF2-40B4-BE49-F238E27FC236}">
                  <a16:creationId xmlns:a16="http://schemas.microsoft.com/office/drawing/2014/main" id="{B36BBF03-43DA-429C-9BCD-4CE887B32894}"/>
                </a:ext>
              </a:extLst>
            </p:cNvPr>
            <p:cNvSpPr/>
            <p:nvPr/>
          </p:nvSpPr>
          <p:spPr>
            <a:xfrm rot="16200000">
              <a:off x="2366564" y="1536727"/>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48" name="Rectangle 247">
              <a:extLst>
                <a:ext uri="{FF2B5EF4-FFF2-40B4-BE49-F238E27FC236}">
                  <a16:creationId xmlns:a16="http://schemas.microsoft.com/office/drawing/2014/main" id="{225CCDAC-209A-4B2F-98D5-B4C4CBEFB7AC}"/>
                </a:ext>
              </a:extLst>
            </p:cNvPr>
            <p:cNvSpPr/>
            <p:nvPr/>
          </p:nvSpPr>
          <p:spPr>
            <a:xfrm rot="5400000">
              <a:off x="2266235" y="1723197"/>
              <a:ext cx="180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Rectangle 248">
              <a:extLst>
                <a:ext uri="{FF2B5EF4-FFF2-40B4-BE49-F238E27FC236}">
                  <a16:creationId xmlns:a16="http://schemas.microsoft.com/office/drawing/2014/main" id="{2F007762-A048-4B93-874F-0609D1F9E806}"/>
                </a:ext>
              </a:extLst>
            </p:cNvPr>
            <p:cNvSpPr/>
            <p:nvPr/>
          </p:nvSpPr>
          <p:spPr>
            <a:xfrm rot="10800000">
              <a:off x="2455927" y="1566355"/>
              <a:ext cx="252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Rectangle 249">
              <a:extLst>
                <a:ext uri="{FF2B5EF4-FFF2-40B4-BE49-F238E27FC236}">
                  <a16:creationId xmlns:a16="http://schemas.microsoft.com/office/drawing/2014/main" id="{B6039277-D8A4-4A01-9198-41FF611491F7}"/>
                </a:ext>
              </a:extLst>
            </p:cNvPr>
            <p:cNvSpPr/>
            <p:nvPr/>
          </p:nvSpPr>
          <p:spPr>
            <a:xfrm rot="5400000">
              <a:off x="1910297" y="2555832"/>
              <a:ext cx="1782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Block Arc 250">
              <a:extLst>
                <a:ext uri="{FF2B5EF4-FFF2-40B4-BE49-F238E27FC236}">
                  <a16:creationId xmlns:a16="http://schemas.microsoft.com/office/drawing/2014/main" id="{3B225490-2156-4339-BFFE-AEDF20EB8133}"/>
                </a:ext>
              </a:extLst>
            </p:cNvPr>
            <p:cNvSpPr/>
            <p:nvPr/>
          </p:nvSpPr>
          <p:spPr>
            <a:xfrm>
              <a:off x="2607925" y="1575288"/>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2" name="Rectangle 251">
              <a:extLst>
                <a:ext uri="{FF2B5EF4-FFF2-40B4-BE49-F238E27FC236}">
                  <a16:creationId xmlns:a16="http://schemas.microsoft.com/office/drawing/2014/main" id="{D323259E-6829-4C1F-AEA9-84A38B195789}"/>
                </a:ext>
              </a:extLst>
            </p:cNvPr>
            <p:cNvSpPr/>
            <p:nvPr/>
          </p:nvSpPr>
          <p:spPr>
            <a:xfrm rot="10800000">
              <a:off x="2677952" y="2242438"/>
              <a:ext cx="144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Rectangle: Rounded Corners 252">
              <a:extLst>
                <a:ext uri="{FF2B5EF4-FFF2-40B4-BE49-F238E27FC236}">
                  <a16:creationId xmlns:a16="http://schemas.microsoft.com/office/drawing/2014/main" id="{091C992E-D454-4BAC-9FF1-D70879B22BB8}"/>
                </a:ext>
              </a:extLst>
            </p:cNvPr>
            <p:cNvSpPr/>
            <p:nvPr/>
          </p:nvSpPr>
          <p:spPr>
            <a:xfrm>
              <a:off x="1438182" y="1430528"/>
              <a:ext cx="324000" cy="108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4" name="Rectangle 253">
              <a:extLst>
                <a:ext uri="{FF2B5EF4-FFF2-40B4-BE49-F238E27FC236}">
                  <a16:creationId xmlns:a16="http://schemas.microsoft.com/office/drawing/2014/main" id="{25326997-51D2-4908-82DA-644A0BB801B7}"/>
                </a:ext>
              </a:extLst>
            </p:cNvPr>
            <p:cNvSpPr/>
            <p:nvPr/>
          </p:nvSpPr>
          <p:spPr>
            <a:xfrm>
              <a:off x="929718" y="4554342"/>
              <a:ext cx="2592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Block Arc 254">
              <a:extLst>
                <a:ext uri="{FF2B5EF4-FFF2-40B4-BE49-F238E27FC236}">
                  <a16:creationId xmlns:a16="http://schemas.microsoft.com/office/drawing/2014/main" id="{22AD8331-D528-412B-9E78-49DB0D42B644}"/>
                </a:ext>
              </a:extLst>
            </p:cNvPr>
            <p:cNvSpPr/>
            <p:nvPr/>
          </p:nvSpPr>
          <p:spPr>
            <a:xfrm>
              <a:off x="778971" y="4400584"/>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56" name="Rectangle 255">
              <a:extLst>
                <a:ext uri="{FF2B5EF4-FFF2-40B4-BE49-F238E27FC236}">
                  <a16:creationId xmlns:a16="http://schemas.microsoft.com/office/drawing/2014/main" id="{9978D760-82DD-4B89-A942-40E4FC5C5030}"/>
                </a:ext>
              </a:extLst>
            </p:cNvPr>
            <p:cNvSpPr/>
            <p:nvPr/>
          </p:nvSpPr>
          <p:spPr>
            <a:xfrm>
              <a:off x="3275548" y="4269317"/>
              <a:ext cx="195058"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Rectangle 256">
              <a:extLst>
                <a:ext uri="{FF2B5EF4-FFF2-40B4-BE49-F238E27FC236}">
                  <a16:creationId xmlns:a16="http://schemas.microsoft.com/office/drawing/2014/main" id="{38092F9B-67DD-4D6D-844A-F4EEA49B75B2}"/>
                </a:ext>
              </a:extLst>
            </p:cNvPr>
            <p:cNvSpPr/>
            <p:nvPr/>
          </p:nvSpPr>
          <p:spPr>
            <a:xfrm>
              <a:off x="3358758" y="4199188"/>
              <a:ext cx="36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Rectangle 257">
              <a:extLst>
                <a:ext uri="{FF2B5EF4-FFF2-40B4-BE49-F238E27FC236}">
                  <a16:creationId xmlns:a16="http://schemas.microsoft.com/office/drawing/2014/main" id="{7CB19043-D4CA-4493-870B-A977F74B6C53}"/>
                </a:ext>
              </a:extLst>
            </p:cNvPr>
            <p:cNvSpPr/>
            <p:nvPr/>
          </p:nvSpPr>
          <p:spPr>
            <a:xfrm>
              <a:off x="3456928" y="4233778"/>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Rectangle 258">
              <a:extLst>
                <a:ext uri="{FF2B5EF4-FFF2-40B4-BE49-F238E27FC236}">
                  <a16:creationId xmlns:a16="http://schemas.microsoft.com/office/drawing/2014/main" id="{BA60B163-4D45-4760-B8E0-0BDC37B46D14}"/>
                </a:ext>
              </a:extLst>
            </p:cNvPr>
            <p:cNvSpPr/>
            <p:nvPr/>
          </p:nvSpPr>
          <p:spPr>
            <a:xfrm>
              <a:off x="3370908" y="4132798"/>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Rectangle 259">
              <a:extLst>
                <a:ext uri="{FF2B5EF4-FFF2-40B4-BE49-F238E27FC236}">
                  <a16:creationId xmlns:a16="http://schemas.microsoft.com/office/drawing/2014/main" id="{2D002D6C-8EDD-493C-BD23-8F5C2B7C6C20}"/>
                </a:ext>
              </a:extLst>
            </p:cNvPr>
            <p:cNvSpPr/>
            <p:nvPr/>
          </p:nvSpPr>
          <p:spPr>
            <a:xfrm rot="5400000">
              <a:off x="3365663" y="4179778"/>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Trapezoid 260">
              <a:extLst>
                <a:ext uri="{FF2B5EF4-FFF2-40B4-BE49-F238E27FC236}">
                  <a16:creationId xmlns:a16="http://schemas.microsoft.com/office/drawing/2014/main" id="{58223B61-206C-40E0-A39A-BEA496B0AEC3}"/>
                </a:ext>
              </a:extLst>
            </p:cNvPr>
            <p:cNvSpPr/>
            <p:nvPr/>
          </p:nvSpPr>
          <p:spPr>
            <a:xfrm rot="10800000">
              <a:off x="3321036" y="414856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Rectangle 261">
              <a:extLst>
                <a:ext uri="{FF2B5EF4-FFF2-40B4-BE49-F238E27FC236}">
                  <a16:creationId xmlns:a16="http://schemas.microsoft.com/office/drawing/2014/main" id="{1994B74E-84F3-40B4-B069-87A93E3A7FFC}"/>
                </a:ext>
              </a:extLst>
            </p:cNvPr>
            <p:cNvSpPr/>
            <p:nvPr/>
          </p:nvSpPr>
          <p:spPr>
            <a:xfrm>
              <a:off x="872772" y="4362307"/>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3" name="Rectangle 262">
              <a:extLst>
                <a:ext uri="{FF2B5EF4-FFF2-40B4-BE49-F238E27FC236}">
                  <a16:creationId xmlns:a16="http://schemas.microsoft.com/office/drawing/2014/main" id="{F52E27B4-803E-4B1D-8A96-ADC479E53DE8}"/>
                </a:ext>
              </a:extLst>
            </p:cNvPr>
            <p:cNvSpPr/>
            <p:nvPr/>
          </p:nvSpPr>
          <p:spPr>
            <a:xfrm>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4" name="Rectangle 263">
              <a:extLst>
                <a:ext uri="{FF2B5EF4-FFF2-40B4-BE49-F238E27FC236}">
                  <a16:creationId xmlns:a16="http://schemas.microsoft.com/office/drawing/2014/main" id="{11276F2B-6976-4403-AF10-2888253277F9}"/>
                </a:ext>
              </a:extLst>
            </p:cNvPr>
            <p:cNvSpPr/>
            <p:nvPr/>
          </p:nvSpPr>
          <p:spPr>
            <a:xfrm>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5" name="Rectangle 264">
              <a:extLst>
                <a:ext uri="{FF2B5EF4-FFF2-40B4-BE49-F238E27FC236}">
                  <a16:creationId xmlns:a16="http://schemas.microsoft.com/office/drawing/2014/main" id="{D780A6B0-E562-4CE9-8315-87FE7B5990EC}"/>
                </a:ext>
              </a:extLst>
            </p:cNvPr>
            <p:cNvSpPr/>
            <p:nvPr/>
          </p:nvSpPr>
          <p:spPr>
            <a:xfrm rot="5400000">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6" name="Trapezoid 265">
              <a:extLst>
                <a:ext uri="{FF2B5EF4-FFF2-40B4-BE49-F238E27FC236}">
                  <a16:creationId xmlns:a16="http://schemas.microsoft.com/office/drawing/2014/main" id="{7DFD423C-BC2B-425B-8B32-AEB84631C72B}"/>
                </a:ext>
              </a:extLst>
            </p:cNvPr>
            <p:cNvSpPr/>
            <p:nvPr/>
          </p:nvSpPr>
          <p:spPr>
            <a:xfrm rot="10800000">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67" name="Content Placeholder 34" descr="Oil Rig with solid fill">
            <a:extLst>
              <a:ext uri="{FF2B5EF4-FFF2-40B4-BE49-F238E27FC236}">
                <a16:creationId xmlns:a16="http://schemas.microsoft.com/office/drawing/2014/main" id="{0B1BC6C4-B473-488E-BBAB-4DAFF19F778C}"/>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77101" y="4034920"/>
            <a:ext cx="792000" cy="900000"/>
          </a:xfrm>
          <a:prstGeom prst="rect">
            <a:avLst/>
          </a:prstGeom>
        </p:spPr>
      </p:pic>
      <p:grpSp>
        <p:nvGrpSpPr>
          <p:cNvPr id="268" name="Group 267">
            <a:extLst>
              <a:ext uri="{FF2B5EF4-FFF2-40B4-BE49-F238E27FC236}">
                <a16:creationId xmlns:a16="http://schemas.microsoft.com/office/drawing/2014/main" id="{36D78183-CA3F-48B3-AC9C-2555E1F8A206}"/>
              </a:ext>
            </a:extLst>
          </p:cNvPr>
          <p:cNvGrpSpPr/>
          <p:nvPr/>
        </p:nvGrpSpPr>
        <p:grpSpPr>
          <a:xfrm>
            <a:off x="1225415" y="3959502"/>
            <a:ext cx="737289" cy="900000"/>
            <a:chOff x="793822" y="2505528"/>
            <a:chExt cx="737289" cy="900000"/>
          </a:xfrm>
        </p:grpSpPr>
        <p:sp>
          <p:nvSpPr>
            <p:cNvPr id="269" name="Oval 268">
              <a:extLst>
                <a:ext uri="{FF2B5EF4-FFF2-40B4-BE49-F238E27FC236}">
                  <a16:creationId xmlns:a16="http://schemas.microsoft.com/office/drawing/2014/main" id="{817A9C74-6482-4F43-94C8-072EC755BBC3}"/>
                </a:ext>
              </a:extLst>
            </p:cNvPr>
            <p:cNvSpPr/>
            <p:nvPr/>
          </p:nvSpPr>
          <p:spPr>
            <a:xfrm>
              <a:off x="1069111" y="2505528"/>
              <a:ext cx="342622" cy="34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0" name="TextBox 269">
              <a:extLst>
                <a:ext uri="{FF2B5EF4-FFF2-40B4-BE49-F238E27FC236}">
                  <a16:creationId xmlns:a16="http://schemas.microsoft.com/office/drawing/2014/main" id="{78266A46-839F-44E3-8C95-DAA48A1C836B}"/>
                </a:ext>
              </a:extLst>
            </p:cNvPr>
            <p:cNvSpPr txBox="1"/>
            <p:nvPr/>
          </p:nvSpPr>
          <p:spPr>
            <a:xfrm>
              <a:off x="1049183" y="2625203"/>
              <a:ext cx="396413" cy="92246"/>
            </a:xfrm>
            <a:prstGeom prst="rect">
              <a:avLst/>
            </a:prstGeom>
          </p:spPr>
          <p:txBody>
            <a:bodyPr vert="horz" wrap="square" lIns="72000" tIns="45720" rIns="91440" bIns="45720" rtlCol="0">
              <a:noAutofit/>
            </a:bodyPr>
            <a:lstStyle/>
            <a:p>
              <a:pPr marL="0" indent="0" algn="l">
                <a:buNone/>
              </a:pPr>
              <a:r>
                <a:rPr lang="en-AU" sz="400" b="1" dirty="0">
                  <a:solidFill>
                    <a:prstClr val="black">
                      <a:lumMod val="75000"/>
                      <a:lumOff val="25000"/>
                    </a:prstClr>
                  </a:solidFill>
                  <a:latin typeface="Segoe UI" panose="020B0502040204020203" pitchFamily="34" charset="0"/>
                  <a:cs typeface="Segoe UI" panose="020B0502040204020203" pitchFamily="34" charset="0"/>
                </a:rPr>
                <a:t>E            F</a:t>
              </a:r>
            </a:p>
          </p:txBody>
        </p:sp>
        <p:sp>
          <p:nvSpPr>
            <p:cNvPr id="271" name="Arc 270">
              <a:extLst>
                <a:ext uri="{FF2B5EF4-FFF2-40B4-BE49-F238E27FC236}">
                  <a16:creationId xmlns:a16="http://schemas.microsoft.com/office/drawing/2014/main" id="{28897B1C-E771-47E8-9877-2D1D790F301F}"/>
                </a:ext>
              </a:extLst>
            </p:cNvPr>
            <p:cNvSpPr/>
            <p:nvPr/>
          </p:nvSpPr>
          <p:spPr>
            <a:xfrm>
              <a:off x="1118410" y="2541282"/>
              <a:ext cx="243788" cy="207718"/>
            </a:xfrm>
            <a:prstGeom prst="arc">
              <a:avLst>
                <a:gd name="adj1" fmla="val 10800000"/>
                <a:gd name="adj2" fmla="val 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2" name="Isosceles Triangle 271">
              <a:extLst>
                <a:ext uri="{FF2B5EF4-FFF2-40B4-BE49-F238E27FC236}">
                  <a16:creationId xmlns:a16="http://schemas.microsoft.com/office/drawing/2014/main" id="{5A20E602-EBC0-47F1-9AE8-8EC0547975D4}"/>
                </a:ext>
              </a:extLst>
            </p:cNvPr>
            <p:cNvSpPr/>
            <p:nvPr/>
          </p:nvSpPr>
          <p:spPr>
            <a:xfrm rot="17418069">
              <a:off x="1184758" y="2641780"/>
              <a:ext cx="59301" cy="103412"/>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3" name="Content Placeholder 34" descr="Oil Rig with solid fill">
              <a:extLst>
                <a:ext uri="{FF2B5EF4-FFF2-40B4-BE49-F238E27FC236}">
                  <a16:creationId xmlns:a16="http://schemas.microsoft.com/office/drawing/2014/main" id="{331769B5-B3A3-461F-89E1-EC800CF56A52}"/>
                </a:ext>
              </a:extLst>
            </p:cNvPr>
            <p:cNvSpPr/>
            <p:nvPr/>
          </p:nvSpPr>
          <p:spPr>
            <a:xfrm flipH="1">
              <a:off x="793822" y="2619176"/>
              <a:ext cx="737289" cy="786352"/>
            </a:xfrm>
            <a:custGeom>
              <a:avLst/>
              <a:gdLst>
                <a:gd name="connsiteX0" fmla="*/ 1400000 w 1540000"/>
                <a:gd name="connsiteY0" fmla="*/ 1507472 h 1642471"/>
                <a:gd name="connsiteX1" fmla="*/ 1400000 w 1540000"/>
                <a:gd name="connsiteY1" fmla="*/ 1259972 h 1642471"/>
                <a:gd name="connsiteX2" fmla="*/ 1330193 w 1540000"/>
                <a:gd name="connsiteY2" fmla="*/ 1259972 h 1642471"/>
                <a:gd name="connsiteX3" fmla="*/ 1330193 w 1540000"/>
                <a:gd name="connsiteY3" fmla="*/ 652471 h 1642471"/>
                <a:gd name="connsiteX4" fmla="*/ 1375063 w 1540000"/>
                <a:gd name="connsiteY4" fmla="*/ 629184 h 1642471"/>
                <a:gd name="connsiteX5" fmla="*/ 1396693 w 1540000"/>
                <a:gd name="connsiteY5" fmla="*/ 581934 h 1642471"/>
                <a:gd name="connsiteX6" fmla="*/ 1370075 w 1540000"/>
                <a:gd name="connsiteY6" fmla="*/ 305296 h 1642471"/>
                <a:gd name="connsiteX7" fmla="*/ 1349810 w 1540000"/>
                <a:gd name="connsiteY7" fmla="*/ 240721 h 1642471"/>
                <a:gd name="connsiteX8" fmla="*/ 1219593 w 1540000"/>
                <a:gd name="connsiteY8" fmla="*/ 17971 h 1642471"/>
                <a:gd name="connsiteX9" fmla="*/ 1178503 w 1540000"/>
                <a:gd name="connsiteY9" fmla="*/ 3279 h 1642471"/>
                <a:gd name="connsiteX10" fmla="*/ 1041250 w 1540000"/>
                <a:gd name="connsiteY10" fmla="*/ 74536 h 1642471"/>
                <a:gd name="connsiteX11" fmla="*/ 1022000 w 1540000"/>
                <a:gd name="connsiteY11" fmla="*/ 133036 h 1642471"/>
                <a:gd name="connsiteX12" fmla="*/ 1090093 w 1540000"/>
                <a:gd name="connsiteY12" fmla="*/ 349846 h 1642471"/>
                <a:gd name="connsiteX13" fmla="*/ 385000 w 1540000"/>
                <a:gd name="connsiteY13" fmla="*/ 725349 h 1642471"/>
                <a:gd name="connsiteX14" fmla="*/ 385000 w 1540000"/>
                <a:gd name="connsiteY14" fmla="*/ 674971 h 1642471"/>
                <a:gd name="connsiteX15" fmla="*/ 105000 w 1540000"/>
                <a:gd name="connsiteY15" fmla="*/ 674971 h 1642471"/>
                <a:gd name="connsiteX16" fmla="*/ 105000 w 1540000"/>
                <a:gd name="connsiteY16" fmla="*/ 1034971 h 1642471"/>
                <a:gd name="connsiteX17" fmla="*/ 140000 w 1540000"/>
                <a:gd name="connsiteY17" fmla="*/ 1034971 h 1642471"/>
                <a:gd name="connsiteX18" fmla="*/ 140000 w 1540000"/>
                <a:gd name="connsiteY18" fmla="*/ 1507472 h 1642471"/>
                <a:gd name="connsiteX19" fmla="*/ 0 w 1540000"/>
                <a:gd name="connsiteY19" fmla="*/ 1507472 h 1642471"/>
                <a:gd name="connsiteX20" fmla="*/ 0 w 1540000"/>
                <a:gd name="connsiteY20" fmla="*/ 1642472 h 1642471"/>
                <a:gd name="connsiteX21" fmla="*/ 1540000 w 1540000"/>
                <a:gd name="connsiteY21" fmla="*/ 1642472 h 1642471"/>
                <a:gd name="connsiteX22" fmla="*/ 1540000 w 1540000"/>
                <a:gd name="connsiteY22" fmla="*/ 1507472 h 1642471"/>
                <a:gd name="connsiteX23" fmla="*/ 813750 w 1540000"/>
                <a:gd name="connsiteY23" fmla="*/ 643111 h 1642471"/>
                <a:gd name="connsiteX24" fmla="*/ 1129205 w 1540000"/>
                <a:gd name="connsiteY24" fmla="*/ 475126 h 1642471"/>
                <a:gd name="connsiteX25" fmla="*/ 1192205 w 1540000"/>
                <a:gd name="connsiteY25" fmla="*/ 675579 h 1642471"/>
                <a:gd name="connsiteX26" fmla="*/ 1237705 w 1540000"/>
                <a:gd name="connsiteY26" fmla="*/ 700329 h 1642471"/>
                <a:gd name="connsiteX27" fmla="*/ 1260175 w 1540000"/>
                <a:gd name="connsiteY27" fmla="*/ 688674 h 1642471"/>
                <a:gd name="connsiteX28" fmla="*/ 1260175 w 1540000"/>
                <a:gd name="connsiteY28" fmla="*/ 1259972 h 1642471"/>
                <a:gd name="connsiteX29" fmla="*/ 1190000 w 1540000"/>
                <a:gd name="connsiteY29" fmla="*/ 1259972 h 1642471"/>
                <a:gd name="connsiteX30" fmla="*/ 1190000 w 1540000"/>
                <a:gd name="connsiteY30" fmla="*/ 1507472 h 1642471"/>
                <a:gd name="connsiteX31" fmla="*/ 889000 w 1540000"/>
                <a:gd name="connsiteY31" fmla="*/ 1507472 h 1642471"/>
                <a:gd name="connsiteX32" fmla="*/ 767620 w 1540000"/>
                <a:gd name="connsiteY32" fmla="*/ 1327472 h 1642471"/>
                <a:gd name="connsiteX33" fmla="*/ 636650 w 1540000"/>
                <a:gd name="connsiteY33" fmla="*/ 1327472 h 1642471"/>
                <a:gd name="connsiteX34" fmla="*/ 644473 w 1540000"/>
                <a:gd name="connsiteY34" fmla="*/ 1237472 h 1642471"/>
                <a:gd name="connsiteX35" fmla="*/ 759798 w 1540000"/>
                <a:gd name="connsiteY35" fmla="*/ 1237472 h 1642471"/>
                <a:gd name="connsiteX36" fmla="*/ 652295 w 1540000"/>
                <a:gd name="connsiteY36" fmla="*/ 1147472 h 1642471"/>
                <a:gd name="connsiteX37" fmla="*/ 660205 w 1540000"/>
                <a:gd name="connsiteY37" fmla="*/ 1056459 h 1642471"/>
                <a:gd name="connsiteX38" fmla="*/ 744048 w 1540000"/>
                <a:gd name="connsiteY38" fmla="*/ 1056459 h 1642471"/>
                <a:gd name="connsiteX39" fmla="*/ 751975 w 1540000"/>
                <a:gd name="connsiteY39" fmla="*/ 1147472 h 1642471"/>
                <a:gd name="connsiteX40" fmla="*/ 736295 w 1540000"/>
                <a:gd name="connsiteY40" fmla="*/ 966459 h 1642471"/>
                <a:gd name="connsiteX41" fmla="*/ 668045 w 1540000"/>
                <a:gd name="connsiteY41" fmla="*/ 966459 h 1642471"/>
                <a:gd name="connsiteX42" fmla="*/ 675763 w 1540000"/>
                <a:gd name="connsiteY42" fmla="*/ 877471 h 1642471"/>
                <a:gd name="connsiteX43" fmla="*/ 728490 w 1540000"/>
                <a:gd name="connsiteY43" fmla="*/ 877471 h 1642471"/>
                <a:gd name="connsiteX44" fmla="*/ 683585 w 1540000"/>
                <a:gd name="connsiteY44" fmla="*/ 787471 h 1642471"/>
                <a:gd name="connsiteX45" fmla="*/ 690428 w 1540000"/>
                <a:gd name="connsiteY45" fmla="*/ 708721 h 1642471"/>
                <a:gd name="connsiteX46" fmla="*/ 712793 w 1540000"/>
                <a:gd name="connsiteY46" fmla="*/ 696797 h 1642471"/>
                <a:gd name="connsiteX47" fmla="*/ 720668 w 1540000"/>
                <a:gd name="connsiteY47" fmla="*/ 787471 h 1642471"/>
                <a:gd name="connsiteX48" fmla="*/ 628810 w 1540000"/>
                <a:gd name="connsiteY48" fmla="*/ 1417472 h 1642471"/>
                <a:gd name="connsiteX49" fmla="*/ 775443 w 1540000"/>
                <a:gd name="connsiteY49" fmla="*/ 1417472 h 1642471"/>
                <a:gd name="connsiteX50" fmla="*/ 783265 w 1540000"/>
                <a:gd name="connsiteY50" fmla="*/ 1507472 h 1642471"/>
                <a:gd name="connsiteX51" fmla="*/ 620988 w 1540000"/>
                <a:gd name="connsiteY51" fmla="*/ 1507472 h 1642471"/>
                <a:gd name="connsiteX52" fmla="*/ 579635 w 1540000"/>
                <a:gd name="connsiteY52" fmla="*/ 767806 h 1642471"/>
                <a:gd name="connsiteX53" fmla="*/ 515340 w 1540000"/>
                <a:gd name="connsiteY53" fmla="*/ 1507472 h 1642471"/>
                <a:gd name="connsiteX54" fmla="*/ 350000 w 1540000"/>
                <a:gd name="connsiteY54" fmla="*/ 1507472 h 1642471"/>
                <a:gd name="connsiteX55" fmla="*/ 350000 w 1540000"/>
                <a:gd name="connsiteY55" fmla="*/ 1034971 h 1642471"/>
                <a:gd name="connsiteX56" fmla="*/ 385000 w 1540000"/>
                <a:gd name="connsiteY56" fmla="*/ 1034971 h 1642471"/>
                <a:gd name="connsiteX57" fmla="*/ 385000 w 1540000"/>
                <a:gd name="connsiteY57" fmla="*/ 871464 h 1642471"/>
                <a:gd name="connsiteX58" fmla="*/ 210000 w 1540000"/>
                <a:gd name="connsiteY58" fmla="*/ 1034971 h 1642471"/>
                <a:gd name="connsiteX59" fmla="*/ 280000 w 1540000"/>
                <a:gd name="connsiteY59" fmla="*/ 1034971 h 1642471"/>
                <a:gd name="connsiteX60" fmla="*/ 280000 w 1540000"/>
                <a:gd name="connsiteY60" fmla="*/ 1507472 h 1642471"/>
                <a:gd name="connsiteX61" fmla="*/ 210000 w 1540000"/>
                <a:gd name="connsiteY61" fmla="*/ 1507472 h 16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0000" h="1642471">
                  <a:moveTo>
                    <a:pt x="1400000" y="1507472"/>
                  </a:moveTo>
                  <a:lnTo>
                    <a:pt x="1400000" y="1259972"/>
                  </a:lnTo>
                  <a:lnTo>
                    <a:pt x="1330193" y="1259972"/>
                  </a:lnTo>
                  <a:lnTo>
                    <a:pt x="1330193" y="652471"/>
                  </a:lnTo>
                  <a:lnTo>
                    <a:pt x="1375063" y="629184"/>
                  </a:lnTo>
                  <a:cubicBezTo>
                    <a:pt x="1389764" y="621552"/>
                    <a:pt x="1398639" y="602166"/>
                    <a:pt x="1396693" y="581934"/>
                  </a:cubicBezTo>
                  <a:lnTo>
                    <a:pt x="1370075" y="305296"/>
                  </a:lnTo>
                  <a:cubicBezTo>
                    <a:pt x="1367828" y="281863"/>
                    <a:pt x="1360840" y="259597"/>
                    <a:pt x="1349810" y="240721"/>
                  </a:cubicBezTo>
                  <a:lnTo>
                    <a:pt x="1219593" y="17971"/>
                  </a:lnTo>
                  <a:cubicBezTo>
                    <a:pt x="1210066" y="1670"/>
                    <a:pt x="1193206" y="-4358"/>
                    <a:pt x="1178503" y="3279"/>
                  </a:cubicBezTo>
                  <a:lnTo>
                    <a:pt x="1041250" y="74536"/>
                  </a:lnTo>
                  <a:cubicBezTo>
                    <a:pt x="1023397" y="83892"/>
                    <a:pt x="1014790" y="110048"/>
                    <a:pt x="1022000" y="133036"/>
                  </a:cubicBezTo>
                  <a:lnTo>
                    <a:pt x="1090093" y="349846"/>
                  </a:lnTo>
                  <a:lnTo>
                    <a:pt x="385000" y="725349"/>
                  </a:lnTo>
                  <a:lnTo>
                    <a:pt x="385000" y="674971"/>
                  </a:lnTo>
                  <a:lnTo>
                    <a:pt x="105000" y="674971"/>
                  </a:lnTo>
                  <a:lnTo>
                    <a:pt x="105000" y="1034971"/>
                  </a:lnTo>
                  <a:lnTo>
                    <a:pt x="140000" y="1034971"/>
                  </a:lnTo>
                  <a:lnTo>
                    <a:pt x="140000" y="1507472"/>
                  </a:lnTo>
                  <a:lnTo>
                    <a:pt x="0" y="1507472"/>
                  </a:lnTo>
                  <a:lnTo>
                    <a:pt x="0" y="1642472"/>
                  </a:lnTo>
                  <a:lnTo>
                    <a:pt x="1540000" y="1642472"/>
                  </a:lnTo>
                  <a:lnTo>
                    <a:pt x="1540000" y="1507472"/>
                  </a:lnTo>
                  <a:close/>
                  <a:moveTo>
                    <a:pt x="813750" y="643111"/>
                  </a:moveTo>
                  <a:lnTo>
                    <a:pt x="1129205" y="475126"/>
                  </a:lnTo>
                  <a:lnTo>
                    <a:pt x="1192205" y="675579"/>
                  </a:lnTo>
                  <a:cubicBezTo>
                    <a:pt x="1199482" y="698533"/>
                    <a:pt x="1219825" y="709599"/>
                    <a:pt x="1237705" y="700329"/>
                  </a:cubicBezTo>
                  <a:lnTo>
                    <a:pt x="1260175" y="688674"/>
                  </a:lnTo>
                  <a:lnTo>
                    <a:pt x="1260175" y="1259972"/>
                  </a:lnTo>
                  <a:lnTo>
                    <a:pt x="1190000" y="1259972"/>
                  </a:lnTo>
                  <a:lnTo>
                    <a:pt x="1190000" y="1507472"/>
                  </a:lnTo>
                  <a:lnTo>
                    <a:pt x="889000" y="1507472"/>
                  </a:lnTo>
                  <a:close/>
                  <a:moveTo>
                    <a:pt x="767620" y="1327472"/>
                  </a:moveTo>
                  <a:lnTo>
                    <a:pt x="636650" y="1327472"/>
                  </a:lnTo>
                  <a:lnTo>
                    <a:pt x="644473" y="1237472"/>
                  </a:lnTo>
                  <a:lnTo>
                    <a:pt x="759798" y="1237472"/>
                  </a:lnTo>
                  <a:close/>
                  <a:moveTo>
                    <a:pt x="652295" y="1147472"/>
                  </a:moveTo>
                  <a:lnTo>
                    <a:pt x="660205" y="1056459"/>
                  </a:lnTo>
                  <a:lnTo>
                    <a:pt x="744048" y="1056459"/>
                  </a:lnTo>
                  <a:lnTo>
                    <a:pt x="751975" y="1147472"/>
                  </a:lnTo>
                  <a:close/>
                  <a:moveTo>
                    <a:pt x="736295" y="966459"/>
                  </a:moveTo>
                  <a:lnTo>
                    <a:pt x="668045" y="966459"/>
                  </a:lnTo>
                  <a:lnTo>
                    <a:pt x="675763" y="877471"/>
                  </a:lnTo>
                  <a:lnTo>
                    <a:pt x="728490" y="877471"/>
                  </a:lnTo>
                  <a:close/>
                  <a:moveTo>
                    <a:pt x="683585" y="787471"/>
                  </a:moveTo>
                  <a:lnTo>
                    <a:pt x="690428" y="708721"/>
                  </a:lnTo>
                  <a:lnTo>
                    <a:pt x="712793" y="696797"/>
                  </a:lnTo>
                  <a:lnTo>
                    <a:pt x="720668" y="787471"/>
                  </a:lnTo>
                  <a:close/>
                  <a:moveTo>
                    <a:pt x="628810" y="1417472"/>
                  </a:moveTo>
                  <a:lnTo>
                    <a:pt x="775443" y="1417472"/>
                  </a:lnTo>
                  <a:lnTo>
                    <a:pt x="783265" y="1507472"/>
                  </a:lnTo>
                  <a:lnTo>
                    <a:pt x="620988" y="1507472"/>
                  </a:lnTo>
                  <a:close/>
                  <a:moveTo>
                    <a:pt x="579635" y="767806"/>
                  </a:moveTo>
                  <a:lnTo>
                    <a:pt x="515340" y="1507472"/>
                  </a:lnTo>
                  <a:lnTo>
                    <a:pt x="350000" y="1507472"/>
                  </a:lnTo>
                  <a:lnTo>
                    <a:pt x="350000" y="1034971"/>
                  </a:lnTo>
                  <a:lnTo>
                    <a:pt x="385000" y="1034971"/>
                  </a:lnTo>
                  <a:lnTo>
                    <a:pt x="385000" y="871464"/>
                  </a:lnTo>
                  <a:close/>
                  <a:moveTo>
                    <a:pt x="210000" y="1034971"/>
                  </a:moveTo>
                  <a:lnTo>
                    <a:pt x="280000" y="1034971"/>
                  </a:lnTo>
                  <a:lnTo>
                    <a:pt x="280000" y="1507472"/>
                  </a:lnTo>
                  <a:lnTo>
                    <a:pt x="210000" y="1507472"/>
                  </a:lnTo>
                  <a:close/>
                </a:path>
              </a:pathLst>
            </a:custGeom>
            <a:solidFill>
              <a:schemeClr val="bg1">
                <a:lumMod val="50000"/>
              </a:schemeClr>
            </a:solidFill>
            <a:ln w="17463" cap="flat">
              <a:noFill/>
              <a:prstDash val="solid"/>
              <a:miter/>
            </a:ln>
          </p:spPr>
          <p:txBody>
            <a:bodyPr rtlCol="0" anchor="ctr"/>
            <a:lstStyle/>
            <a:p>
              <a:endParaRPr lang="en-AU"/>
            </a:p>
          </p:txBody>
        </p:sp>
      </p:grpSp>
      <p:sp>
        <p:nvSpPr>
          <p:cNvPr id="274" name="TextBox 273">
            <a:extLst>
              <a:ext uri="{FF2B5EF4-FFF2-40B4-BE49-F238E27FC236}">
                <a16:creationId xmlns:a16="http://schemas.microsoft.com/office/drawing/2014/main" id="{9AB3E054-BEFE-4F05-94A6-46F143506C38}"/>
              </a:ext>
            </a:extLst>
          </p:cNvPr>
          <p:cNvSpPr txBox="1"/>
          <p:nvPr/>
        </p:nvSpPr>
        <p:spPr>
          <a:xfrm>
            <a:off x="795130" y="5655814"/>
            <a:ext cx="3151670" cy="713116"/>
          </a:xfrm>
          <a:prstGeom prst="rect">
            <a:avLst/>
          </a:prstGeom>
        </p:spPr>
        <p:txBody>
          <a:bodyPr vert="horz" wrap="square" lIns="91440" tIns="45720" rIns="91440" bIns="45720" rtlCol="0">
            <a:noAutofit/>
          </a:bodyPr>
          <a:lstStyle/>
          <a:p>
            <a:pPr marL="0" indent="0" algn="ctr">
              <a:buNone/>
            </a:pPr>
            <a:r>
              <a:rPr lang="en-AU" b="1" dirty="0">
                <a:solidFill>
                  <a:schemeClr val="accent2">
                    <a:lumMod val="75000"/>
                  </a:schemeClr>
                </a:solidFill>
                <a:latin typeface="Segoe UI" panose="020B0502040204020203" pitchFamily="34" charset="0"/>
                <a:cs typeface="Segoe UI" panose="020B0502040204020203" pitchFamily="34" charset="0"/>
              </a:rPr>
              <a:t>increase with more regulated activities</a:t>
            </a:r>
          </a:p>
        </p:txBody>
      </p:sp>
      <p:sp>
        <p:nvSpPr>
          <p:cNvPr id="100" name="TextBox 99">
            <a:extLst>
              <a:ext uri="{FF2B5EF4-FFF2-40B4-BE49-F238E27FC236}">
                <a16:creationId xmlns:a16="http://schemas.microsoft.com/office/drawing/2014/main" id="{29FFA981-58E1-419C-8618-1A9964FC29F1}"/>
              </a:ext>
            </a:extLst>
          </p:cNvPr>
          <p:cNvSpPr txBox="1"/>
          <p:nvPr/>
        </p:nvSpPr>
        <p:spPr>
          <a:xfrm>
            <a:off x="683940" y="5269576"/>
            <a:ext cx="3384000" cy="642221"/>
          </a:xfrm>
          <a:prstGeom prst="rect">
            <a:avLst/>
          </a:prstGeom>
        </p:spPr>
        <p:txBody>
          <a:bodyPr vert="horz" wrap="square" lIns="91440" tIns="45720" rIns="91440" bIns="45720" rtlCol="0">
            <a:noAutofit/>
          </a:bodyPr>
          <a:lstStyle/>
          <a:p>
            <a:pPr marL="0" indent="0" algn="ctr">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Environmental liabilities</a:t>
            </a:r>
          </a:p>
        </p:txBody>
      </p:sp>
      <p:pic>
        <p:nvPicPr>
          <p:cNvPr id="101" name="Picture 100" descr="Qr code&#10;&#10;Description automatically generated">
            <a:extLst>
              <a:ext uri="{FF2B5EF4-FFF2-40B4-BE49-F238E27FC236}">
                <a16:creationId xmlns:a16="http://schemas.microsoft.com/office/drawing/2014/main" id="{0EBA3304-2E91-48F2-B012-0141BB325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871654594"/>
      </p:ext>
    </p:extLst>
  </p:cSld>
  <p:clrMapOvr>
    <a:masterClrMapping/>
  </p:clrMapOvr>
  <mc:AlternateContent xmlns:mc="http://schemas.openxmlformats.org/markup-compatibility/2006" xmlns:p14="http://schemas.microsoft.com/office/powerpoint/2010/main">
    <mc:Choice Requires="p14">
      <p:transition p14:dur="10" advClick="0" advTm="4000">
        <p:fade/>
      </p:transition>
    </mc:Choice>
    <mc:Fallback xmlns="">
      <p:transition advClick="0"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6D8D-6254-436B-973B-BE25C0229D9D}"/>
              </a:ext>
            </a:extLst>
          </p:cNvPr>
          <p:cNvSpPr>
            <a:spLocks noGrp="1"/>
          </p:cNvSpPr>
          <p:nvPr>
            <p:ph type="title"/>
          </p:nvPr>
        </p:nvSpPr>
        <p:spPr/>
        <p:txBody>
          <a:bodyPr/>
          <a:lstStyle/>
          <a:p>
            <a:r>
              <a:rPr lang="en-AU" dirty="0"/>
              <a:t>Implementation results </a:t>
            </a:r>
          </a:p>
        </p:txBody>
      </p:sp>
      <p:grpSp>
        <p:nvGrpSpPr>
          <p:cNvPr id="110" name="Group 109">
            <a:extLst>
              <a:ext uri="{FF2B5EF4-FFF2-40B4-BE49-F238E27FC236}">
                <a16:creationId xmlns:a16="http://schemas.microsoft.com/office/drawing/2014/main" id="{6240F18B-A4D9-481D-89F6-5D465ED93639}"/>
              </a:ext>
            </a:extLst>
          </p:cNvPr>
          <p:cNvGrpSpPr/>
          <p:nvPr/>
        </p:nvGrpSpPr>
        <p:grpSpPr>
          <a:xfrm>
            <a:off x="9744402" y="314531"/>
            <a:ext cx="2006600" cy="1908000"/>
            <a:chOff x="1028700" y="2946400"/>
            <a:chExt cx="2006600" cy="2247900"/>
          </a:xfrm>
        </p:grpSpPr>
        <p:sp>
          <p:nvSpPr>
            <p:cNvPr id="111" name="Rectangle: Top Corners Rounded 110">
              <a:extLst>
                <a:ext uri="{FF2B5EF4-FFF2-40B4-BE49-F238E27FC236}">
                  <a16:creationId xmlns:a16="http://schemas.microsoft.com/office/drawing/2014/main" id="{FE7697EF-BDB2-47E7-80CE-A05B9A68792C}"/>
                </a:ext>
              </a:extLst>
            </p:cNvPr>
            <p:cNvSpPr/>
            <p:nvPr/>
          </p:nvSpPr>
          <p:spPr>
            <a:xfrm>
              <a:off x="1028700" y="2946400"/>
              <a:ext cx="2006600" cy="2165096"/>
            </a:xfrm>
            <a:prstGeom prst="round2SameRect">
              <a:avLst>
                <a:gd name="adj1" fmla="val 17977"/>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0" b="1" dirty="0">
                  <a:solidFill>
                    <a:schemeClr val="tx1"/>
                  </a:solidFill>
                </a:rPr>
                <a:t>31</a:t>
              </a:r>
              <a:endParaRPr lang="en-AU" sz="1400" b="1" dirty="0">
                <a:solidFill>
                  <a:schemeClr val="tx1"/>
                </a:solidFill>
              </a:endParaRPr>
            </a:p>
          </p:txBody>
        </p:sp>
        <p:sp>
          <p:nvSpPr>
            <p:cNvPr id="112" name="Rectangle: Top Corners Rounded 111">
              <a:extLst>
                <a:ext uri="{FF2B5EF4-FFF2-40B4-BE49-F238E27FC236}">
                  <a16:creationId xmlns:a16="http://schemas.microsoft.com/office/drawing/2014/main" id="{DED523C2-0C03-4B07-86B7-D29A1B9B7A2A}"/>
                </a:ext>
              </a:extLst>
            </p:cNvPr>
            <p:cNvSpPr/>
            <p:nvPr/>
          </p:nvSpPr>
          <p:spPr>
            <a:xfrm>
              <a:off x="1028700" y="2946400"/>
              <a:ext cx="2006600" cy="640080"/>
            </a:xfrm>
            <a:prstGeom prst="round2SameRect">
              <a:avLst>
                <a:gd name="adj1" fmla="val 17977"/>
                <a:gd name="adj2" fmla="val 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DECEMBER</a:t>
              </a:r>
              <a:endParaRPr lang="en-AU" sz="1200" b="1" dirty="0"/>
            </a:p>
          </p:txBody>
        </p:sp>
        <p:sp>
          <p:nvSpPr>
            <p:cNvPr id="113" name="Rectangle 112">
              <a:extLst>
                <a:ext uri="{FF2B5EF4-FFF2-40B4-BE49-F238E27FC236}">
                  <a16:creationId xmlns:a16="http://schemas.microsoft.com/office/drawing/2014/main" id="{3183D3D8-6AE1-4BEF-8C7B-1C924017097A}"/>
                </a:ext>
              </a:extLst>
            </p:cNvPr>
            <p:cNvSpPr/>
            <p:nvPr/>
          </p:nvSpPr>
          <p:spPr>
            <a:xfrm>
              <a:off x="1028700" y="4610100"/>
              <a:ext cx="2006600" cy="5842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t>2020</a:t>
              </a:r>
              <a:endParaRPr lang="en-AU" b="1" dirty="0"/>
            </a:p>
          </p:txBody>
        </p:sp>
      </p:grpSp>
      <p:sp>
        <p:nvSpPr>
          <p:cNvPr id="86" name="Content Placeholder 3">
            <a:extLst>
              <a:ext uri="{FF2B5EF4-FFF2-40B4-BE49-F238E27FC236}">
                <a16:creationId xmlns:a16="http://schemas.microsoft.com/office/drawing/2014/main" id="{CE784440-0254-480D-B5DC-714AA3D80F8E}"/>
              </a:ext>
            </a:extLst>
          </p:cNvPr>
          <p:cNvSpPr txBox="1">
            <a:spLocks/>
          </p:cNvSpPr>
          <p:nvPr/>
        </p:nvSpPr>
        <p:spPr>
          <a:xfrm rot="16200000">
            <a:off x="-481397" y="4008366"/>
            <a:ext cx="2860200" cy="518622"/>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buSzPct val="80000"/>
              <a:buFont typeface="Segoe UI" panose="020B0502040204020203" pitchFamily="34" charset="0"/>
              <a:buNone/>
            </a:pPr>
            <a:r>
              <a:rPr lang="en-AU" sz="1800" dirty="0">
                <a:solidFill>
                  <a:schemeClr val="accent2">
                    <a:lumMod val="75000"/>
                  </a:schemeClr>
                </a:solidFill>
              </a:rPr>
              <a:t>No of wells rehabilitated</a:t>
            </a:r>
            <a:endParaRPr lang="en-AU" dirty="0">
              <a:solidFill>
                <a:schemeClr val="accent2">
                  <a:lumMod val="75000"/>
                </a:schemeClr>
              </a:solidFill>
            </a:endParaRPr>
          </a:p>
          <a:p>
            <a:pPr>
              <a:lnSpc>
                <a:spcPct val="120000"/>
              </a:lnSpc>
              <a:spcAft>
                <a:spcPts val="600"/>
              </a:spcAft>
              <a:buSzPct val="80000"/>
              <a:buFont typeface="Segoe UI" panose="020B0502040204020203" pitchFamily="34" charset="0"/>
              <a:buNone/>
            </a:pPr>
            <a:endParaRPr lang="en-AU" sz="1400" dirty="0"/>
          </a:p>
        </p:txBody>
      </p:sp>
      <p:sp>
        <p:nvSpPr>
          <p:cNvPr id="87" name="Content Placeholder 3">
            <a:extLst>
              <a:ext uri="{FF2B5EF4-FFF2-40B4-BE49-F238E27FC236}">
                <a16:creationId xmlns:a16="http://schemas.microsoft.com/office/drawing/2014/main" id="{56A4AB52-973E-48D1-B5FF-F48984314BE3}"/>
              </a:ext>
            </a:extLst>
          </p:cNvPr>
          <p:cNvSpPr txBox="1">
            <a:spLocks/>
          </p:cNvSpPr>
          <p:nvPr/>
        </p:nvSpPr>
        <p:spPr>
          <a:xfrm>
            <a:off x="2683618" y="6224715"/>
            <a:ext cx="2303056" cy="441105"/>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800" dirty="0">
                <a:solidFill>
                  <a:schemeClr val="accent2">
                    <a:lumMod val="75000"/>
                  </a:schemeClr>
                </a:solidFill>
              </a:rPr>
              <a:t>Years</a:t>
            </a:r>
            <a:endParaRPr lang="en-AU" dirty="0">
              <a:solidFill>
                <a:schemeClr val="accent2">
                  <a:lumMod val="75000"/>
                </a:schemeClr>
              </a:solidFill>
            </a:endParaRPr>
          </a:p>
          <a:p>
            <a:pPr>
              <a:lnSpc>
                <a:spcPct val="120000"/>
              </a:lnSpc>
              <a:spcAft>
                <a:spcPts val="600"/>
              </a:spcAft>
              <a:buSzPct val="80000"/>
              <a:buFont typeface="Segoe UI" panose="020B0502040204020203" pitchFamily="34" charset="0"/>
              <a:buNone/>
            </a:pPr>
            <a:endParaRPr lang="en-AU" sz="1600" dirty="0"/>
          </a:p>
        </p:txBody>
      </p:sp>
      <p:cxnSp>
        <p:nvCxnSpPr>
          <p:cNvPr id="88" name="Straight Arrow Connector 87">
            <a:extLst>
              <a:ext uri="{FF2B5EF4-FFF2-40B4-BE49-F238E27FC236}">
                <a16:creationId xmlns:a16="http://schemas.microsoft.com/office/drawing/2014/main" id="{FED3921C-F28C-4D54-9558-7B43C9D9B711}"/>
              </a:ext>
            </a:extLst>
          </p:cNvPr>
          <p:cNvCxnSpPr>
            <a:cxnSpLocks/>
          </p:cNvCxnSpPr>
          <p:nvPr/>
        </p:nvCxnSpPr>
        <p:spPr>
          <a:xfrm>
            <a:off x="1307804" y="6072582"/>
            <a:ext cx="4680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06330067-FFC4-462A-93F1-C2D9E708DCA2}"/>
              </a:ext>
            </a:extLst>
          </p:cNvPr>
          <p:cNvCxnSpPr>
            <a:cxnSpLocks/>
          </p:cNvCxnSpPr>
          <p:nvPr/>
        </p:nvCxnSpPr>
        <p:spPr>
          <a:xfrm rot="16200000">
            <a:off x="-219815" y="4506704"/>
            <a:ext cx="3096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7" name="Rectangle 126">
            <a:extLst>
              <a:ext uri="{FF2B5EF4-FFF2-40B4-BE49-F238E27FC236}">
                <a16:creationId xmlns:a16="http://schemas.microsoft.com/office/drawing/2014/main" id="{9741E0A6-CB7F-48C7-A225-182D3BD5665E}"/>
              </a:ext>
            </a:extLst>
          </p:cNvPr>
          <p:cNvSpPr/>
          <p:nvPr/>
        </p:nvSpPr>
        <p:spPr>
          <a:xfrm>
            <a:off x="5024725" y="4874803"/>
            <a:ext cx="360000" cy="1152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8" name="Rectangle 127">
            <a:extLst>
              <a:ext uri="{FF2B5EF4-FFF2-40B4-BE49-F238E27FC236}">
                <a16:creationId xmlns:a16="http://schemas.microsoft.com/office/drawing/2014/main" id="{1F67E051-B5C6-4A01-ACBE-6992D30C8A1F}"/>
              </a:ext>
            </a:extLst>
          </p:cNvPr>
          <p:cNvSpPr/>
          <p:nvPr/>
        </p:nvSpPr>
        <p:spPr>
          <a:xfrm>
            <a:off x="5424265" y="3435869"/>
            <a:ext cx="360000" cy="2592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0" name="Rectangle 129">
            <a:extLst>
              <a:ext uri="{FF2B5EF4-FFF2-40B4-BE49-F238E27FC236}">
                <a16:creationId xmlns:a16="http://schemas.microsoft.com/office/drawing/2014/main" id="{C46F4D79-4D71-4385-B108-E8668A571AE2}"/>
              </a:ext>
            </a:extLst>
          </p:cNvPr>
          <p:cNvSpPr/>
          <p:nvPr/>
        </p:nvSpPr>
        <p:spPr>
          <a:xfrm>
            <a:off x="4228231" y="5823317"/>
            <a:ext cx="360000" cy="216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4" name="Rectangle 133">
            <a:extLst>
              <a:ext uri="{FF2B5EF4-FFF2-40B4-BE49-F238E27FC236}">
                <a16:creationId xmlns:a16="http://schemas.microsoft.com/office/drawing/2014/main" id="{52284DB4-67C7-4BB4-8189-6B20D56044A9}"/>
              </a:ext>
            </a:extLst>
          </p:cNvPr>
          <p:cNvSpPr/>
          <p:nvPr/>
        </p:nvSpPr>
        <p:spPr>
          <a:xfrm>
            <a:off x="2152759" y="5312590"/>
            <a:ext cx="360000" cy="720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6" name="Content Placeholder 3">
            <a:extLst>
              <a:ext uri="{FF2B5EF4-FFF2-40B4-BE49-F238E27FC236}">
                <a16:creationId xmlns:a16="http://schemas.microsoft.com/office/drawing/2014/main" id="{182E9D5C-A809-4496-B77E-939C4BDF5804}"/>
              </a:ext>
            </a:extLst>
          </p:cNvPr>
          <p:cNvSpPr txBox="1">
            <a:spLocks/>
          </p:cNvSpPr>
          <p:nvPr/>
        </p:nvSpPr>
        <p:spPr>
          <a:xfrm>
            <a:off x="1124647" y="2385207"/>
            <a:ext cx="4659618" cy="508245"/>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2400" dirty="0"/>
              <a:t>Expired well rehabilitation</a:t>
            </a:r>
            <a:endParaRPr lang="en-AU" sz="2000" dirty="0"/>
          </a:p>
        </p:txBody>
      </p:sp>
      <p:sp>
        <p:nvSpPr>
          <p:cNvPr id="138" name="Content Placeholder 3">
            <a:extLst>
              <a:ext uri="{FF2B5EF4-FFF2-40B4-BE49-F238E27FC236}">
                <a16:creationId xmlns:a16="http://schemas.microsoft.com/office/drawing/2014/main" id="{2CE35DF0-9382-4221-B43C-CB2A762F7FA8}"/>
              </a:ext>
            </a:extLst>
          </p:cNvPr>
          <p:cNvSpPr txBox="1">
            <a:spLocks/>
          </p:cNvSpPr>
          <p:nvPr/>
        </p:nvSpPr>
        <p:spPr>
          <a:xfrm>
            <a:off x="5348785" y="6033815"/>
            <a:ext cx="576000"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400" dirty="0"/>
              <a:t>2022</a:t>
            </a:r>
            <a:endParaRPr lang="en-AU" sz="1050" dirty="0"/>
          </a:p>
          <a:p>
            <a:pPr>
              <a:lnSpc>
                <a:spcPct val="120000"/>
              </a:lnSpc>
              <a:spcAft>
                <a:spcPts val="600"/>
              </a:spcAft>
              <a:buSzPct val="80000"/>
              <a:buFont typeface="Segoe UI" panose="020B0502040204020203" pitchFamily="34" charset="0"/>
              <a:buNone/>
            </a:pPr>
            <a:endParaRPr lang="en-AU" sz="1600" dirty="0"/>
          </a:p>
        </p:txBody>
      </p:sp>
      <p:sp>
        <p:nvSpPr>
          <p:cNvPr id="139" name="Content Placeholder 3">
            <a:extLst>
              <a:ext uri="{FF2B5EF4-FFF2-40B4-BE49-F238E27FC236}">
                <a16:creationId xmlns:a16="http://schemas.microsoft.com/office/drawing/2014/main" id="{6D39D4EB-8B59-4649-AD65-2835FE7AA660}"/>
              </a:ext>
            </a:extLst>
          </p:cNvPr>
          <p:cNvSpPr txBox="1">
            <a:spLocks/>
          </p:cNvSpPr>
          <p:nvPr/>
        </p:nvSpPr>
        <p:spPr>
          <a:xfrm>
            <a:off x="4512685" y="6033815"/>
            <a:ext cx="576000"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400" dirty="0"/>
              <a:t>2020</a:t>
            </a:r>
            <a:endParaRPr lang="en-AU" sz="1050" dirty="0"/>
          </a:p>
          <a:p>
            <a:pPr>
              <a:lnSpc>
                <a:spcPct val="120000"/>
              </a:lnSpc>
              <a:spcAft>
                <a:spcPts val="600"/>
              </a:spcAft>
              <a:buSzPct val="80000"/>
              <a:buFont typeface="Segoe UI" panose="020B0502040204020203" pitchFamily="34" charset="0"/>
              <a:buNone/>
            </a:pPr>
            <a:endParaRPr lang="en-AU" sz="1600" dirty="0"/>
          </a:p>
        </p:txBody>
      </p:sp>
      <p:sp>
        <p:nvSpPr>
          <p:cNvPr id="140" name="Content Placeholder 3">
            <a:extLst>
              <a:ext uri="{FF2B5EF4-FFF2-40B4-BE49-F238E27FC236}">
                <a16:creationId xmlns:a16="http://schemas.microsoft.com/office/drawing/2014/main" id="{1DD0ADD0-6F14-4140-A598-E159D89B6AAE}"/>
              </a:ext>
            </a:extLst>
          </p:cNvPr>
          <p:cNvSpPr txBox="1">
            <a:spLocks/>
          </p:cNvSpPr>
          <p:nvPr/>
        </p:nvSpPr>
        <p:spPr>
          <a:xfrm>
            <a:off x="2431809" y="6046238"/>
            <a:ext cx="576000"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400" dirty="0"/>
              <a:t>2015</a:t>
            </a:r>
            <a:endParaRPr lang="en-AU" sz="1050" dirty="0"/>
          </a:p>
          <a:p>
            <a:pPr>
              <a:lnSpc>
                <a:spcPct val="120000"/>
              </a:lnSpc>
              <a:spcAft>
                <a:spcPts val="600"/>
              </a:spcAft>
              <a:buSzPct val="80000"/>
              <a:buFont typeface="Segoe UI" panose="020B0502040204020203" pitchFamily="34" charset="0"/>
              <a:buNone/>
            </a:pPr>
            <a:endParaRPr lang="en-AU" sz="1600" dirty="0"/>
          </a:p>
        </p:txBody>
      </p:sp>
      <p:sp>
        <p:nvSpPr>
          <p:cNvPr id="158" name="Content Placeholder 3">
            <a:extLst>
              <a:ext uri="{FF2B5EF4-FFF2-40B4-BE49-F238E27FC236}">
                <a16:creationId xmlns:a16="http://schemas.microsoft.com/office/drawing/2014/main" id="{A1DB8DF8-4585-4686-82DF-47CDA846B3A2}"/>
              </a:ext>
            </a:extLst>
          </p:cNvPr>
          <p:cNvSpPr txBox="1">
            <a:spLocks/>
          </p:cNvSpPr>
          <p:nvPr/>
        </p:nvSpPr>
        <p:spPr>
          <a:xfrm>
            <a:off x="2164219" y="5028204"/>
            <a:ext cx="359994"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dirty="0"/>
              <a:t>10</a:t>
            </a:r>
            <a:endParaRPr lang="en-AU" sz="1000" dirty="0"/>
          </a:p>
          <a:p>
            <a:pPr>
              <a:lnSpc>
                <a:spcPct val="120000"/>
              </a:lnSpc>
              <a:spcAft>
                <a:spcPts val="600"/>
              </a:spcAft>
              <a:buSzPct val="80000"/>
              <a:buFont typeface="Segoe UI" panose="020B0502040204020203" pitchFamily="34" charset="0"/>
              <a:buNone/>
            </a:pPr>
            <a:endParaRPr lang="en-AU" sz="1400" dirty="0"/>
          </a:p>
        </p:txBody>
      </p:sp>
      <p:sp>
        <p:nvSpPr>
          <p:cNvPr id="174" name="Content Placeholder 3">
            <a:extLst>
              <a:ext uri="{FF2B5EF4-FFF2-40B4-BE49-F238E27FC236}">
                <a16:creationId xmlns:a16="http://schemas.microsoft.com/office/drawing/2014/main" id="{595F1D9E-708B-4E5F-8713-C6718305A4C9}"/>
              </a:ext>
            </a:extLst>
          </p:cNvPr>
          <p:cNvSpPr txBox="1">
            <a:spLocks/>
          </p:cNvSpPr>
          <p:nvPr/>
        </p:nvSpPr>
        <p:spPr>
          <a:xfrm>
            <a:off x="4228231" y="5534344"/>
            <a:ext cx="359994"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dirty="0"/>
              <a:t>3</a:t>
            </a:r>
            <a:endParaRPr lang="en-AU" sz="1000" dirty="0"/>
          </a:p>
          <a:p>
            <a:pPr>
              <a:lnSpc>
                <a:spcPct val="120000"/>
              </a:lnSpc>
              <a:spcAft>
                <a:spcPts val="600"/>
              </a:spcAft>
              <a:buSzPct val="80000"/>
              <a:buFont typeface="Segoe UI" panose="020B0502040204020203" pitchFamily="34" charset="0"/>
              <a:buNone/>
            </a:pPr>
            <a:endParaRPr lang="en-AU" sz="1400" dirty="0"/>
          </a:p>
        </p:txBody>
      </p:sp>
      <p:sp>
        <p:nvSpPr>
          <p:cNvPr id="175" name="Content Placeholder 3">
            <a:extLst>
              <a:ext uri="{FF2B5EF4-FFF2-40B4-BE49-F238E27FC236}">
                <a16:creationId xmlns:a16="http://schemas.microsoft.com/office/drawing/2014/main" id="{B05ECF11-F4F3-49A9-83AC-F79FD6F83CB3}"/>
              </a:ext>
            </a:extLst>
          </p:cNvPr>
          <p:cNvSpPr txBox="1">
            <a:spLocks/>
          </p:cNvSpPr>
          <p:nvPr/>
        </p:nvSpPr>
        <p:spPr>
          <a:xfrm>
            <a:off x="5024731" y="4590983"/>
            <a:ext cx="359994"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dirty="0"/>
              <a:t>18</a:t>
            </a:r>
            <a:endParaRPr lang="en-AU" sz="1000" dirty="0"/>
          </a:p>
          <a:p>
            <a:pPr>
              <a:lnSpc>
                <a:spcPct val="120000"/>
              </a:lnSpc>
              <a:spcAft>
                <a:spcPts val="600"/>
              </a:spcAft>
              <a:buSzPct val="80000"/>
              <a:buFont typeface="Segoe UI" panose="020B0502040204020203" pitchFamily="34" charset="0"/>
              <a:buNone/>
            </a:pPr>
            <a:endParaRPr lang="en-AU" sz="1400" dirty="0"/>
          </a:p>
        </p:txBody>
      </p:sp>
      <p:sp>
        <p:nvSpPr>
          <p:cNvPr id="176" name="Content Placeholder 3">
            <a:extLst>
              <a:ext uri="{FF2B5EF4-FFF2-40B4-BE49-F238E27FC236}">
                <a16:creationId xmlns:a16="http://schemas.microsoft.com/office/drawing/2014/main" id="{438CCC09-6A4E-4CA7-9A84-563B53A762A5}"/>
              </a:ext>
            </a:extLst>
          </p:cNvPr>
          <p:cNvSpPr txBox="1">
            <a:spLocks/>
          </p:cNvSpPr>
          <p:nvPr/>
        </p:nvSpPr>
        <p:spPr>
          <a:xfrm>
            <a:off x="5415432" y="3150124"/>
            <a:ext cx="359994"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dirty="0"/>
              <a:t>36</a:t>
            </a:r>
            <a:endParaRPr lang="en-AU" sz="1000" dirty="0"/>
          </a:p>
          <a:p>
            <a:pPr>
              <a:lnSpc>
                <a:spcPct val="120000"/>
              </a:lnSpc>
              <a:spcAft>
                <a:spcPts val="600"/>
              </a:spcAft>
              <a:buSzPct val="80000"/>
              <a:buFont typeface="Segoe UI" panose="020B0502040204020203" pitchFamily="34" charset="0"/>
              <a:buNone/>
            </a:pPr>
            <a:endParaRPr lang="en-AU" sz="1400" dirty="0"/>
          </a:p>
        </p:txBody>
      </p:sp>
      <p:grpSp>
        <p:nvGrpSpPr>
          <p:cNvPr id="177" name="Group 176">
            <a:extLst>
              <a:ext uri="{FF2B5EF4-FFF2-40B4-BE49-F238E27FC236}">
                <a16:creationId xmlns:a16="http://schemas.microsoft.com/office/drawing/2014/main" id="{99B9CBC7-4CF3-4B59-B43F-E213DAE8E011}"/>
              </a:ext>
            </a:extLst>
          </p:cNvPr>
          <p:cNvGrpSpPr/>
          <p:nvPr/>
        </p:nvGrpSpPr>
        <p:grpSpPr>
          <a:xfrm>
            <a:off x="4501752" y="5086954"/>
            <a:ext cx="575993" cy="642654"/>
            <a:chOff x="1028700" y="2946400"/>
            <a:chExt cx="2006600" cy="2247900"/>
          </a:xfrm>
        </p:grpSpPr>
        <p:sp>
          <p:nvSpPr>
            <p:cNvPr id="178" name="Rectangle: Top Corners Rounded 177">
              <a:extLst>
                <a:ext uri="{FF2B5EF4-FFF2-40B4-BE49-F238E27FC236}">
                  <a16:creationId xmlns:a16="http://schemas.microsoft.com/office/drawing/2014/main" id="{5C9DD8DD-3FBE-4339-AAE3-5728B477A4D0}"/>
                </a:ext>
              </a:extLst>
            </p:cNvPr>
            <p:cNvSpPr/>
            <p:nvPr/>
          </p:nvSpPr>
          <p:spPr>
            <a:xfrm>
              <a:off x="1028700" y="2946400"/>
              <a:ext cx="2006600" cy="2165096"/>
            </a:xfrm>
            <a:prstGeom prst="round2SameRect">
              <a:avLst>
                <a:gd name="adj1" fmla="val 17977"/>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rPr>
                <a:t>1</a:t>
              </a:r>
              <a:endParaRPr lang="en-AU" sz="600" b="1" dirty="0">
                <a:solidFill>
                  <a:schemeClr val="tx1"/>
                </a:solidFill>
              </a:endParaRPr>
            </a:p>
          </p:txBody>
        </p:sp>
        <p:sp>
          <p:nvSpPr>
            <p:cNvPr id="179" name="Rectangle: Top Corners Rounded 178">
              <a:extLst>
                <a:ext uri="{FF2B5EF4-FFF2-40B4-BE49-F238E27FC236}">
                  <a16:creationId xmlns:a16="http://schemas.microsoft.com/office/drawing/2014/main" id="{008822EC-9512-41B2-AEF9-5119D63F06F5}"/>
                </a:ext>
              </a:extLst>
            </p:cNvPr>
            <p:cNvSpPr/>
            <p:nvPr/>
          </p:nvSpPr>
          <p:spPr>
            <a:xfrm>
              <a:off x="1028700" y="2946400"/>
              <a:ext cx="2006600" cy="640080"/>
            </a:xfrm>
            <a:prstGeom prst="round2SameRect">
              <a:avLst>
                <a:gd name="adj1" fmla="val 17977"/>
                <a:gd name="adj2" fmla="val 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JULY</a:t>
              </a:r>
            </a:p>
          </p:txBody>
        </p:sp>
        <p:sp>
          <p:nvSpPr>
            <p:cNvPr id="180" name="Rectangle 179">
              <a:extLst>
                <a:ext uri="{FF2B5EF4-FFF2-40B4-BE49-F238E27FC236}">
                  <a16:creationId xmlns:a16="http://schemas.microsoft.com/office/drawing/2014/main" id="{2B23AD0A-88B3-40CF-8858-D4FC14D61646}"/>
                </a:ext>
              </a:extLst>
            </p:cNvPr>
            <p:cNvSpPr/>
            <p:nvPr/>
          </p:nvSpPr>
          <p:spPr>
            <a:xfrm>
              <a:off x="1028700" y="4610100"/>
              <a:ext cx="2006600" cy="5842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2020</a:t>
              </a:r>
              <a:endParaRPr lang="en-AU" b="1" dirty="0"/>
            </a:p>
          </p:txBody>
        </p:sp>
      </p:grpSp>
      <p:sp>
        <p:nvSpPr>
          <p:cNvPr id="4" name="Arrow: Down 3">
            <a:extLst>
              <a:ext uri="{FF2B5EF4-FFF2-40B4-BE49-F238E27FC236}">
                <a16:creationId xmlns:a16="http://schemas.microsoft.com/office/drawing/2014/main" id="{CDBE2B70-2934-4B48-9299-2745BB923F07}"/>
              </a:ext>
            </a:extLst>
          </p:cNvPr>
          <p:cNvSpPr/>
          <p:nvPr/>
        </p:nvSpPr>
        <p:spPr>
          <a:xfrm>
            <a:off x="4716533" y="5729608"/>
            <a:ext cx="186705" cy="324000"/>
          </a:xfrm>
          <a:prstGeom prst="downArrow">
            <a:avLst/>
          </a:prstGeom>
          <a:solidFill>
            <a:schemeClr val="bg1">
              <a:lumMod val="50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ylinder 4">
            <a:extLst>
              <a:ext uri="{FF2B5EF4-FFF2-40B4-BE49-F238E27FC236}">
                <a16:creationId xmlns:a16="http://schemas.microsoft.com/office/drawing/2014/main" id="{D6CFB370-36AE-4D7E-B853-25847AA55E7D}"/>
              </a:ext>
            </a:extLst>
          </p:cNvPr>
          <p:cNvSpPr/>
          <p:nvPr/>
        </p:nvSpPr>
        <p:spPr>
          <a:xfrm>
            <a:off x="8795572" y="5520143"/>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Cylinder 181">
            <a:extLst>
              <a:ext uri="{FF2B5EF4-FFF2-40B4-BE49-F238E27FC236}">
                <a16:creationId xmlns:a16="http://schemas.microsoft.com/office/drawing/2014/main" id="{2B3AA4BF-1E25-4710-B4B9-76DF3B9876D1}"/>
              </a:ext>
            </a:extLst>
          </p:cNvPr>
          <p:cNvSpPr/>
          <p:nvPr/>
        </p:nvSpPr>
        <p:spPr>
          <a:xfrm>
            <a:off x="8790494" y="5187356"/>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Cylinder 182">
            <a:extLst>
              <a:ext uri="{FF2B5EF4-FFF2-40B4-BE49-F238E27FC236}">
                <a16:creationId xmlns:a16="http://schemas.microsoft.com/office/drawing/2014/main" id="{5036D1E4-4E84-453C-8C9B-5B0488F138E9}"/>
              </a:ext>
            </a:extLst>
          </p:cNvPr>
          <p:cNvSpPr/>
          <p:nvPr/>
        </p:nvSpPr>
        <p:spPr>
          <a:xfrm>
            <a:off x="8790493" y="4845425"/>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Cylinder 183">
            <a:extLst>
              <a:ext uri="{FF2B5EF4-FFF2-40B4-BE49-F238E27FC236}">
                <a16:creationId xmlns:a16="http://schemas.microsoft.com/office/drawing/2014/main" id="{A8ABB656-235D-47E1-B9E5-071ACD7DA415}"/>
              </a:ext>
            </a:extLst>
          </p:cNvPr>
          <p:cNvSpPr/>
          <p:nvPr/>
        </p:nvSpPr>
        <p:spPr>
          <a:xfrm>
            <a:off x="8790493" y="4503494"/>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5" name="Straight Arrow Connector 184">
            <a:extLst>
              <a:ext uri="{FF2B5EF4-FFF2-40B4-BE49-F238E27FC236}">
                <a16:creationId xmlns:a16="http://schemas.microsoft.com/office/drawing/2014/main" id="{CD2C0976-AEEE-4C12-9E89-9E7008AF0328}"/>
              </a:ext>
            </a:extLst>
          </p:cNvPr>
          <p:cNvCxnSpPr>
            <a:cxnSpLocks/>
          </p:cNvCxnSpPr>
          <p:nvPr/>
        </p:nvCxnSpPr>
        <p:spPr>
          <a:xfrm>
            <a:off x="8259288" y="6082692"/>
            <a:ext cx="3132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7" name="Content Placeholder 3">
            <a:extLst>
              <a:ext uri="{FF2B5EF4-FFF2-40B4-BE49-F238E27FC236}">
                <a16:creationId xmlns:a16="http://schemas.microsoft.com/office/drawing/2014/main" id="{6BF400C3-EEE3-48DA-801B-331934D3BCBE}"/>
              </a:ext>
            </a:extLst>
          </p:cNvPr>
          <p:cNvSpPr txBox="1">
            <a:spLocks/>
          </p:cNvSpPr>
          <p:nvPr/>
        </p:nvSpPr>
        <p:spPr>
          <a:xfrm>
            <a:off x="9057728" y="6065551"/>
            <a:ext cx="576000"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400" dirty="0"/>
              <a:t>2020</a:t>
            </a:r>
            <a:endParaRPr lang="en-AU" sz="1050" dirty="0"/>
          </a:p>
          <a:p>
            <a:pPr>
              <a:lnSpc>
                <a:spcPct val="120000"/>
              </a:lnSpc>
              <a:spcAft>
                <a:spcPts val="600"/>
              </a:spcAft>
              <a:buSzPct val="80000"/>
              <a:buFont typeface="Segoe UI" panose="020B0502040204020203" pitchFamily="34" charset="0"/>
              <a:buNone/>
            </a:pPr>
            <a:endParaRPr lang="en-AU" sz="1600" dirty="0"/>
          </a:p>
        </p:txBody>
      </p:sp>
      <p:sp>
        <p:nvSpPr>
          <p:cNvPr id="188" name="Cylinder 187">
            <a:extLst>
              <a:ext uri="{FF2B5EF4-FFF2-40B4-BE49-F238E27FC236}">
                <a16:creationId xmlns:a16="http://schemas.microsoft.com/office/drawing/2014/main" id="{2C924DF3-0B92-43BA-B798-924AFDC69FB3}"/>
              </a:ext>
            </a:extLst>
          </p:cNvPr>
          <p:cNvSpPr/>
          <p:nvPr/>
        </p:nvSpPr>
        <p:spPr>
          <a:xfrm>
            <a:off x="8781654" y="4185241"/>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Cylinder 188">
            <a:extLst>
              <a:ext uri="{FF2B5EF4-FFF2-40B4-BE49-F238E27FC236}">
                <a16:creationId xmlns:a16="http://schemas.microsoft.com/office/drawing/2014/main" id="{5E629760-66B0-4652-B747-CFEE0329EAAC}"/>
              </a:ext>
            </a:extLst>
          </p:cNvPr>
          <p:cNvSpPr/>
          <p:nvPr/>
        </p:nvSpPr>
        <p:spPr>
          <a:xfrm>
            <a:off x="8780132" y="3843310"/>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Cylinder 189">
            <a:extLst>
              <a:ext uri="{FF2B5EF4-FFF2-40B4-BE49-F238E27FC236}">
                <a16:creationId xmlns:a16="http://schemas.microsoft.com/office/drawing/2014/main" id="{C3317EBE-4659-4E28-8D5F-457515E4E364}"/>
              </a:ext>
            </a:extLst>
          </p:cNvPr>
          <p:cNvSpPr/>
          <p:nvPr/>
        </p:nvSpPr>
        <p:spPr>
          <a:xfrm>
            <a:off x="8780131" y="3501379"/>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1" name="Cylinder 190">
            <a:extLst>
              <a:ext uri="{FF2B5EF4-FFF2-40B4-BE49-F238E27FC236}">
                <a16:creationId xmlns:a16="http://schemas.microsoft.com/office/drawing/2014/main" id="{6C2BA37E-1862-4D4D-AFA3-5DDCEE693928}"/>
              </a:ext>
            </a:extLst>
          </p:cNvPr>
          <p:cNvSpPr/>
          <p:nvPr/>
        </p:nvSpPr>
        <p:spPr>
          <a:xfrm>
            <a:off x="8780131" y="3159448"/>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Content Placeholder 3">
            <a:extLst>
              <a:ext uri="{FF2B5EF4-FFF2-40B4-BE49-F238E27FC236}">
                <a16:creationId xmlns:a16="http://schemas.microsoft.com/office/drawing/2014/main" id="{F99DA514-D809-4F09-9711-B5CF0D6768DD}"/>
              </a:ext>
            </a:extLst>
          </p:cNvPr>
          <p:cNvSpPr txBox="1">
            <a:spLocks/>
          </p:cNvSpPr>
          <p:nvPr/>
        </p:nvSpPr>
        <p:spPr>
          <a:xfrm rot="16200000">
            <a:off x="6445930" y="4048345"/>
            <a:ext cx="2860200" cy="518622"/>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800" dirty="0">
                <a:solidFill>
                  <a:schemeClr val="accent2">
                    <a:lumMod val="75000"/>
                  </a:schemeClr>
                </a:solidFill>
              </a:rPr>
              <a:t>Financial security ($)</a:t>
            </a:r>
            <a:endParaRPr lang="en-AU" dirty="0">
              <a:solidFill>
                <a:schemeClr val="accent2">
                  <a:lumMod val="75000"/>
                </a:schemeClr>
              </a:solidFill>
            </a:endParaRPr>
          </a:p>
          <a:p>
            <a:pPr>
              <a:lnSpc>
                <a:spcPct val="120000"/>
              </a:lnSpc>
              <a:spcAft>
                <a:spcPts val="600"/>
              </a:spcAft>
              <a:buSzPct val="80000"/>
              <a:buFont typeface="Segoe UI" panose="020B0502040204020203" pitchFamily="34" charset="0"/>
              <a:buNone/>
            </a:pPr>
            <a:endParaRPr lang="en-AU" sz="1400" dirty="0"/>
          </a:p>
        </p:txBody>
      </p:sp>
      <p:cxnSp>
        <p:nvCxnSpPr>
          <p:cNvPr id="193" name="Straight Arrow Connector 192">
            <a:extLst>
              <a:ext uri="{FF2B5EF4-FFF2-40B4-BE49-F238E27FC236}">
                <a16:creationId xmlns:a16="http://schemas.microsoft.com/office/drawing/2014/main" id="{1C30D908-0733-4244-AF1A-29770D57DA60}"/>
              </a:ext>
            </a:extLst>
          </p:cNvPr>
          <p:cNvCxnSpPr>
            <a:cxnSpLocks/>
          </p:cNvCxnSpPr>
          <p:nvPr/>
        </p:nvCxnSpPr>
        <p:spPr>
          <a:xfrm rot="16200000">
            <a:off x="6707512" y="4546683"/>
            <a:ext cx="3096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23D57761-2BBC-4A25-AEA8-162AAF8692C5}"/>
              </a:ext>
            </a:extLst>
          </p:cNvPr>
          <p:cNvSpPr/>
          <p:nvPr/>
        </p:nvSpPr>
        <p:spPr>
          <a:xfrm>
            <a:off x="9247037" y="4858423"/>
            <a:ext cx="1779800" cy="1323439"/>
          </a:xfrm>
          <a:prstGeom prst="rect">
            <a:avLst/>
          </a:prstGeom>
          <a:noFill/>
        </p:spPr>
        <p:txBody>
          <a:bodyPr wrap="square" lIns="91440" tIns="45720" rIns="91440" bIns="45720">
            <a:spAutoFit/>
          </a:bodyPr>
          <a:lstStyle/>
          <a:p>
            <a:pPr algn="ctr"/>
            <a:r>
              <a:rPr lang="en-US" sz="8000" b="1" cap="none" spc="0" dirty="0">
                <a:ln w="6350">
                  <a:solidFill>
                    <a:schemeClr val="bg1"/>
                  </a:solidFill>
                  <a:prstDash val="solid"/>
                </a:ln>
                <a:solidFill>
                  <a:schemeClr val="bg1">
                    <a:lumMod val="65000"/>
                  </a:schemeClr>
                </a:solidFill>
                <a:effectLst/>
                <a:latin typeface="Segoe UI Black" panose="020B0A02040204020203" pitchFamily="34" charset="0"/>
                <a:ea typeface="Segoe UI Black" panose="020B0A02040204020203" pitchFamily="34" charset="0"/>
              </a:rPr>
              <a:t>x4</a:t>
            </a:r>
          </a:p>
        </p:txBody>
      </p:sp>
      <p:sp>
        <p:nvSpPr>
          <p:cNvPr id="195" name="Content Placeholder 3">
            <a:extLst>
              <a:ext uri="{FF2B5EF4-FFF2-40B4-BE49-F238E27FC236}">
                <a16:creationId xmlns:a16="http://schemas.microsoft.com/office/drawing/2014/main" id="{9D4591C5-1203-4E78-B199-A01B9DB5D2CA}"/>
              </a:ext>
            </a:extLst>
          </p:cNvPr>
          <p:cNvSpPr txBox="1">
            <a:spLocks/>
          </p:cNvSpPr>
          <p:nvPr/>
        </p:nvSpPr>
        <p:spPr>
          <a:xfrm>
            <a:off x="7744570" y="2386067"/>
            <a:ext cx="4201065" cy="508245"/>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2400" dirty="0"/>
              <a:t>Financial security held</a:t>
            </a:r>
            <a:endParaRPr lang="en-AU" sz="2000" dirty="0"/>
          </a:p>
        </p:txBody>
      </p:sp>
      <p:sp>
        <p:nvSpPr>
          <p:cNvPr id="42" name="Content Placeholder 3">
            <a:extLst>
              <a:ext uri="{FF2B5EF4-FFF2-40B4-BE49-F238E27FC236}">
                <a16:creationId xmlns:a16="http://schemas.microsoft.com/office/drawing/2014/main" id="{A41CA864-712F-4D86-A210-51DD4FCB5E7A}"/>
              </a:ext>
            </a:extLst>
          </p:cNvPr>
          <p:cNvSpPr txBox="1">
            <a:spLocks/>
          </p:cNvSpPr>
          <p:nvPr/>
        </p:nvSpPr>
        <p:spPr>
          <a:xfrm>
            <a:off x="9060716" y="6062973"/>
            <a:ext cx="576000" cy="290536"/>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400" dirty="0"/>
              <a:t>2019</a:t>
            </a:r>
            <a:endParaRPr lang="en-AU" sz="1050" dirty="0"/>
          </a:p>
          <a:p>
            <a:pPr>
              <a:lnSpc>
                <a:spcPct val="120000"/>
              </a:lnSpc>
              <a:spcAft>
                <a:spcPts val="600"/>
              </a:spcAft>
              <a:buSzPct val="80000"/>
              <a:buFont typeface="Segoe UI" panose="020B0502040204020203" pitchFamily="34" charset="0"/>
              <a:buNone/>
            </a:pPr>
            <a:endParaRPr lang="en-AU" sz="1600" dirty="0"/>
          </a:p>
        </p:txBody>
      </p:sp>
      <p:pic>
        <p:nvPicPr>
          <p:cNvPr id="44" name="Picture 43" descr="Qr code&#10;&#10;Description automatically generated">
            <a:extLst>
              <a:ext uri="{FF2B5EF4-FFF2-40B4-BE49-F238E27FC236}">
                <a16:creationId xmlns:a16="http://schemas.microsoft.com/office/drawing/2014/main" id="{8F74819B-D352-483D-BC85-BE5CA9ABA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655984970"/>
      </p:ext>
    </p:extLst>
  </p:cSld>
  <p:clrMapOvr>
    <a:masterClrMapping/>
  </p:clrMapOvr>
  <mc:AlternateContent xmlns:mc="http://schemas.openxmlformats.org/markup-compatibility/2006" xmlns:p14="http://schemas.microsoft.com/office/powerpoint/2010/main">
    <mc:Choice Requires="p14">
      <p:transition p14:dur="10" advClick="0" advTm="17000">
        <p:fade/>
      </p:transition>
    </mc:Choice>
    <mc:Fallback xmlns="">
      <p:transition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10"/>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1000"/>
                                  </p:stCondLst>
                                  <p:childTnLst>
                                    <p:set>
                                      <p:cBhvr>
                                        <p:cTn id="9" dur="1" fill="hold">
                                          <p:stCondLst>
                                            <p:cond delay="0"/>
                                          </p:stCondLst>
                                        </p:cTn>
                                        <p:tgtEl>
                                          <p:spTgt spid="136"/>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500"/>
                                  </p:stCondLst>
                                  <p:childTnLst>
                                    <p:set>
                                      <p:cBhvr>
                                        <p:cTn id="12" dur="1" fill="hold">
                                          <p:stCondLst>
                                            <p:cond delay="0"/>
                                          </p:stCondLst>
                                        </p:cTn>
                                        <p:tgtEl>
                                          <p:spTgt spid="89"/>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childTnLst>
                                </p:cTn>
                              </p:par>
                            </p:childTnLst>
                          </p:cTn>
                        </p:par>
                        <p:par>
                          <p:cTn id="16" fill="hold">
                            <p:stCondLst>
                              <p:cond delay="1750"/>
                            </p:stCondLst>
                            <p:childTnLst>
                              <p:par>
                                <p:cTn id="17" presetID="1" presetClass="entr" presetSubtype="0" fill="hold" grpId="0" nodeType="afterEffect">
                                  <p:stCondLst>
                                    <p:cond delay="1000"/>
                                  </p:stCondLst>
                                  <p:childTnLst>
                                    <p:set>
                                      <p:cBhvr>
                                        <p:cTn id="18" dur="1" fill="hold">
                                          <p:stCondLst>
                                            <p:cond delay="0"/>
                                          </p:stCondLst>
                                        </p:cTn>
                                        <p:tgtEl>
                                          <p:spTgt spid="86"/>
                                        </p:tgtEl>
                                        <p:attrNameLst>
                                          <p:attrName>style.visibility</p:attrName>
                                        </p:attrNameLst>
                                      </p:cBhvr>
                                      <p:to>
                                        <p:strVal val="visible"/>
                                      </p:to>
                                    </p:set>
                                  </p:childTnLst>
                                </p:cTn>
                              </p:par>
                            </p:childTnLst>
                          </p:cTn>
                        </p:par>
                        <p:par>
                          <p:cTn id="19" fill="hold">
                            <p:stCondLst>
                              <p:cond delay="2750"/>
                            </p:stCondLst>
                            <p:childTnLst>
                              <p:par>
                                <p:cTn id="20" presetID="1" presetClass="entr" presetSubtype="0" fill="hold" grpId="0" nodeType="afterEffect">
                                  <p:stCondLst>
                                    <p:cond delay="0"/>
                                  </p:stCondLst>
                                  <p:childTnLst>
                                    <p:set>
                                      <p:cBhvr>
                                        <p:cTn id="21" dur="1" fill="hold">
                                          <p:stCondLst>
                                            <p:cond delay="0"/>
                                          </p:stCondLst>
                                        </p:cTn>
                                        <p:tgtEl>
                                          <p:spTgt spid="87"/>
                                        </p:tgtEl>
                                        <p:attrNameLst>
                                          <p:attrName>style.visibility</p:attrName>
                                        </p:attrNameLst>
                                      </p:cBhvr>
                                      <p:to>
                                        <p:strVal val="visible"/>
                                      </p:to>
                                    </p:set>
                                  </p:childTnLst>
                                </p:cTn>
                              </p:par>
                            </p:childTnLst>
                          </p:cTn>
                        </p:par>
                        <p:par>
                          <p:cTn id="22" fill="hold">
                            <p:stCondLst>
                              <p:cond delay="2750"/>
                            </p:stCondLst>
                            <p:childTnLst>
                              <p:par>
                                <p:cTn id="23" presetID="1" presetClass="entr" presetSubtype="0" fill="hold" grpId="0" nodeType="afterEffect">
                                  <p:stCondLst>
                                    <p:cond delay="500"/>
                                  </p:stCondLst>
                                  <p:childTnLst>
                                    <p:set>
                                      <p:cBhvr>
                                        <p:cTn id="24" dur="1" fill="hold">
                                          <p:stCondLst>
                                            <p:cond delay="0"/>
                                          </p:stCondLst>
                                        </p:cTn>
                                        <p:tgtEl>
                                          <p:spTgt spid="134"/>
                                        </p:tgtEl>
                                        <p:attrNameLst>
                                          <p:attrName>style.visibility</p:attrName>
                                        </p:attrNameLst>
                                      </p:cBhvr>
                                      <p:to>
                                        <p:strVal val="visible"/>
                                      </p:to>
                                    </p:set>
                                  </p:childTnLst>
                                </p:cTn>
                              </p:par>
                            </p:childTnLst>
                          </p:cTn>
                        </p:par>
                        <p:par>
                          <p:cTn id="25" fill="hold">
                            <p:stCondLst>
                              <p:cond delay="3250"/>
                            </p:stCondLst>
                            <p:childTnLst>
                              <p:par>
                                <p:cTn id="26" presetID="1" presetClass="entr" presetSubtype="0" fill="hold" grpId="0" nodeType="afterEffect">
                                  <p:stCondLst>
                                    <p:cond delay="0"/>
                                  </p:stCondLst>
                                  <p:childTnLst>
                                    <p:set>
                                      <p:cBhvr>
                                        <p:cTn id="27" dur="1" fill="hold">
                                          <p:stCondLst>
                                            <p:cond delay="0"/>
                                          </p:stCondLst>
                                        </p:cTn>
                                        <p:tgtEl>
                                          <p:spTgt spid="158"/>
                                        </p:tgtEl>
                                        <p:attrNameLst>
                                          <p:attrName>style.visibility</p:attrName>
                                        </p:attrNameLst>
                                      </p:cBhvr>
                                      <p:to>
                                        <p:strVal val="visible"/>
                                      </p:to>
                                    </p:set>
                                  </p:childTnLst>
                                </p:cTn>
                              </p:par>
                            </p:childTnLst>
                          </p:cTn>
                        </p:par>
                        <p:par>
                          <p:cTn id="28" fill="hold">
                            <p:stCondLst>
                              <p:cond delay="3250"/>
                            </p:stCondLst>
                            <p:childTnLst>
                              <p:par>
                                <p:cTn id="29" presetID="1" presetClass="entr" presetSubtype="0"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130"/>
                                        </p:tgtEl>
                                        <p:attrNameLst>
                                          <p:attrName>style.visibility</p:attrName>
                                        </p:attrNameLst>
                                      </p:cBhvr>
                                      <p:to>
                                        <p:strVal val="visible"/>
                                      </p:to>
                                    </p:set>
                                  </p:childTnLst>
                                </p:cTn>
                              </p:par>
                            </p:childTnLst>
                          </p:cTn>
                        </p:par>
                        <p:par>
                          <p:cTn id="33" fill="hold">
                            <p:stCondLst>
                              <p:cond delay="3750"/>
                            </p:stCondLst>
                            <p:childTnLst>
                              <p:par>
                                <p:cTn id="34" presetID="1" presetClass="entr" presetSubtype="0" fill="hold" grpId="0" nodeType="afterEffect">
                                  <p:stCondLst>
                                    <p:cond delay="0"/>
                                  </p:stCondLst>
                                  <p:childTnLst>
                                    <p:set>
                                      <p:cBhvr>
                                        <p:cTn id="35" dur="1" fill="hold">
                                          <p:stCondLst>
                                            <p:cond delay="0"/>
                                          </p:stCondLst>
                                        </p:cTn>
                                        <p:tgtEl>
                                          <p:spTgt spid="174"/>
                                        </p:tgtEl>
                                        <p:attrNameLst>
                                          <p:attrName>style.visibility</p:attrName>
                                        </p:attrNameLst>
                                      </p:cBhvr>
                                      <p:to>
                                        <p:strVal val="visible"/>
                                      </p:to>
                                    </p:set>
                                  </p:childTnLst>
                                </p:cTn>
                              </p:par>
                            </p:childTnLst>
                          </p:cTn>
                        </p:par>
                        <p:par>
                          <p:cTn id="36" fill="hold">
                            <p:stCondLst>
                              <p:cond delay="3750"/>
                            </p:stCondLst>
                            <p:childTnLst>
                              <p:par>
                                <p:cTn id="37" presetID="1" presetClass="entr" presetSubtype="0" fill="hold" grpId="0" nodeType="afterEffect">
                                  <p:stCondLst>
                                    <p:cond delay="500"/>
                                  </p:stCondLst>
                                  <p:childTnLst>
                                    <p:set>
                                      <p:cBhvr>
                                        <p:cTn id="38" dur="1" fill="hold">
                                          <p:stCondLst>
                                            <p:cond delay="0"/>
                                          </p:stCondLst>
                                        </p:cTn>
                                        <p:tgtEl>
                                          <p:spTgt spid="139"/>
                                        </p:tgtEl>
                                        <p:attrNameLst>
                                          <p:attrName>style.visibility</p:attrName>
                                        </p:attrNameLst>
                                      </p:cBhvr>
                                      <p:to>
                                        <p:strVal val="visible"/>
                                      </p:to>
                                    </p:set>
                                  </p:childTnLst>
                                </p:cTn>
                              </p:par>
                            </p:childTnLst>
                          </p:cTn>
                        </p:par>
                        <p:par>
                          <p:cTn id="39" fill="hold">
                            <p:stCondLst>
                              <p:cond delay="4250"/>
                            </p:stCondLst>
                            <p:childTnLst>
                              <p:par>
                                <p:cTn id="40" presetID="1" presetClass="entr" presetSubtype="0" fill="hold" nodeType="afterEffect">
                                  <p:stCondLst>
                                    <p:cond delay="500"/>
                                  </p:stCondLst>
                                  <p:childTnLst>
                                    <p:set>
                                      <p:cBhvr>
                                        <p:cTn id="41" dur="1" fill="hold">
                                          <p:stCondLst>
                                            <p:cond delay="0"/>
                                          </p:stCondLst>
                                        </p:cTn>
                                        <p:tgtEl>
                                          <p:spTgt spid="177"/>
                                        </p:tgtEl>
                                        <p:attrNameLst>
                                          <p:attrName>style.visibility</p:attrName>
                                        </p:attrNameLst>
                                      </p:cBhvr>
                                      <p:to>
                                        <p:strVal val="visible"/>
                                      </p:to>
                                    </p:set>
                                  </p:childTnLst>
                                </p:cTn>
                              </p:par>
                            </p:childTnLst>
                          </p:cTn>
                        </p:par>
                        <p:par>
                          <p:cTn id="42" fill="hold">
                            <p:stCondLst>
                              <p:cond delay="4750"/>
                            </p:stCondLst>
                            <p:childTnLst>
                              <p:par>
                                <p:cTn id="43" presetID="1"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1000"/>
                                  </p:stCondLst>
                                  <p:childTnLst>
                                    <p:set>
                                      <p:cBhvr>
                                        <p:cTn id="46" dur="1" fill="hold">
                                          <p:stCondLst>
                                            <p:cond delay="0"/>
                                          </p:stCondLst>
                                        </p:cTn>
                                        <p:tgtEl>
                                          <p:spTgt spid="127"/>
                                        </p:tgtEl>
                                        <p:attrNameLst>
                                          <p:attrName>style.visibility</p:attrName>
                                        </p:attrNameLst>
                                      </p:cBhvr>
                                      <p:to>
                                        <p:strVal val="visible"/>
                                      </p:to>
                                    </p:set>
                                  </p:childTnLst>
                                </p:cTn>
                              </p:par>
                            </p:childTnLst>
                          </p:cTn>
                        </p:par>
                        <p:par>
                          <p:cTn id="47" fill="hold">
                            <p:stCondLst>
                              <p:cond delay="5750"/>
                            </p:stCondLst>
                            <p:childTnLst>
                              <p:par>
                                <p:cTn id="48" presetID="1" presetClass="entr" presetSubtype="0" fill="hold" grpId="0" nodeType="afterEffect">
                                  <p:stCondLst>
                                    <p:cond delay="0"/>
                                  </p:stCondLst>
                                  <p:childTnLst>
                                    <p:set>
                                      <p:cBhvr>
                                        <p:cTn id="49" dur="1" fill="hold">
                                          <p:stCondLst>
                                            <p:cond delay="0"/>
                                          </p:stCondLst>
                                        </p:cTn>
                                        <p:tgtEl>
                                          <p:spTgt spid="175"/>
                                        </p:tgtEl>
                                        <p:attrNameLst>
                                          <p:attrName>style.visibility</p:attrName>
                                        </p:attrNameLst>
                                      </p:cBhvr>
                                      <p:to>
                                        <p:strVal val="visible"/>
                                      </p:to>
                                    </p:set>
                                  </p:childTnLst>
                                </p:cTn>
                              </p:par>
                              <p:par>
                                <p:cTn id="50" presetID="1" presetClass="entr" presetSubtype="0" fill="hold" grpId="0" nodeType="withEffect">
                                  <p:stCondLst>
                                    <p:cond delay="1000"/>
                                  </p:stCondLst>
                                  <p:childTnLst>
                                    <p:set>
                                      <p:cBhvr>
                                        <p:cTn id="51" dur="1" fill="hold">
                                          <p:stCondLst>
                                            <p:cond delay="0"/>
                                          </p:stCondLst>
                                        </p:cTn>
                                        <p:tgtEl>
                                          <p:spTgt spid="128"/>
                                        </p:tgtEl>
                                        <p:attrNameLst>
                                          <p:attrName>style.visibility</p:attrName>
                                        </p:attrNameLst>
                                      </p:cBhvr>
                                      <p:to>
                                        <p:strVal val="visible"/>
                                      </p:to>
                                    </p:set>
                                  </p:childTnLst>
                                </p:cTn>
                              </p:par>
                            </p:childTnLst>
                          </p:cTn>
                        </p:par>
                        <p:par>
                          <p:cTn id="52" fill="hold">
                            <p:stCondLst>
                              <p:cond delay="6750"/>
                            </p:stCondLst>
                            <p:childTnLst>
                              <p:par>
                                <p:cTn id="53" presetID="1" presetClass="entr" presetSubtype="0" fill="hold" grpId="0" nodeType="afterEffect">
                                  <p:stCondLst>
                                    <p:cond delay="250"/>
                                  </p:stCondLst>
                                  <p:childTnLst>
                                    <p:set>
                                      <p:cBhvr>
                                        <p:cTn id="54" dur="1" fill="hold">
                                          <p:stCondLst>
                                            <p:cond delay="0"/>
                                          </p:stCondLst>
                                        </p:cTn>
                                        <p:tgtEl>
                                          <p:spTgt spid="176"/>
                                        </p:tgtEl>
                                        <p:attrNameLst>
                                          <p:attrName>style.visibility</p:attrName>
                                        </p:attrNameLst>
                                      </p:cBhvr>
                                      <p:to>
                                        <p:strVal val="visible"/>
                                      </p:to>
                                    </p:set>
                                  </p:childTnLst>
                                </p:cTn>
                              </p:par>
                            </p:childTnLst>
                          </p:cTn>
                        </p:par>
                        <p:par>
                          <p:cTn id="55" fill="hold">
                            <p:stCondLst>
                              <p:cond delay="7000"/>
                            </p:stCondLst>
                            <p:childTnLst>
                              <p:par>
                                <p:cTn id="56" presetID="1" presetClass="entr" presetSubtype="0" fill="hold" grpId="0" nodeType="afterEffect">
                                  <p:stCondLst>
                                    <p:cond delay="500"/>
                                  </p:stCondLst>
                                  <p:childTnLst>
                                    <p:set>
                                      <p:cBhvr>
                                        <p:cTn id="57" dur="1" fill="hold">
                                          <p:stCondLst>
                                            <p:cond delay="0"/>
                                          </p:stCondLst>
                                        </p:cTn>
                                        <p:tgtEl>
                                          <p:spTgt spid="138"/>
                                        </p:tgtEl>
                                        <p:attrNameLst>
                                          <p:attrName>style.visibility</p:attrName>
                                        </p:attrNameLst>
                                      </p:cBhvr>
                                      <p:to>
                                        <p:strVal val="visible"/>
                                      </p:to>
                                    </p:set>
                                  </p:childTnLst>
                                </p:cTn>
                              </p:par>
                            </p:childTnLst>
                          </p:cTn>
                        </p:par>
                        <p:par>
                          <p:cTn id="58" fill="hold">
                            <p:stCondLst>
                              <p:cond delay="7500"/>
                            </p:stCondLst>
                            <p:childTnLst>
                              <p:par>
                                <p:cTn id="59" presetID="1" presetClass="entr" presetSubtype="0" fill="hold" grpId="0" nodeType="afterEffect">
                                  <p:stCondLst>
                                    <p:cond delay="2000"/>
                                  </p:stCondLst>
                                  <p:childTnLst>
                                    <p:set>
                                      <p:cBhvr>
                                        <p:cTn id="60" dur="1" fill="hold">
                                          <p:stCondLst>
                                            <p:cond delay="0"/>
                                          </p:stCondLst>
                                        </p:cTn>
                                        <p:tgtEl>
                                          <p:spTgt spid="195"/>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nodeType="afterEffect">
                                  <p:stCondLst>
                                    <p:cond delay="500"/>
                                  </p:stCondLst>
                                  <p:childTnLst>
                                    <p:set>
                                      <p:cBhvr>
                                        <p:cTn id="63" dur="1" fill="hold">
                                          <p:stCondLst>
                                            <p:cond delay="0"/>
                                          </p:stCondLst>
                                        </p:cTn>
                                        <p:tgtEl>
                                          <p:spTgt spid="185"/>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0"/>
                                          </p:stCondLst>
                                        </p:cTn>
                                        <p:tgtEl>
                                          <p:spTgt spid="19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3"/>
                                        </p:tgtEl>
                                        <p:attrNameLst>
                                          <p:attrName>style.visibility</p:attrName>
                                        </p:attrNameLst>
                                      </p:cBhvr>
                                      <p:to>
                                        <p:strVal val="visible"/>
                                      </p:to>
                                    </p:set>
                                  </p:childTnLst>
                                </p:cTn>
                              </p:par>
                            </p:childTnLst>
                          </p:cTn>
                        </p:par>
                        <p:par>
                          <p:cTn id="69" fill="hold">
                            <p:stCondLst>
                              <p:cond delay="10000"/>
                            </p:stCondLst>
                            <p:childTnLst>
                              <p:par>
                                <p:cTn id="70" presetID="1"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par>
                          <p:cTn id="72" fill="hold">
                            <p:stCondLst>
                              <p:cond delay="10000"/>
                            </p:stCondLst>
                            <p:childTnLst>
                              <p:par>
                                <p:cTn id="73" presetID="1" presetClass="entr" presetSubtype="0" fill="hold" grpId="0" nodeType="afterEffect">
                                  <p:stCondLst>
                                    <p:cond delay="500"/>
                                  </p:stCondLst>
                                  <p:childTnLst>
                                    <p:set>
                                      <p:cBhvr>
                                        <p:cTn id="74" dur="1" fill="hold">
                                          <p:stCondLst>
                                            <p:cond delay="0"/>
                                          </p:stCondLst>
                                        </p:cTn>
                                        <p:tgtEl>
                                          <p:spTgt spid="5"/>
                                        </p:tgtEl>
                                        <p:attrNameLst>
                                          <p:attrName>style.visibility</p:attrName>
                                        </p:attrNameLst>
                                      </p:cBhvr>
                                      <p:to>
                                        <p:strVal val="visible"/>
                                      </p:to>
                                    </p:set>
                                  </p:childTnLst>
                                </p:cTn>
                              </p:par>
                            </p:childTnLst>
                          </p:cTn>
                        </p:par>
                        <p:par>
                          <p:cTn id="75" fill="hold">
                            <p:stCondLst>
                              <p:cond delay="10500"/>
                            </p:stCondLst>
                            <p:childTnLst>
                              <p:par>
                                <p:cTn id="76" presetID="1" presetClass="entr" presetSubtype="0" fill="hold" grpId="0" nodeType="afterEffect">
                                  <p:stCondLst>
                                    <p:cond delay="250"/>
                                  </p:stCondLst>
                                  <p:childTnLst>
                                    <p:set>
                                      <p:cBhvr>
                                        <p:cTn id="77" dur="1" fill="hold">
                                          <p:stCondLst>
                                            <p:cond delay="0"/>
                                          </p:stCondLst>
                                        </p:cTn>
                                        <p:tgtEl>
                                          <p:spTgt spid="182"/>
                                        </p:tgtEl>
                                        <p:attrNameLst>
                                          <p:attrName>style.visibility</p:attrName>
                                        </p:attrNameLst>
                                      </p:cBhvr>
                                      <p:to>
                                        <p:strVal val="visible"/>
                                      </p:to>
                                    </p:set>
                                  </p:childTnLst>
                                </p:cTn>
                              </p:par>
                            </p:childTnLst>
                          </p:cTn>
                        </p:par>
                        <p:par>
                          <p:cTn id="78" fill="hold">
                            <p:stCondLst>
                              <p:cond delay="10750"/>
                            </p:stCondLst>
                            <p:childTnLst>
                              <p:par>
                                <p:cTn id="79" presetID="1" presetClass="exit" presetSubtype="0" fill="hold" grpId="1" nodeType="afterEffect">
                                  <p:stCondLst>
                                    <p:cond delay="1000"/>
                                  </p:stCondLst>
                                  <p:childTnLst>
                                    <p:set>
                                      <p:cBhvr>
                                        <p:cTn id="80" dur="1" fill="hold">
                                          <p:stCondLst>
                                            <p:cond delay="0"/>
                                          </p:stCondLst>
                                        </p:cTn>
                                        <p:tgtEl>
                                          <p:spTgt spid="42"/>
                                        </p:tgtEl>
                                        <p:attrNameLst>
                                          <p:attrName>style.visibility</p:attrName>
                                        </p:attrNameLst>
                                      </p:cBhvr>
                                      <p:to>
                                        <p:strVal val="hidden"/>
                                      </p:to>
                                    </p:set>
                                  </p:childTnLst>
                                </p:cTn>
                              </p:par>
                            </p:childTnLst>
                          </p:cTn>
                        </p:par>
                        <p:par>
                          <p:cTn id="81" fill="hold">
                            <p:stCondLst>
                              <p:cond delay="11750"/>
                            </p:stCondLst>
                            <p:childTnLst>
                              <p:par>
                                <p:cTn id="82" presetID="1" presetClass="entr" presetSubtype="0" fill="hold" grpId="0" nodeType="afterEffect">
                                  <p:stCondLst>
                                    <p:cond delay="500"/>
                                  </p:stCondLst>
                                  <p:childTnLst>
                                    <p:set>
                                      <p:cBhvr>
                                        <p:cTn id="83" dur="1" fill="hold">
                                          <p:stCondLst>
                                            <p:cond delay="0"/>
                                          </p:stCondLst>
                                        </p:cTn>
                                        <p:tgtEl>
                                          <p:spTgt spid="14"/>
                                        </p:tgtEl>
                                        <p:attrNameLst>
                                          <p:attrName>style.visibility</p:attrName>
                                        </p:attrNameLst>
                                      </p:cBhvr>
                                      <p:to>
                                        <p:strVal val="visible"/>
                                      </p:to>
                                    </p:set>
                                  </p:childTnLst>
                                </p:cTn>
                              </p:par>
                            </p:childTnLst>
                          </p:cTn>
                        </p:par>
                        <p:par>
                          <p:cTn id="84" fill="hold">
                            <p:stCondLst>
                              <p:cond delay="12250"/>
                            </p:stCondLst>
                            <p:childTnLst>
                              <p:par>
                                <p:cTn id="85" presetID="1" presetClass="entr" presetSubtype="0" fill="hold" grpId="0" nodeType="afterEffect">
                                  <p:stCondLst>
                                    <p:cond delay="0"/>
                                  </p:stCondLst>
                                  <p:childTnLst>
                                    <p:set>
                                      <p:cBhvr>
                                        <p:cTn id="86" dur="1" fill="hold">
                                          <p:stCondLst>
                                            <p:cond delay="0"/>
                                          </p:stCondLst>
                                        </p:cTn>
                                        <p:tgtEl>
                                          <p:spTgt spid="187"/>
                                        </p:tgtEl>
                                        <p:attrNameLst>
                                          <p:attrName>style.visibility</p:attrName>
                                        </p:attrNameLst>
                                      </p:cBhvr>
                                      <p:to>
                                        <p:strVal val="visible"/>
                                      </p:to>
                                    </p:set>
                                  </p:childTnLst>
                                </p:cTn>
                              </p:par>
                            </p:childTnLst>
                          </p:cTn>
                        </p:par>
                        <p:par>
                          <p:cTn id="87" fill="hold">
                            <p:stCondLst>
                              <p:cond delay="12250"/>
                            </p:stCondLst>
                            <p:childTnLst>
                              <p:par>
                                <p:cTn id="88" presetID="1" presetClass="entr" presetSubtype="0" fill="hold" grpId="0" nodeType="afterEffect">
                                  <p:stCondLst>
                                    <p:cond delay="500"/>
                                  </p:stCondLst>
                                  <p:childTnLst>
                                    <p:set>
                                      <p:cBhvr>
                                        <p:cTn id="89" dur="1" fill="hold">
                                          <p:stCondLst>
                                            <p:cond delay="0"/>
                                          </p:stCondLst>
                                        </p:cTn>
                                        <p:tgtEl>
                                          <p:spTgt spid="183"/>
                                        </p:tgtEl>
                                        <p:attrNameLst>
                                          <p:attrName>style.visibility</p:attrName>
                                        </p:attrNameLst>
                                      </p:cBhvr>
                                      <p:to>
                                        <p:strVal val="visible"/>
                                      </p:to>
                                    </p:set>
                                  </p:childTnLst>
                                </p:cTn>
                              </p:par>
                            </p:childTnLst>
                          </p:cTn>
                        </p:par>
                        <p:par>
                          <p:cTn id="90" fill="hold">
                            <p:stCondLst>
                              <p:cond delay="12750"/>
                            </p:stCondLst>
                            <p:childTnLst>
                              <p:par>
                                <p:cTn id="91" presetID="1" presetClass="entr" presetSubtype="0" fill="hold" grpId="0" nodeType="afterEffect">
                                  <p:stCondLst>
                                    <p:cond delay="250"/>
                                  </p:stCondLst>
                                  <p:childTnLst>
                                    <p:set>
                                      <p:cBhvr>
                                        <p:cTn id="92" dur="1" fill="hold">
                                          <p:stCondLst>
                                            <p:cond delay="0"/>
                                          </p:stCondLst>
                                        </p:cTn>
                                        <p:tgtEl>
                                          <p:spTgt spid="184"/>
                                        </p:tgtEl>
                                        <p:attrNameLst>
                                          <p:attrName>style.visibility</p:attrName>
                                        </p:attrNameLst>
                                      </p:cBhvr>
                                      <p:to>
                                        <p:strVal val="visible"/>
                                      </p:to>
                                    </p:set>
                                  </p:childTnLst>
                                </p:cTn>
                              </p:par>
                            </p:childTnLst>
                          </p:cTn>
                        </p:par>
                        <p:par>
                          <p:cTn id="93" fill="hold">
                            <p:stCondLst>
                              <p:cond delay="13000"/>
                            </p:stCondLst>
                            <p:childTnLst>
                              <p:par>
                                <p:cTn id="94" presetID="1" presetClass="entr" presetSubtype="0" fill="hold" grpId="0" nodeType="afterEffect">
                                  <p:stCondLst>
                                    <p:cond delay="250"/>
                                  </p:stCondLst>
                                  <p:childTnLst>
                                    <p:set>
                                      <p:cBhvr>
                                        <p:cTn id="95" dur="1" fill="hold">
                                          <p:stCondLst>
                                            <p:cond delay="0"/>
                                          </p:stCondLst>
                                        </p:cTn>
                                        <p:tgtEl>
                                          <p:spTgt spid="188"/>
                                        </p:tgtEl>
                                        <p:attrNameLst>
                                          <p:attrName>style.visibility</p:attrName>
                                        </p:attrNameLst>
                                      </p:cBhvr>
                                      <p:to>
                                        <p:strVal val="visible"/>
                                      </p:to>
                                    </p:set>
                                  </p:childTnLst>
                                </p:cTn>
                              </p:par>
                            </p:childTnLst>
                          </p:cTn>
                        </p:par>
                        <p:par>
                          <p:cTn id="96" fill="hold">
                            <p:stCondLst>
                              <p:cond delay="13250"/>
                            </p:stCondLst>
                            <p:childTnLst>
                              <p:par>
                                <p:cTn id="97" presetID="1" presetClass="entr" presetSubtype="0" fill="hold" grpId="0" nodeType="afterEffect">
                                  <p:stCondLst>
                                    <p:cond delay="250"/>
                                  </p:stCondLst>
                                  <p:childTnLst>
                                    <p:set>
                                      <p:cBhvr>
                                        <p:cTn id="98" dur="1" fill="hold">
                                          <p:stCondLst>
                                            <p:cond delay="0"/>
                                          </p:stCondLst>
                                        </p:cTn>
                                        <p:tgtEl>
                                          <p:spTgt spid="189"/>
                                        </p:tgtEl>
                                        <p:attrNameLst>
                                          <p:attrName>style.visibility</p:attrName>
                                        </p:attrNameLst>
                                      </p:cBhvr>
                                      <p:to>
                                        <p:strVal val="visible"/>
                                      </p:to>
                                    </p:set>
                                  </p:childTnLst>
                                </p:cTn>
                              </p:par>
                            </p:childTnLst>
                          </p:cTn>
                        </p:par>
                        <p:par>
                          <p:cTn id="99" fill="hold">
                            <p:stCondLst>
                              <p:cond delay="13500"/>
                            </p:stCondLst>
                            <p:childTnLst>
                              <p:par>
                                <p:cTn id="100" presetID="1" presetClass="entr" presetSubtype="0" fill="hold" grpId="0" nodeType="afterEffect">
                                  <p:stCondLst>
                                    <p:cond delay="250"/>
                                  </p:stCondLst>
                                  <p:childTnLst>
                                    <p:set>
                                      <p:cBhvr>
                                        <p:cTn id="101" dur="1" fill="hold">
                                          <p:stCondLst>
                                            <p:cond delay="0"/>
                                          </p:stCondLst>
                                        </p:cTn>
                                        <p:tgtEl>
                                          <p:spTgt spid="190"/>
                                        </p:tgtEl>
                                        <p:attrNameLst>
                                          <p:attrName>style.visibility</p:attrName>
                                        </p:attrNameLst>
                                      </p:cBhvr>
                                      <p:to>
                                        <p:strVal val="visible"/>
                                      </p:to>
                                    </p:set>
                                  </p:childTnLst>
                                </p:cTn>
                              </p:par>
                            </p:childTnLst>
                          </p:cTn>
                        </p:par>
                        <p:par>
                          <p:cTn id="102" fill="hold">
                            <p:stCondLst>
                              <p:cond delay="13750"/>
                            </p:stCondLst>
                            <p:childTnLst>
                              <p:par>
                                <p:cTn id="103" presetID="1" presetClass="entr" presetSubtype="0" fill="hold" grpId="0" nodeType="afterEffect">
                                  <p:stCondLst>
                                    <p:cond delay="250"/>
                                  </p:stCondLst>
                                  <p:childTnLst>
                                    <p:set>
                                      <p:cBhvr>
                                        <p:cTn id="10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127" grpId="0" animBg="1"/>
      <p:bldP spid="128" grpId="0" animBg="1"/>
      <p:bldP spid="130" grpId="0" animBg="1"/>
      <p:bldP spid="134" grpId="0" animBg="1"/>
      <p:bldP spid="136" grpId="0"/>
      <p:bldP spid="138" grpId="0"/>
      <p:bldP spid="139" grpId="0"/>
      <p:bldP spid="140" grpId="0"/>
      <p:bldP spid="158" grpId="0"/>
      <p:bldP spid="174" grpId="0"/>
      <p:bldP spid="175" grpId="0"/>
      <p:bldP spid="176" grpId="0"/>
      <p:bldP spid="4" grpId="0" animBg="1"/>
      <p:bldP spid="5" grpId="0" animBg="1"/>
      <p:bldP spid="182" grpId="0" animBg="1"/>
      <p:bldP spid="183" grpId="0" animBg="1"/>
      <p:bldP spid="184" grpId="0" animBg="1"/>
      <p:bldP spid="187" grpId="0"/>
      <p:bldP spid="188" grpId="0" animBg="1"/>
      <p:bldP spid="189" grpId="0" animBg="1"/>
      <p:bldP spid="190" grpId="0" animBg="1"/>
      <p:bldP spid="191" grpId="0" animBg="1"/>
      <p:bldP spid="192" grpId="0"/>
      <p:bldP spid="14" grpId="0"/>
      <p:bldP spid="195" grpId="0"/>
      <p:bldP spid="42" grpId="0"/>
      <p:bldP spid="4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rrow: Left 136">
            <a:extLst>
              <a:ext uri="{FF2B5EF4-FFF2-40B4-BE49-F238E27FC236}">
                <a16:creationId xmlns:a16="http://schemas.microsoft.com/office/drawing/2014/main" id="{B9B3E220-CB54-42DB-A568-599BA129CF6D}"/>
              </a:ext>
            </a:extLst>
          </p:cNvPr>
          <p:cNvSpPr/>
          <p:nvPr/>
        </p:nvSpPr>
        <p:spPr>
          <a:xfrm flipH="1">
            <a:off x="3114190" y="4541990"/>
            <a:ext cx="2998800" cy="1674000"/>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9" name="Group 78">
            <a:extLst>
              <a:ext uri="{FF2B5EF4-FFF2-40B4-BE49-F238E27FC236}">
                <a16:creationId xmlns:a16="http://schemas.microsoft.com/office/drawing/2014/main" id="{664754CE-73C2-48AB-B301-441C30B767E3}"/>
              </a:ext>
            </a:extLst>
          </p:cNvPr>
          <p:cNvGrpSpPr/>
          <p:nvPr/>
        </p:nvGrpSpPr>
        <p:grpSpPr>
          <a:xfrm>
            <a:off x="311921" y="2716389"/>
            <a:ext cx="1947826" cy="2735940"/>
            <a:chOff x="9218336" y="2756912"/>
            <a:chExt cx="2340000" cy="3039091"/>
          </a:xfrm>
        </p:grpSpPr>
        <p:sp>
          <p:nvSpPr>
            <p:cNvPr id="80" name="Rectangle 79">
              <a:extLst>
                <a:ext uri="{FF2B5EF4-FFF2-40B4-BE49-F238E27FC236}">
                  <a16:creationId xmlns:a16="http://schemas.microsoft.com/office/drawing/2014/main" id="{50984101-C0EF-4BDC-9359-25934249B05C}"/>
                </a:ext>
              </a:extLst>
            </p:cNvPr>
            <p:cNvSpPr/>
            <p:nvPr/>
          </p:nvSpPr>
          <p:spPr>
            <a:xfrm>
              <a:off x="9485978" y="3235448"/>
              <a:ext cx="1841113" cy="242975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Rectangle 80">
              <a:extLst>
                <a:ext uri="{FF2B5EF4-FFF2-40B4-BE49-F238E27FC236}">
                  <a16:creationId xmlns:a16="http://schemas.microsoft.com/office/drawing/2014/main" id="{43BADBEA-B43B-44D7-9F39-43D4951B3AFD}"/>
                </a:ext>
              </a:extLst>
            </p:cNvPr>
            <p:cNvSpPr/>
            <p:nvPr/>
          </p:nvSpPr>
          <p:spPr>
            <a:xfrm>
              <a:off x="9647033" y="3083048"/>
              <a:ext cx="1510563" cy="20761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FD12114D-50A0-4B90-ADDF-7EEBDBF9B99F}"/>
                </a:ext>
              </a:extLst>
            </p:cNvPr>
            <p:cNvSpPr/>
            <p:nvPr/>
          </p:nvSpPr>
          <p:spPr>
            <a:xfrm>
              <a:off x="9781196" y="2756912"/>
              <a:ext cx="1224000" cy="20761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Rounded Corners 82">
              <a:extLst>
                <a:ext uri="{FF2B5EF4-FFF2-40B4-BE49-F238E27FC236}">
                  <a16:creationId xmlns:a16="http://schemas.microsoft.com/office/drawing/2014/main" id="{A95047C6-DB82-4855-9C24-9C4EDC58918C}"/>
                </a:ext>
              </a:extLst>
            </p:cNvPr>
            <p:cNvSpPr/>
            <p:nvPr/>
          </p:nvSpPr>
          <p:spPr>
            <a:xfrm>
              <a:off x="9873220" y="2793224"/>
              <a:ext cx="1030254" cy="468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r>
                <a:rPr lang="en-AU" sz="1400" b="1" dirty="0"/>
                <a:t>LOW RISK</a:t>
              </a:r>
            </a:p>
          </p:txBody>
        </p:sp>
        <p:sp>
          <p:nvSpPr>
            <p:cNvPr id="84" name="Rectangle 83">
              <a:extLst>
                <a:ext uri="{FF2B5EF4-FFF2-40B4-BE49-F238E27FC236}">
                  <a16:creationId xmlns:a16="http://schemas.microsoft.com/office/drawing/2014/main" id="{8278A95B-F78B-4692-ACC8-334E140BFCC2}"/>
                </a:ext>
              </a:extLst>
            </p:cNvPr>
            <p:cNvSpPr/>
            <p:nvPr/>
          </p:nvSpPr>
          <p:spPr>
            <a:xfrm>
              <a:off x="9344228" y="5515351"/>
              <a:ext cx="2118474" cy="20776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283CD1F8-20C0-474B-A40A-1A4947F23538}"/>
                </a:ext>
              </a:extLst>
            </p:cNvPr>
            <p:cNvSpPr/>
            <p:nvPr/>
          </p:nvSpPr>
          <p:spPr>
            <a:xfrm>
              <a:off x="9655334" y="3379315"/>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612FA834-7614-4F35-ABE0-AC4D2B19B607}"/>
                </a:ext>
              </a:extLst>
            </p:cNvPr>
            <p:cNvSpPr/>
            <p:nvPr/>
          </p:nvSpPr>
          <p:spPr>
            <a:xfrm>
              <a:off x="10058256" y="3375841"/>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id="{4102C42D-1CEB-4428-A757-7739EE2D4C24}"/>
                </a:ext>
              </a:extLst>
            </p:cNvPr>
            <p:cNvSpPr/>
            <p:nvPr/>
          </p:nvSpPr>
          <p:spPr>
            <a:xfrm>
              <a:off x="10471046" y="3373502"/>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4B9ED7A5-77F0-4268-89E6-B144328E0004}"/>
                </a:ext>
              </a:extLst>
            </p:cNvPr>
            <p:cNvSpPr/>
            <p:nvPr/>
          </p:nvSpPr>
          <p:spPr>
            <a:xfrm>
              <a:off x="10880535" y="3368320"/>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84D45C30-F98D-41AF-8A39-A76F5B2C20F6}"/>
                </a:ext>
              </a:extLst>
            </p:cNvPr>
            <p:cNvSpPr/>
            <p:nvPr/>
          </p:nvSpPr>
          <p:spPr>
            <a:xfrm>
              <a:off x="9655334" y="3958081"/>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a:extLst>
                <a:ext uri="{FF2B5EF4-FFF2-40B4-BE49-F238E27FC236}">
                  <a16:creationId xmlns:a16="http://schemas.microsoft.com/office/drawing/2014/main" id="{1740F664-AC26-4E30-AD70-9D3BF0A0DC38}"/>
                </a:ext>
              </a:extLst>
            </p:cNvPr>
            <p:cNvSpPr/>
            <p:nvPr/>
          </p:nvSpPr>
          <p:spPr>
            <a:xfrm>
              <a:off x="10058256" y="3954607"/>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172449B0-3E0E-41F5-BAB6-E9420736AEFF}"/>
                </a:ext>
              </a:extLst>
            </p:cNvPr>
            <p:cNvSpPr/>
            <p:nvPr/>
          </p:nvSpPr>
          <p:spPr>
            <a:xfrm>
              <a:off x="10471046" y="3952268"/>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67A4B994-A8F6-4666-BE52-21EC95DCD105}"/>
                </a:ext>
              </a:extLst>
            </p:cNvPr>
            <p:cNvSpPr/>
            <p:nvPr/>
          </p:nvSpPr>
          <p:spPr>
            <a:xfrm>
              <a:off x="10880535" y="3947086"/>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B6737FB1-A081-4EAB-840B-BA64F9EB86EB}"/>
                </a:ext>
              </a:extLst>
            </p:cNvPr>
            <p:cNvSpPr/>
            <p:nvPr/>
          </p:nvSpPr>
          <p:spPr>
            <a:xfrm>
              <a:off x="9668748" y="4529166"/>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9F5B2006-5904-4FF0-8092-9E9E2B4A1C86}"/>
                </a:ext>
              </a:extLst>
            </p:cNvPr>
            <p:cNvSpPr/>
            <p:nvPr/>
          </p:nvSpPr>
          <p:spPr>
            <a:xfrm>
              <a:off x="10071670" y="4525692"/>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9" name="Rectangle 98">
              <a:extLst>
                <a:ext uri="{FF2B5EF4-FFF2-40B4-BE49-F238E27FC236}">
                  <a16:creationId xmlns:a16="http://schemas.microsoft.com/office/drawing/2014/main" id="{E3324088-EC9B-4BF9-90D0-10F92B4F6468}"/>
                </a:ext>
              </a:extLst>
            </p:cNvPr>
            <p:cNvSpPr/>
            <p:nvPr/>
          </p:nvSpPr>
          <p:spPr>
            <a:xfrm>
              <a:off x="10484460" y="4523353"/>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035EF8A1-ED28-421D-A453-E8BF24F99811}"/>
                </a:ext>
              </a:extLst>
            </p:cNvPr>
            <p:cNvSpPr/>
            <p:nvPr/>
          </p:nvSpPr>
          <p:spPr>
            <a:xfrm>
              <a:off x="10893949" y="4518171"/>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1A474D45-FDA7-4DFD-A571-B367EA9A4B92}"/>
                </a:ext>
              </a:extLst>
            </p:cNvPr>
            <p:cNvSpPr/>
            <p:nvPr/>
          </p:nvSpPr>
          <p:spPr>
            <a:xfrm>
              <a:off x="9655334" y="5068579"/>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1C0F75E7-068E-40BB-8AE7-7671A70829D6}"/>
                </a:ext>
              </a:extLst>
            </p:cNvPr>
            <p:cNvSpPr/>
            <p:nvPr/>
          </p:nvSpPr>
          <p:spPr>
            <a:xfrm>
              <a:off x="10058256" y="5065105"/>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0596D590-4914-495A-88E0-04CF326FB7F7}"/>
                </a:ext>
              </a:extLst>
            </p:cNvPr>
            <p:cNvSpPr/>
            <p:nvPr/>
          </p:nvSpPr>
          <p:spPr>
            <a:xfrm>
              <a:off x="10471046" y="5062766"/>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13E659D1-8CBC-42F4-908B-3981255143BE}"/>
                </a:ext>
              </a:extLst>
            </p:cNvPr>
            <p:cNvSpPr/>
            <p:nvPr/>
          </p:nvSpPr>
          <p:spPr>
            <a:xfrm>
              <a:off x="10880535" y="5057584"/>
              <a:ext cx="28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A36057DB-F0CD-4B75-9F19-BA737E63A40F}"/>
                </a:ext>
              </a:extLst>
            </p:cNvPr>
            <p:cNvSpPr/>
            <p:nvPr/>
          </p:nvSpPr>
          <p:spPr>
            <a:xfrm>
              <a:off x="9218336" y="5588241"/>
              <a:ext cx="2340000" cy="20776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itle 1">
            <a:extLst>
              <a:ext uri="{FF2B5EF4-FFF2-40B4-BE49-F238E27FC236}">
                <a16:creationId xmlns:a16="http://schemas.microsoft.com/office/drawing/2014/main" id="{09CB6D8D-6254-436B-973B-BE25C0229D9D}"/>
              </a:ext>
            </a:extLst>
          </p:cNvPr>
          <p:cNvSpPr>
            <a:spLocks noGrp="1"/>
          </p:cNvSpPr>
          <p:nvPr>
            <p:ph type="title"/>
          </p:nvPr>
        </p:nvSpPr>
        <p:spPr/>
        <p:txBody>
          <a:bodyPr/>
          <a:lstStyle/>
          <a:p>
            <a:r>
              <a:rPr lang="en-AU" dirty="0"/>
              <a:t>Implementation results- transfers </a:t>
            </a:r>
          </a:p>
        </p:txBody>
      </p:sp>
      <p:grpSp>
        <p:nvGrpSpPr>
          <p:cNvPr id="110" name="Group 109">
            <a:extLst>
              <a:ext uri="{FF2B5EF4-FFF2-40B4-BE49-F238E27FC236}">
                <a16:creationId xmlns:a16="http://schemas.microsoft.com/office/drawing/2014/main" id="{6240F18B-A4D9-481D-89F6-5D465ED93639}"/>
              </a:ext>
            </a:extLst>
          </p:cNvPr>
          <p:cNvGrpSpPr/>
          <p:nvPr/>
        </p:nvGrpSpPr>
        <p:grpSpPr>
          <a:xfrm>
            <a:off x="9744402" y="314531"/>
            <a:ext cx="2006600" cy="1908000"/>
            <a:chOff x="1028700" y="2946400"/>
            <a:chExt cx="2006600" cy="2247900"/>
          </a:xfrm>
        </p:grpSpPr>
        <p:sp>
          <p:nvSpPr>
            <p:cNvPr id="111" name="Rectangle: Top Corners Rounded 110">
              <a:extLst>
                <a:ext uri="{FF2B5EF4-FFF2-40B4-BE49-F238E27FC236}">
                  <a16:creationId xmlns:a16="http://schemas.microsoft.com/office/drawing/2014/main" id="{FE7697EF-BDB2-47E7-80CE-A05B9A68792C}"/>
                </a:ext>
              </a:extLst>
            </p:cNvPr>
            <p:cNvSpPr/>
            <p:nvPr/>
          </p:nvSpPr>
          <p:spPr>
            <a:xfrm>
              <a:off x="1028700" y="2946400"/>
              <a:ext cx="2006600" cy="2165096"/>
            </a:xfrm>
            <a:prstGeom prst="round2SameRect">
              <a:avLst>
                <a:gd name="adj1" fmla="val 17977"/>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solidFill>
                    <a:schemeClr val="tx1"/>
                  </a:solidFill>
                </a:rPr>
                <a:t>ONGOING</a:t>
              </a:r>
              <a:endParaRPr lang="en-AU" sz="1400" b="1" dirty="0">
                <a:solidFill>
                  <a:schemeClr val="tx1"/>
                </a:solidFill>
              </a:endParaRPr>
            </a:p>
          </p:txBody>
        </p:sp>
        <p:sp>
          <p:nvSpPr>
            <p:cNvPr id="112" name="Rectangle: Top Corners Rounded 111">
              <a:extLst>
                <a:ext uri="{FF2B5EF4-FFF2-40B4-BE49-F238E27FC236}">
                  <a16:creationId xmlns:a16="http://schemas.microsoft.com/office/drawing/2014/main" id="{DED523C2-0C03-4B07-86B7-D29A1B9B7A2A}"/>
                </a:ext>
              </a:extLst>
            </p:cNvPr>
            <p:cNvSpPr/>
            <p:nvPr/>
          </p:nvSpPr>
          <p:spPr>
            <a:xfrm>
              <a:off x="1028700" y="2946400"/>
              <a:ext cx="2006600" cy="640080"/>
            </a:xfrm>
            <a:prstGeom prst="round2SameRect">
              <a:avLst>
                <a:gd name="adj1" fmla="val 17977"/>
                <a:gd name="adj2" fmla="val 0"/>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2020</a:t>
              </a:r>
              <a:endParaRPr lang="en-AU" sz="1200" b="1" dirty="0"/>
            </a:p>
          </p:txBody>
        </p:sp>
        <p:sp>
          <p:nvSpPr>
            <p:cNvPr id="113" name="Rectangle 112">
              <a:extLst>
                <a:ext uri="{FF2B5EF4-FFF2-40B4-BE49-F238E27FC236}">
                  <a16:creationId xmlns:a16="http://schemas.microsoft.com/office/drawing/2014/main" id="{3183D3D8-6AE1-4BEF-8C7B-1C924017097A}"/>
                </a:ext>
              </a:extLst>
            </p:cNvPr>
            <p:cNvSpPr/>
            <p:nvPr/>
          </p:nvSpPr>
          <p:spPr>
            <a:xfrm>
              <a:off x="1028700" y="4610100"/>
              <a:ext cx="2006600" cy="5842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dirty="0"/>
                <a:t>2021</a:t>
              </a:r>
              <a:endParaRPr lang="en-AU" b="1" dirty="0"/>
            </a:p>
          </p:txBody>
        </p:sp>
      </p:grpSp>
      <p:sp>
        <p:nvSpPr>
          <p:cNvPr id="5" name="Cylinder 4">
            <a:extLst>
              <a:ext uri="{FF2B5EF4-FFF2-40B4-BE49-F238E27FC236}">
                <a16:creationId xmlns:a16="http://schemas.microsoft.com/office/drawing/2014/main" id="{D6CFB370-36AE-4D7E-B853-25847AA55E7D}"/>
              </a:ext>
            </a:extLst>
          </p:cNvPr>
          <p:cNvSpPr/>
          <p:nvPr/>
        </p:nvSpPr>
        <p:spPr>
          <a:xfrm>
            <a:off x="9849672" y="5520143"/>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2" name="Cylinder 181">
            <a:extLst>
              <a:ext uri="{FF2B5EF4-FFF2-40B4-BE49-F238E27FC236}">
                <a16:creationId xmlns:a16="http://schemas.microsoft.com/office/drawing/2014/main" id="{2B3AA4BF-1E25-4710-B4B9-76DF3B9876D1}"/>
              </a:ext>
            </a:extLst>
          </p:cNvPr>
          <p:cNvSpPr/>
          <p:nvPr/>
        </p:nvSpPr>
        <p:spPr>
          <a:xfrm>
            <a:off x="9844594" y="5187356"/>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3" name="Cylinder 182">
            <a:extLst>
              <a:ext uri="{FF2B5EF4-FFF2-40B4-BE49-F238E27FC236}">
                <a16:creationId xmlns:a16="http://schemas.microsoft.com/office/drawing/2014/main" id="{5036D1E4-4E84-453C-8C9B-5B0488F138E9}"/>
              </a:ext>
            </a:extLst>
          </p:cNvPr>
          <p:cNvSpPr/>
          <p:nvPr/>
        </p:nvSpPr>
        <p:spPr>
          <a:xfrm>
            <a:off x="9844593" y="4845425"/>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4" name="Cylinder 183">
            <a:extLst>
              <a:ext uri="{FF2B5EF4-FFF2-40B4-BE49-F238E27FC236}">
                <a16:creationId xmlns:a16="http://schemas.microsoft.com/office/drawing/2014/main" id="{A8ABB656-235D-47E1-B9E5-071ACD7DA415}"/>
              </a:ext>
            </a:extLst>
          </p:cNvPr>
          <p:cNvSpPr/>
          <p:nvPr/>
        </p:nvSpPr>
        <p:spPr>
          <a:xfrm>
            <a:off x="9844593" y="4503494"/>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5" name="Straight Arrow Connector 184">
            <a:extLst>
              <a:ext uri="{FF2B5EF4-FFF2-40B4-BE49-F238E27FC236}">
                <a16:creationId xmlns:a16="http://schemas.microsoft.com/office/drawing/2014/main" id="{CD2C0976-AEEE-4C12-9E89-9E7008AF0328}"/>
              </a:ext>
            </a:extLst>
          </p:cNvPr>
          <p:cNvCxnSpPr>
            <a:cxnSpLocks/>
          </p:cNvCxnSpPr>
          <p:nvPr/>
        </p:nvCxnSpPr>
        <p:spPr>
          <a:xfrm>
            <a:off x="9294928" y="6112921"/>
            <a:ext cx="2088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8" name="Cylinder 187">
            <a:extLst>
              <a:ext uri="{FF2B5EF4-FFF2-40B4-BE49-F238E27FC236}">
                <a16:creationId xmlns:a16="http://schemas.microsoft.com/office/drawing/2014/main" id="{2C924DF3-0B92-43BA-B798-924AFDC69FB3}"/>
              </a:ext>
            </a:extLst>
          </p:cNvPr>
          <p:cNvSpPr/>
          <p:nvPr/>
        </p:nvSpPr>
        <p:spPr>
          <a:xfrm>
            <a:off x="9835754" y="4185241"/>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Cylinder 188">
            <a:extLst>
              <a:ext uri="{FF2B5EF4-FFF2-40B4-BE49-F238E27FC236}">
                <a16:creationId xmlns:a16="http://schemas.microsoft.com/office/drawing/2014/main" id="{5E629760-66B0-4652-B747-CFEE0329EAAC}"/>
              </a:ext>
            </a:extLst>
          </p:cNvPr>
          <p:cNvSpPr/>
          <p:nvPr/>
        </p:nvSpPr>
        <p:spPr>
          <a:xfrm>
            <a:off x="9834232" y="3843310"/>
            <a:ext cx="1034795" cy="543295"/>
          </a:xfrm>
          <a:prstGeom prst="can">
            <a:avLst>
              <a:gd name="adj" fmla="val 50000"/>
            </a:avLst>
          </a:prstGeom>
          <a:solidFill>
            <a:schemeClr val="accent2">
              <a:lumMod val="75000"/>
            </a:schemeClr>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2" name="Content Placeholder 3">
            <a:extLst>
              <a:ext uri="{FF2B5EF4-FFF2-40B4-BE49-F238E27FC236}">
                <a16:creationId xmlns:a16="http://schemas.microsoft.com/office/drawing/2014/main" id="{F99DA514-D809-4F09-9711-B5CF0D6768DD}"/>
              </a:ext>
            </a:extLst>
          </p:cNvPr>
          <p:cNvSpPr txBox="1">
            <a:spLocks/>
          </p:cNvSpPr>
          <p:nvPr/>
        </p:nvSpPr>
        <p:spPr>
          <a:xfrm rot="16200000">
            <a:off x="7500030" y="4188045"/>
            <a:ext cx="2860200" cy="518622"/>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1800" dirty="0">
                <a:solidFill>
                  <a:schemeClr val="accent2">
                    <a:lumMod val="75000"/>
                  </a:schemeClr>
                </a:solidFill>
              </a:rPr>
              <a:t>Financial security ($)</a:t>
            </a:r>
            <a:endParaRPr lang="en-AU" dirty="0">
              <a:solidFill>
                <a:schemeClr val="accent2">
                  <a:lumMod val="75000"/>
                </a:schemeClr>
              </a:solidFill>
            </a:endParaRPr>
          </a:p>
          <a:p>
            <a:pPr>
              <a:lnSpc>
                <a:spcPct val="120000"/>
              </a:lnSpc>
              <a:spcAft>
                <a:spcPts val="600"/>
              </a:spcAft>
              <a:buSzPct val="80000"/>
              <a:buFont typeface="Segoe UI" panose="020B0502040204020203" pitchFamily="34" charset="0"/>
              <a:buNone/>
            </a:pPr>
            <a:endParaRPr lang="en-AU" sz="1400" dirty="0"/>
          </a:p>
        </p:txBody>
      </p:sp>
      <p:cxnSp>
        <p:nvCxnSpPr>
          <p:cNvPr id="193" name="Straight Arrow Connector 192">
            <a:extLst>
              <a:ext uri="{FF2B5EF4-FFF2-40B4-BE49-F238E27FC236}">
                <a16:creationId xmlns:a16="http://schemas.microsoft.com/office/drawing/2014/main" id="{1C30D908-0733-4244-AF1A-29770D57DA60}"/>
              </a:ext>
            </a:extLst>
          </p:cNvPr>
          <p:cNvCxnSpPr>
            <a:cxnSpLocks/>
          </p:cNvCxnSpPr>
          <p:nvPr/>
        </p:nvCxnSpPr>
        <p:spPr>
          <a:xfrm rot="16200000">
            <a:off x="7761612" y="4546683"/>
            <a:ext cx="3096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5" name="Content Placeholder 3">
            <a:extLst>
              <a:ext uri="{FF2B5EF4-FFF2-40B4-BE49-F238E27FC236}">
                <a16:creationId xmlns:a16="http://schemas.microsoft.com/office/drawing/2014/main" id="{9D4591C5-1203-4E78-B199-A01B9DB5D2CA}"/>
              </a:ext>
            </a:extLst>
          </p:cNvPr>
          <p:cNvSpPr txBox="1">
            <a:spLocks/>
          </p:cNvSpPr>
          <p:nvPr/>
        </p:nvSpPr>
        <p:spPr>
          <a:xfrm>
            <a:off x="8670819" y="2386067"/>
            <a:ext cx="3274816" cy="508245"/>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600"/>
              </a:spcAft>
              <a:buSzPct val="80000"/>
              <a:buFont typeface="Segoe UI" panose="020B0502040204020203" pitchFamily="34" charset="0"/>
              <a:buNone/>
            </a:pPr>
            <a:r>
              <a:rPr lang="en-AU" sz="2400" dirty="0"/>
              <a:t>Financial security held</a:t>
            </a:r>
            <a:endParaRPr lang="en-AU" sz="2000" dirty="0"/>
          </a:p>
        </p:txBody>
      </p:sp>
      <p:grpSp>
        <p:nvGrpSpPr>
          <p:cNvPr id="42" name="Group 41">
            <a:extLst>
              <a:ext uri="{FF2B5EF4-FFF2-40B4-BE49-F238E27FC236}">
                <a16:creationId xmlns:a16="http://schemas.microsoft.com/office/drawing/2014/main" id="{11272D94-69F1-4774-8B2D-042DE3F7A421}"/>
              </a:ext>
            </a:extLst>
          </p:cNvPr>
          <p:cNvGrpSpPr/>
          <p:nvPr/>
        </p:nvGrpSpPr>
        <p:grpSpPr>
          <a:xfrm>
            <a:off x="1206417" y="4094517"/>
            <a:ext cx="1906165" cy="2071706"/>
            <a:chOff x="7632617" y="3726217"/>
            <a:chExt cx="1906165" cy="2071706"/>
          </a:xfrm>
        </p:grpSpPr>
        <p:grpSp>
          <p:nvGrpSpPr>
            <p:cNvPr id="43" name="Group 42">
              <a:extLst>
                <a:ext uri="{FF2B5EF4-FFF2-40B4-BE49-F238E27FC236}">
                  <a16:creationId xmlns:a16="http://schemas.microsoft.com/office/drawing/2014/main" id="{47508891-7AD7-4D3E-890D-64948C6A2524}"/>
                </a:ext>
              </a:extLst>
            </p:cNvPr>
            <p:cNvGrpSpPr/>
            <p:nvPr/>
          </p:nvGrpSpPr>
          <p:grpSpPr>
            <a:xfrm>
              <a:off x="8092778" y="3726217"/>
              <a:ext cx="703648" cy="1929747"/>
              <a:chOff x="6432457" y="2897110"/>
              <a:chExt cx="537743" cy="1474755"/>
            </a:xfrm>
          </p:grpSpPr>
          <p:sp>
            <p:nvSpPr>
              <p:cNvPr id="68" name="Rectangle: Rounded Corners 67">
                <a:extLst>
                  <a:ext uri="{FF2B5EF4-FFF2-40B4-BE49-F238E27FC236}">
                    <a16:creationId xmlns:a16="http://schemas.microsoft.com/office/drawing/2014/main" id="{8C2B9448-7894-42F4-9922-6018A4EB5D43}"/>
                  </a:ext>
                </a:extLst>
              </p:cNvPr>
              <p:cNvSpPr/>
              <p:nvPr/>
            </p:nvSpPr>
            <p:spPr>
              <a:xfrm rot="10800000" flipH="1">
                <a:off x="6432457" y="3429485"/>
                <a:ext cx="79500" cy="306000"/>
              </a:xfrm>
              <a:prstGeom prst="roundRect">
                <a:avLst>
                  <a:gd name="adj" fmla="val 50000"/>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9" name="Rectangle: Rounded Corners 68">
                <a:extLst>
                  <a:ext uri="{FF2B5EF4-FFF2-40B4-BE49-F238E27FC236}">
                    <a16:creationId xmlns:a16="http://schemas.microsoft.com/office/drawing/2014/main" id="{D6536C9F-FDB8-4DE1-8E12-4F6D8F5D2809}"/>
                  </a:ext>
                </a:extLst>
              </p:cNvPr>
              <p:cNvSpPr/>
              <p:nvPr/>
            </p:nvSpPr>
            <p:spPr>
              <a:xfrm rot="1241771" flipH="1">
                <a:off x="6480779" y="3181286"/>
                <a:ext cx="89437" cy="327935"/>
              </a:xfrm>
              <a:prstGeom prst="roundRect">
                <a:avLst>
                  <a:gd name="adj" fmla="val 50000"/>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Rectangle: Rounded Corners 69">
                <a:extLst>
                  <a:ext uri="{FF2B5EF4-FFF2-40B4-BE49-F238E27FC236}">
                    <a16:creationId xmlns:a16="http://schemas.microsoft.com/office/drawing/2014/main" id="{259EB782-0870-49C7-90B6-AAA046CAE294}"/>
                  </a:ext>
                </a:extLst>
              </p:cNvPr>
              <p:cNvSpPr/>
              <p:nvPr/>
            </p:nvSpPr>
            <p:spPr>
              <a:xfrm rot="9248503" flipH="1">
                <a:off x="6846075" y="3181286"/>
                <a:ext cx="89437" cy="327935"/>
              </a:xfrm>
              <a:prstGeom prst="roundRect">
                <a:avLst>
                  <a:gd name="adj" fmla="val 50000"/>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1" name="Rectangle: Rounded Corners 70">
                <a:extLst>
                  <a:ext uri="{FF2B5EF4-FFF2-40B4-BE49-F238E27FC236}">
                    <a16:creationId xmlns:a16="http://schemas.microsoft.com/office/drawing/2014/main" id="{7E2EFF3E-0D72-4082-8BEA-ACA63673E715}"/>
                  </a:ext>
                </a:extLst>
              </p:cNvPr>
              <p:cNvSpPr/>
              <p:nvPr/>
            </p:nvSpPr>
            <p:spPr>
              <a:xfrm rot="190743" flipH="1">
                <a:off x="6888131" y="3431586"/>
                <a:ext cx="82069" cy="327935"/>
              </a:xfrm>
              <a:prstGeom prst="roundRect">
                <a:avLst>
                  <a:gd name="adj" fmla="val 50000"/>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Rectangle: Rounded Corners 71">
                <a:extLst>
                  <a:ext uri="{FF2B5EF4-FFF2-40B4-BE49-F238E27FC236}">
                    <a16:creationId xmlns:a16="http://schemas.microsoft.com/office/drawing/2014/main" id="{7B14A3BF-A5D3-4718-9687-1977D8AA288A}"/>
                  </a:ext>
                </a:extLst>
              </p:cNvPr>
              <p:cNvSpPr/>
              <p:nvPr/>
            </p:nvSpPr>
            <p:spPr>
              <a:xfrm flipH="1">
                <a:off x="6541248" y="3189396"/>
                <a:ext cx="319557" cy="617388"/>
              </a:xfrm>
              <a:prstGeom prst="round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Rectangle: Rounded Corners 72">
                <a:extLst>
                  <a:ext uri="{FF2B5EF4-FFF2-40B4-BE49-F238E27FC236}">
                    <a16:creationId xmlns:a16="http://schemas.microsoft.com/office/drawing/2014/main" id="{00B98844-A59E-42B9-862F-7BCA65EB9485}"/>
                  </a:ext>
                </a:extLst>
              </p:cNvPr>
              <p:cNvSpPr/>
              <p:nvPr/>
            </p:nvSpPr>
            <p:spPr>
              <a:xfrm flipH="1">
                <a:off x="6724785" y="3686183"/>
                <a:ext cx="139124" cy="685682"/>
              </a:xfrm>
              <a:prstGeom prst="roundRect">
                <a:avLst>
                  <a:gd name="adj" fmla="val 50000"/>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Rounded Corners 73">
                <a:extLst>
                  <a:ext uri="{FF2B5EF4-FFF2-40B4-BE49-F238E27FC236}">
                    <a16:creationId xmlns:a16="http://schemas.microsoft.com/office/drawing/2014/main" id="{0B7E7822-F228-4880-88D3-510630CBE3D7}"/>
                  </a:ext>
                </a:extLst>
              </p:cNvPr>
              <p:cNvSpPr/>
              <p:nvPr/>
            </p:nvSpPr>
            <p:spPr>
              <a:xfrm flipH="1">
                <a:off x="6541335" y="3682158"/>
                <a:ext cx="139124" cy="685682"/>
              </a:xfrm>
              <a:prstGeom prst="roundRect">
                <a:avLst>
                  <a:gd name="adj" fmla="val 50000"/>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5" name="Oval 74">
                <a:extLst>
                  <a:ext uri="{FF2B5EF4-FFF2-40B4-BE49-F238E27FC236}">
                    <a16:creationId xmlns:a16="http://schemas.microsoft.com/office/drawing/2014/main" id="{BAB71BD1-96AA-40CD-95F5-1F3DBF8B0189}"/>
                  </a:ext>
                </a:extLst>
              </p:cNvPr>
              <p:cNvSpPr/>
              <p:nvPr/>
            </p:nvSpPr>
            <p:spPr>
              <a:xfrm flipH="1">
                <a:off x="6570610" y="2897110"/>
                <a:ext cx="268311" cy="268310"/>
              </a:xfrm>
              <a:prstGeom prst="ellipse">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Trapezoid 75">
                <a:extLst>
                  <a:ext uri="{FF2B5EF4-FFF2-40B4-BE49-F238E27FC236}">
                    <a16:creationId xmlns:a16="http://schemas.microsoft.com/office/drawing/2014/main" id="{8A1E283F-AA16-46D1-AF7F-83121668E02D}"/>
                  </a:ext>
                </a:extLst>
              </p:cNvPr>
              <p:cNvSpPr/>
              <p:nvPr/>
            </p:nvSpPr>
            <p:spPr>
              <a:xfrm flipV="1">
                <a:off x="6599859" y="3186955"/>
                <a:ext cx="198000" cy="209107"/>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Trapezoid 76">
                <a:extLst>
                  <a:ext uri="{FF2B5EF4-FFF2-40B4-BE49-F238E27FC236}">
                    <a16:creationId xmlns:a16="http://schemas.microsoft.com/office/drawing/2014/main" id="{74BA89FE-40AC-4DFE-BCBB-D851B618FF9E}"/>
                  </a:ext>
                </a:extLst>
              </p:cNvPr>
              <p:cNvSpPr/>
              <p:nvPr/>
            </p:nvSpPr>
            <p:spPr>
              <a:xfrm flipV="1">
                <a:off x="6644273" y="3187496"/>
                <a:ext cx="108000" cy="72000"/>
              </a:xfrm>
              <a:prstGeom prst="trapezoid">
                <a:avLst>
                  <a:gd name="adj" fmla="val 378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Trapezoid 77">
                <a:extLst>
                  <a:ext uri="{FF2B5EF4-FFF2-40B4-BE49-F238E27FC236}">
                    <a16:creationId xmlns:a16="http://schemas.microsoft.com/office/drawing/2014/main" id="{EA4D76D9-B3A7-4950-9981-EE84AC194974}"/>
                  </a:ext>
                </a:extLst>
              </p:cNvPr>
              <p:cNvSpPr/>
              <p:nvPr/>
            </p:nvSpPr>
            <p:spPr>
              <a:xfrm>
                <a:off x="6651433" y="3278250"/>
                <a:ext cx="90000" cy="108000"/>
              </a:xfrm>
              <a:prstGeom prst="trapezoid">
                <a:avLst>
                  <a:gd name="adj" fmla="val 28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44" name="Group 43">
              <a:extLst>
                <a:ext uri="{FF2B5EF4-FFF2-40B4-BE49-F238E27FC236}">
                  <a16:creationId xmlns:a16="http://schemas.microsoft.com/office/drawing/2014/main" id="{C5FAFCBF-1EF9-43C0-8B86-44FB55B04F4E}"/>
                </a:ext>
              </a:extLst>
            </p:cNvPr>
            <p:cNvGrpSpPr/>
            <p:nvPr/>
          </p:nvGrpSpPr>
          <p:grpSpPr>
            <a:xfrm flipH="1">
              <a:off x="8539492" y="3868178"/>
              <a:ext cx="999290" cy="1929745"/>
              <a:chOff x="7435249" y="3809000"/>
              <a:chExt cx="999290" cy="1929745"/>
            </a:xfrm>
          </p:grpSpPr>
          <p:sp>
            <p:nvSpPr>
              <p:cNvPr id="57" name="Rectangle: Rounded Corners 56">
                <a:extLst>
                  <a:ext uri="{FF2B5EF4-FFF2-40B4-BE49-F238E27FC236}">
                    <a16:creationId xmlns:a16="http://schemas.microsoft.com/office/drawing/2014/main" id="{AC37A45E-029C-418D-8FFE-63986EB24BDD}"/>
                  </a:ext>
                </a:extLst>
              </p:cNvPr>
              <p:cNvSpPr/>
              <p:nvPr/>
            </p:nvSpPr>
            <p:spPr>
              <a:xfrm rot="17405187" flipH="1">
                <a:off x="7583439" y="4317200"/>
                <a:ext cx="104027" cy="40040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Rectangle: Rounded Corners 57">
                <a:extLst>
                  <a:ext uri="{FF2B5EF4-FFF2-40B4-BE49-F238E27FC236}">
                    <a16:creationId xmlns:a16="http://schemas.microsoft.com/office/drawing/2014/main" id="{1EF02E49-2AF3-436D-AABA-1A6872E0392F}"/>
                  </a:ext>
                </a:extLst>
              </p:cNvPr>
              <p:cNvSpPr/>
              <p:nvPr/>
            </p:nvSpPr>
            <p:spPr>
              <a:xfrm rot="1241771" flipH="1">
                <a:off x="7797480" y="4180849"/>
                <a:ext cx="117030" cy="42910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Rectangle: Rounded Corners 58">
                <a:extLst>
                  <a:ext uri="{FF2B5EF4-FFF2-40B4-BE49-F238E27FC236}">
                    <a16:creationId xmlns:a16="http://schemas.microsoft.com/office/drawing/2014/main" id="{AD404CEE-5DFF-4E6C-BE64-E98C0C34679E}"/>
                  </a:ext>
                </a:extLst>
              </p:cNvPr>
              <p:cNvSpPr/>
              <p:nvPr/>
            </p:nvSpPr>
            <p:spPr>
              <a:xfrm rot="9248503" flipH="1">
                <a:off x="8275477" y="4180849"/>
                <a:ext cx="117030" cy="42910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0" name="Rectangle: Rounded Corners 59">
                <a:extLst>
                  <a:ext uri="{FF2B5EF4-FFF2-40B4-BE49-F238E27FC236}">
                    <a16:creationId xmlns:a16="http://schemas.microsoft.com/office/drawing/2014/main" id="{0E2C86CE-0EF7-4088-87D2-E11AD14BA944}"/>
                  </a:ext>
                </a:extLst>
              </p:cNvPr>
              <p:cNvSpPr/>
              <p:nvPr/>
            </p:nvSpPr>
            <p:spPr>
              <a:xfrm rot="450754" flipH="1">
                <a:off x="8330512" y="4508279"/>
                <a:ext cx="104027" cy="42910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1" name="Rectangle: Rounded Corners 60">
                <a:extLst>
                  <a:ext uri="{FF2B5EF4-FFF2-40B4-BE49-F238E27FC236}">
                    <a16:creationId xmlns:a16="http://schemas.microsoft.com/office/drawing/2014/main" id="{C7F468F8-556A-4BDA-84DB-B8007126AA0D}"/>
                  </a:ext>
                </a:extLst>
              </p:cNvPr>
              <p:cNvSpPr/>
              <p:nvPr/>
            </p:nvSpPr>
            <p:spPr>
              <a:xfrm flipH="1">
                <a:off x="7876605" y="4191461"/>
                <a:ext cx="418147" cy="8078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2" name="Rectangle: Rounded Corners 61">
                <a:extLst>
                  <a:ext uri="{FF2B5EF4-FFF2-40B4-BE49-F238E27FC236}">
                    <a16:creationId xmlns:a16="http://schemas.microsoft.com/office/drawing/2014/main" id="{630E9220-EB6F-4093-84D3-CFC622CC23A7}"/>
                  </a:ext>
                </a:extLst>
              </p:cNvPr>
              <p:cNvSpPr/>
              <p:nvPr/>
            </p:nvSpPr>
            <p:spPr>
              <a:xfrm flipH="1">
                <a:off x="8116767" y="4841517"/>
                <a:ext cx="182047" cy="8972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3" name="Rectangle: Rounded Corners 62">
                <a:extLst>
                  <a:ext uri="{FF2B5EF4-FFF2-40B4-BE49-F238E27FC236}">
                    <a16:creationId xmlns:a16="http://schemas.microsoft.com/office/drawing/2014/main" id="{521A20CB-16E7-4738-9C14-B8BBF33C86AA}"/>
                  </a:ext>
                </a:extLst>
              </p:cNvPr>
              <p:cNvSpPr/>
              <p:nvPr/>
            </p:nvSpPr>
            <p:spPr>
              <a:xfrm flipH="1">
                <a:off x="7883654" y="4836251"/>
                <a:ext cx="182047" cy="8972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Oval 63">
                <a:extLst>
                  <a:ext uri="{FF2B5EF4-FFF2-40B4-BE49-F238E27FC236}">
                    <a16:creationId xmlns:a16="http://schemas.microsoft.com/office/drawing/2014/main" id="{9EADFA12-1721-446E-8D8E-27CD366FF803}"/>
                  </a:ext>
                </a:extLst>
              </p:cNvPr>
              <p:cNvSpPr/>
              <p:nvPr/>
            </p:nvSpPr>
            <p:spPr>
              <a:xfrm flipH="1">
                <a:off x="7915025" y="3809000"/>
                <a:ext cx="351090" cy="3510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Trapezoid 64">
                <a:extLst>
                  <a:ext uri="{FF2B5EF4-FFF2-40B4-BE49-F238E27FC236}">
                    <a16:creationId xmlns:a16="http://schemas.microsoft.com/office/drawing/2014/main" id="{5ED44842-E7A5-47C6-B1D2-B6DD2914D7FC}"/>
                  </a:ext>
                </a:extLst>
              </p:cNvPr>
              <p:cNvSpPr/>
              <p:nvPr/>
            </p:nvSpPr>
            <p:spPr>
              <a:xfrm flipV="1">
                <a:off x="7953299" y="4188267"/>
                <a:ext cx="259087" cy="273621"/>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rapezoid 65">
                <a:extLst>
                  <a:ext uri="{FF2B5EF4-FFF2-40B4-BE49-F238E27FC236}">
                    <a16:creationId xmlns:a16="http://schemas.microsoft.com/office/drawing/2014/main" id="{0F6EEC27-6BEC-4C50-9286-E97C6A832440}"/>
                  </a:ext>
                </a:extLst>
              </p:cNvPr>
              <p:cNvSpPr/>
              <p:nvPr/>
            </p:nvSpPr>
            <p:spPr>
              <a:xfrm flipV="1">
                <a:off x="8011415" y="4188975"/>
                <a:ext cx="141320" cy="94213"/>
              </a:xfrm>
              <a:prstGeom prst="trapezoid">
                <a:avLst>
                  <a:gd name="adj" fmla="val 378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 name="Trapezoid 66">
                <a:extLst>
                  <a:ext uri="{FF2B5EF4-FFF2-40B4-BE49-F238E27FC236}">
                    <a16:creationId xmlns:a16="http://schemas.microsoft.com/office/drawing/2014/main" id="{EF6F7CAD-D9B7-4B5F-BD20-565DD5366DD0}"/>
                  </a:ext>
                </a:extLst>
              </p:cNvPr>
              <p:cNvSpPr/>
              <p:nvPr/>
            </p:nvSpPr>
            <p:spPr>
              <a:xfrm>
                <a:off x="8020784" y="4307729"/>
                <a:ext cx="117767" cy="348700"/>
              </a:xfrm>
              <a:prstGeom prst="trapezoid">
                <a:avLst>
                  <a:gd name="adj" fmla="val 28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45" name="Group 44">
              <a:extLst>
                <a:ext uri="{FF2B5EF4-FFF2-40B4-BE49-F238E27FC236}">
                  <a16:creationId xmlns:a16="http://schemas.microsoft.com/office/drawing/2014/main" id="{726C1427-C5CA-4BB0-9293-4E41501D1E72}"/>
                </a:ext>
              </a:extLst>
            </p:cNvPr>
            <p:cNvGrpSpPr/>
            <p:nvPr/>
          </p:nvGrpSpPr>
          <p:grpSpPr>
            <a:xfrm>
              <a:off x="7632617" y="3735772"/>
              <a:ext cx="717144" cy="1929747"/>
              <a:chOff x="6760995" y="2936588"/>
              <a:chExt cx="548057" cy="1474755"/>
            </a:xfrm>
          </p:grpSpPr>
          <p:sp>
            <p:nvSpPr>
              <p:cNvPr id="46" name="Rectangle: Rounded Corners 45">
                <a:extLst>
                  <a:ext uri="{FF2B5EF4-FFF2-40B4-BE49-F238E27FC236}">
                    <a16:creationId xmlns:a16="http://schemas.microsoft.com/office/drawing/2014/main" id="{F60311B8-1123-456B-83D5-150C7D9581B0}"/>
                  </a:ext>
                </a:extLst>
              </p:cNvPr>
              <p:cNvSpPr/>
              <p:nvPr/>
            </p:nvSpPr>
            <p:spPr>
              <a:xfrm rot="10800000" flipH="1">
                <a:off x="6760995" y="3468963"/>
                <a:ext cx="79500" cy="306000"/>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7" name="Rectangle: Rounded Corners 46">
                <a:extLst>
                  <a:ext uri="{FF2B5EF4-FFF2-40B4-BE49-F238E27FC236}">
                    <a16:creationId xmlns:a16="http://schemas.microsoft.com/office/drawing/2014/main" id="{C6920B01-30E9-4004-94A5-AACEF6447B42}"/>
                  </a:ext>
                </a:extLst>
              </p:cNvPr>
              <p:cNvSpPr/>
              <p:nvPr/>
            </p:nvSpPr>
            <p:spPr>
              <a:xfrm rot="1241771" flipH="1">
                <a:off x="6809317" y="3220764"/>
                <a:ext cx="89437" cy="327935"/>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8" name="Rectangle: Rounded Corners 47">
                <a:extLst>
                  <a:ext uri="{FF2B5EF4-FFF2-40B4-BE49-F238E27FC236}">
                    <a16:creationId xmlns:a16="http://schemas.microsoft.com/office/drawing/2014/main" id="{7E7533A4-3958-4FC2-99F2-3D7679D699AB}"/>
                  </a:ext>
                </a:extLst>
              </p:cNvPr>
              <p:cNvSpPr/>
              <p:nvPr/>
            </p:nvSpPr>
            <p:spPr>
              <a:xfrm rot="9248503" flipH="1">
                <a:off x="7174613" y="3220764"/>
                <a:ext cx="89437" cy="327935"/>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9" name="Rectangle: Rounded Corners 48">
                <a:extLst>
                  <a:ext uri="{FF2B5EF4-FFF2-40B4-BE49-F238E27FC236}">
                    <a16:creationId xmlns:a16="http://schemas.microsoft.com/office/drawing/2014/main" id="{6541BD5D-EF0D-45DD-BC6D-361EC13D93A6}"/>
                  </a:ext>
                </a:extLst>
              </p:cNvPr>
              <p:cNvSpPr/>
              <p:nvPr/>
            </p:nvSpPr>
            <p:spPr>
              <a:xfrm rot="190743" flipH="1">
                <a:off x="7226983" y="3474502"/>
                <a:ext cx="82069" cy="327935"/>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0" name="Rectangle: Rounded Corners 49">
                <a:extLst>
                  <a:ext uri="{FF2B5EF4-FFF2-40B4-BE49-F238E27FC236}">
                    <a16:creationId xmlns:a16="http://schemas.microsoft.com/office/drawing/2014/main" id="{459A7783-70AC-458F-944B-AC8F4FC48532}"/>
                  </a:ext>
                </a:extLst>
              </p:cNvPr>
              <p:cNvSpPr/>
              <p:nvPr/>
            </p:nvSpPr>
            <p:spPr>
              <a:xfrm flipH="1">
                <a:off x="6869786" y="3228874"/>
                <a:ext cx="319557" cy="617388"/>
              </a:xfrm>
              <a:prstGeom prst="round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 name="Rectangle: Rounded Corners 50">
                <a:extLst>
                  <a:ext uri="{FF2B5EF4-FFF2-40B4-BE49-F238E27FC236}">
                    <a16:creationId xmlns:a16="http://schemas.microsoft.com/office/drawing/2014/main" id="{837770EE-CCC2-4717-BC63-24A994E59EE9}"/>
                  </a:ext>
                </a:extLst>
              </p:cNvPr>
              <p:cNvSpPr/>
              <p:nvPr/>
            </p:nvSpPr>
            <p:spPr>
              <a:xfrm flipH="1">
                <a:off x="7053323" y="3725661"/>
                <a:ext cx="139124" cy="685682"/>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Rectangle: Rounded Corners 51">
                <a:extLst>
                  <a:ext uri="{FF2B5EF4-FFF2-40B4-BE49-F238E27FC236}">
                    <a16:creationId xmlns:a16="http://schemas.microsoft.com/office/drawing/2014/main" id="{5957EA0E-51D8-4A8B-B19F-4321BCC390BC}"/>
                  </a:ext>
                </a:extLst>
              </p:cNvPr>
              <p:cNvSpPr/>
              <p:nvPr/>
            </p:nvSpPr>
            <p:spPr>
              <a:xfrm flipH="1">
                <a:off x="6869873" y="3721636"/>
                <a:ext cx="139124" cy="685682"/>
              </a:xfrm>
              <a:prstGeom prst="roundRect">
                <a:avLst>
                  <a:gd name="adj" fmla="val 50000"/>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372AF37F-07A9-4C08-BADA-53A86DDDB082}"/>
                  </a:ext>
                </a:extLst>
              </p:cNvPr>
              <p:cNvSpPr/>
              <p:nvPr/>
            </p:nvSpPr>
            <p:spPr>
              <a:xfrm flipH="1">
                <a:off x="6899148" y="2936588"/>
                <a:ext cx="268311" cy="268310"/>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4" name="Trapezoid 53">
                <a:extLst>
                  <a:ext uri="{FF2B5EF4-FFF2-40B4-BE49-F238E27FC236}">
                    <a16:creationId xmlns:a16="http://schemas.microsoft.com/office/drawing/2014/main" id="{FB7AF167-930B-4B7B-8668-C0773C6B3C0A}"/>
                  </a:ext>
                </a:extLst>
              </p:cNvPr>
              <p:cNvSpPr/>
              <p:nvPr/>
            </p:nvSpPr>
            <p:spPr>
              <a:xfrm flipV="1">
                <a:off x="6928397" y="3226433"/>
                <a:ext cx="198000" cy="209107"/>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rapezoid 54">
                <a:extLst>
                  <a:ext uri="{FF2B5EF4-FFF2-40B4-BE49-F238E27FC236}">
                    <a16:creationId xmlns:a16="http://schemas.microsoft.com/office/drawing/2014/main" id="{76D1CE99-AD69-4883-B1BD-D15DA23CB486}"/>
                  </a:ext>
                </a:extLst>
              </p:cNvPr>
              <p:cNvSpPr/>
              <p:nvPr/>
            </p:nvSpPr>
            <p:spPr>
              <a:xfrm flipV="1">
                <a:off x="6972811" y="3226974"/>
                <a:ext cx="108000" cy="72000"/>
              </a:xfrm>
              <a:prstGeom prst="trapezoid">
                <a:avLst>
                  <a:gd name="adj" fmla="val 3782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Trapezoid 55">
                <a:extLst>
                  <a:ext uri="{FF2B5EF4-FFF2-40B4-BE49-F238E27FC236}">
                    <a16:creationId xmlns:a16="http://schemas.microsoft.com/office/drawing/2014/main" id="{38743706-87F2-4080-AA48-8767CFB75AA9}"/>
                  </a:ext>
                </a:extLst>
              </p:cNvPr>
              <p:cNvSpPr/>
              <p:nvPr/>
            </p:nvSpPr>
            <p:spPr>
              <a:xfrm>
                <a:off x="6979971" y="3317728"/>
                <a:ext cx="90000" cy="108000"/>
              </a:xfrm>
              <a:prstGeom prst="trapezoid">
                <a:avLst>
                  <a:gd name="adj" fmla="val 2830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sp>
        <p:nvSpPr>
          <p:cNvPr id="120" name="Content Placeholder 34" descr="Oil Rig with solid fill">
            <a:extLst>
              <a:ext uri="{FF2B5EF4-FFF2-40B4-BE49-F238E27FC236}">
                <a16:creationId xmlns:a16="http://schemas.microsoft.com/office/drawing/2014/main" id="{C46374E7-0820-4822-B985-265F8E75132B}"/>
              </a:ext>
            </a:extLst>
          </p:cNvPr>
          <p:cNvSpPr/>
          <p:nvPr/>
        </p:nvSpPr>
        <p:spPr>
          <a:xfrm flipH="1">
            <a:off x="3458217" y="3944535"/>
            <a:ext cx="1822315" cy="2271771"/>
          </a:xfrm>
          <a:custGeom>
            <a:avLst/>
            <a:gdLst>
              <a:gd name="connsiteX0" fmla="*/ 1400000 w 1540000"/>
              <a:gd name="connsiteY0" fmla="*/ 1507472 h 1642471"/>
              <a:gd name="connsiteX1" fmla="*/ 1400000 w 1540000"/>
              <a:gd name="connsiteY1" fmla="*/ 1259972 h 1642471"/>
              <a:gd name="connsiteX2" fmla="*/ 1330193 w 1540000"/>
              <a:gd name="connsiteY2" fmla="*/ 1259972 h 1642471"/>
              <a:gd name="connsiteX3" fmla="*/ 1330193 w 1540000"/>
              <a:gd name="connsiteY3" fmla="*/ 652471 h 1642471"/>
              <a:gd name="connsiteX4" fmla="*/ 1375063 w 1540000"/>
              <a:gd name="connsiteY4" fmla="*/ 629184 h 1642471"/>
              <a:gd name="connsiteX5" fmla="*/ 1396693 w 1540000"/>
              <a:gd name="connsiteY5" fmla="*/ 581934 h 1642471"/>
              <a:gd name="connsiteX6" fmla="*/ 1370075 w 1540000"/>
              <a:gd name="connsiteY6" fmla="*/ 305296 h 1642471"/>
              <a:gd name="connsiteX7" fmla="*/ 1349810 w 1540000"/>
              <a:gd name="connsiteY7" fmla="*/ 240721 h 1642471"/>
              <a:gd name="connsiteX8" fmla="*/ 1219593 w 1540000"/>
              <a:gd name="connsiteY8" fmla="*/ 17971 h 1642471"/>
              <a:gd name="connsiteX9" fmla="*/ 1178503 w 1540000"/>
              <a:gd name="connsiteY9" fmla="*/ 3279 h 1642471"/>
              <a:gd name="connsiteX10" fmla="*/ 1041250 w 1540000"/>
              <a:gd name="connsiteY10" fmla="*/ 74536 h 1642471"/>
              <a:gd name="connsiteX11" fmla="*/ 1022000 w 1540000"/>
              <a:gd name="connsiteY11" fmla="*/ 133036 h 1642471"/>
              <a:gd name="connsiteX12" fmla="*/ 1090093 w 1540000"/>
              <a:gd name="connsiteY12" fmla="*/ 349846 h 1642471"/>
              <a:gd name="connsiteX13" fmla="*/ 385000 w 1540000"/>
              <a:gd name="connsiteY13" fmla="*/ 725349 h 1642471"/>
              <a:gd name="connsiteX14" fmla="*/ 385000 w 1540000"/>
              <a:gd name="connsiteY14" fmla="*/ 674971 h 1642471"/>
              <a:gd name="connsiteX15" fmla="*/ 105000 w 1540000"/>
              <a:gd name="connsiteY15" fmla="*/ 674971 h 1642471"/>
              <a:gd name="connsiteX16" fmla="*/ 105000 w 1540000"/>
              <a:gd name="connsiteY16" fmla="*/ 1034971 h 1642471"/>
              <a:gd name="connsiteX17" fmla="*/ 140000 w 1540000"/>
              <a:gd name="connsiteY17" fmla="*/ 1034971 h 1642471"/>
              <a:gd name="connsiteX18" fmla="*/ 140000 w 1540000"/>
              <a:gd name="connsiteY18" fmla="*/ 1507472 h 1642471"/>
              <a:gd name="connsiteX19" fmla="*/ 0 w 1540000"/>
              <a:gd name="connsiteY19" fmla="*/ 1507472 h 1642471"/>
              <a:gd name="connsiteX20" fmla="*/ 0 w 1540000"/>
              <a:gd name="connsiteY20" fmla="*/ 1642472 h 1642471"/>
              <a:gd name="connsiteX21" fmla="*/ 1540000 w 1540000"/>
              <a:gd name="connsiteY21" fmla="*/ 1642472 h 1642471"/>
              <a:gd name="connsiteX22" fmla="*/ 1540000 w 1540000"/>
              <a:gd name="connsiteY22" fmla="*/ 1507472 h 1642471"/>
              <a:gd name="connsiteX23" fmla="*/ 813750 w 1540000"/>
              <a:gd name="connsiteY23" fmla="*/ 643111 h 1642471"/>
              <a:gd name="connsiteX24" fmla="*/ 1129205 w 1540000"/>
              <a:gd name="connsiteY24" fmla="*/ 475126 h 1642471"/>
              <a:gd name="connsiteX25" fmla="*/ 1192205 w 1540000"/>
              <a:gd name="connsiteY25" fmla="*/ 675579 h 1642471"/>
              <a:gd name="connsiteX26" fmla="*/ 1237705 w 1540000"/>
              <a:gd name="connsiteY26" fmla="*/ 700329 h 1642471"/>
              <a:gd name="connsiteX27" fmla="*/ 1260175 w 1540000"/>
              <a:gd name="connsiteY27" fmla="*/ 688674 h 1642471"/>
              <a:gd name="connsiteX28" fmla="*/ 1260175 w 1540000"/>
              <a:gd name="connsiteY28" fmla="*/ 1259972 h 1642471"/>
              <a:gd name="connsiteX29" fmla="*/ 1190000 w 1540000"/>
              <a:gd name="connsiteY29" fmla="*/ 1259972 h 1642471"/>
              <a:gd name="connsiteX30" fmla="*/ 1190000 w 1540000"/>
              <a:gd name="connsiteY30" fmla="*/ 1507472 h 1642471"/>
              <a:gd name="connsiteX31" fmla="*/ 889000 w 1540000"/>
              <a:gd name="connsiteY31" fmla="*/ 1507472 h 1642471"/>
              <a:gd name="connsiteX32" fmla="*/ 767620 w 1540000"/>
              <a:gd name="connsiteY32" fmla="*/ 1327472 h 1642471"/>
              <a:gd name="connsiteX33" fmla="*/ 636650 w 1540000"/>
              <a:gd name="connsiteY33" fmla="*/ 1327472 h 1642471"/>
              <a:gd name="connsiteX34" fmla="*/ 644473 w 1540000"/>
              <a:gd name="connsiteY34" fmla="*/ 1237472 h 1642471"/>
              <a:gd name="connsiteX35" fmla="*/ 759798 w 1540000"/>
              <a:gd name="connsiteY35" fmla="*/ 1237472 h 1642471"/>
              <a:gd name="connsiteX36" fmla="*/ 652295 w 1540000"/>
              <a:gd name="connsiteY36" fmla="*/ 1147472 h 1642471"/>
              <a:gd name="connsiteX37" fmla="*/ 660205 w 1540000"/>
              <a:gd name="connsiteY37" fmla="*/ 1056459 h 1642471"/>
              <a:gd name="connsiteX38" fmla="*/ 744048 w 1540000"/>
              <a:gd name="connsiteY38" fmla="*/ 1056459 h 1642471"/>
              <a:gd name="connsiteX39" fmla="*/ 751975 w 1540000"/>
              <a:gd name="connsiteY39" fmla="*/ 1147472 h 1642471"/>
              <a:gd name="connsiteX40" fmla="*/ 736295 w 1540000"/>
              <a:gd name="connsiteY40" fmla="*/ 966459 h 1642471"/>
              <a:gd name="connsiteX41" fmla="*/ 668045 w 1540000"/>
              <a:gd name="connsiteY41" fmla="*/ 966459 h 1642471"/>
              <a:gd name="connsiteX42" fmla="*/ 675763 w 1540000"/>
              <a:gd name="connsiteY42" fmla="*/ 877471 h 1642471"/>
              <a:gd name="connsiteX43" fmla="*/ 728490 w 1540000"/>
              <a:gd name="connsiteY43" fmla="*/ 877471 h 1642471"/>
              <a:gd name="connsiteX44" fmla="*/ 683585 w 1540000"/>
              <a:gd name="connsiteY44" fmla="*/ 787471 h 1642471"/>
              <a:gd name="connsiteX45" fmla="*/ 690428 w 1540000"/>
              <a:gd name="connsiteY45" fmla="*/ 708721 h 1642471"/>
              <a:gd name="connsiteX46" fmla="*/ 712793 w 1540000"/>
              <a:gd name="connsiteY46" fmla="*/ 696797 h 1642471"/>
              <a:gd name="connsiteX47" fmla="*/ 720668 w 1540000"/>
              <a:gd name="connsiteY47" fmla="*/ 787471 h 1642471"/>
              <a:gd name="connsiteX48" fmla="*/ 628810 w 1540000"/>
              <a:gd name="connsiteY48" fmla="*/ 1417472 h 1642471"/>
              <a:gd name="connsiteX49" fmla="*/ 775443 w 1540000"/>
              <a:gd name="connsiteY49" fmla="*/ 1417472 h 1642471"/>
              <a:gd name="connsiteX50" fmla="*/ 783265 w 1540000"/>
              <a:gd name="connsiteY50" fmla="*/ 1507472 h 1642471"/>
              <a:gd name="connsiteX51" fmla="*/ 620988 w 1540000"/>
              <a:gd name="connsiteY51" fmla="*/ 1507472 h 1642471"/>
              <a:gd name="connsiteX52" fmla="*/ 579635 w 1540000"/>
              <a:gd name="connsiteY52" fmla="*/ 767806 h 1642471"/>
              <a:gd name="connsiteX53" fmla="*/ 515340 w 1540000"/>
              <a:gd name="connsiteY53" fmla="*/ 1507472 h 1642471"/>
              <a:gd name="connsiteX54" fmla="*/ 350000 w 1540000"/>
              <a:gd name="connsiteY54" fmla="*/ 1507472 h 1642471"/>
              <a:gd name="connsiteX55" fmla="*/ 350000 w 1540000"/>
              <a:gd name="connsiteY55" fmla="*/ 1034971 h 1642471"/>
              <a:gd name="connsiteX56" fmla="*/ 385000 w 1540000"/>
              <a:gd name="connsiteY56" fmla="*/ 1034971 h 1642471"/>
              <a:gd name="connsiteX57" fmla="*/ 385000 w 1540000"/>
              <a:gd name="connsiteY57" fmla="*/ 871464 h 1642471"/>
              <a:gd name="connsiteX58" fmla="*/ 210000 w 1540000"/>
              <a:gd name="connsiteY58" fmla="*/ 1034971 h 1642471"/>
              <a:gd name="connsiteX59" fmla="*/ 280000 w 1540000"/>
              <a:gd name="connsiteY59" fmla="*/ 1034971 h 1642471"/>
              <a:gd name="connsiteX60" fmla="*/ 280000 w 1540000"/>
              <a:gd name="connsiteY60" fmla="*/ 1507472 h 1642471"/>
              <a:gd name="connsiteX61" fmla="*/ 210000 w 1540000"/>
              <a:gd name="connsiteY61" fmla="*/ 1507472 h 16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0000" h="1642471">
                <a:moveTo>
                  <a:pt x="1400000" y="1507472"/>
                </a:moveTo>
                <a:lnTo>
                  <a:pt x="1400000" y="1259972"/>
                </a:lnTo>
                <a:lnTo>
                  <a:pt x="1330193" y="1259972"/>
                </a:lnTo>
                <a:lnTo>
                  <a:pt x="1330193" y="652471"/>
                </a:lnTo>
                <a:lnTo>
                  <a:pt x="1375063" y="629184"/>
                </a:lnTo>
                <a:cubicBezTo>
                  <a:pt x="1389764" y="621552"/>
                  <a:pt x="1398639" y="602166"/>
                  <a:pt x="1396693" y="581934"/>
                </a:cubicBezTo>
                <a:lnTo>
                  <a:pt x="1370075" y="305296"/>
                </a:lnTo>
                <a:cubicBezTo>
                  <a:pt x="1367828" y="281863"/>
                  <a:pt x="1360840" y="259597"/>
                  <a:pt x="1349810" y="240721"/>
                </a:cubicBezTo>
                <a:lnTo>
                  <a:pt x="1219593" y="17971"/>
                </a:lnTo>
                <a:cubicBezTo>
                  <a:pt x="1210066" y="1670"/>
                  <a:pt x="1193206" y="-4358"/>
                  <a:pt x="1178503" y="3279"/>
                </a:cubicBezTo>
                <a:lnTo>
                  <a:pt x="1041250" y="74536"/>
                </a:lnTo>
                <a:cubicBezTo>
                  <a:pt x="1023397" y="83892"/>
                  <a:pt x="1014790" y="110048"/>
                  <a:pt x="1022000" y="133036"/>
                </a:cubicBezTo>
                <a:lnTo>
                  <a:pt x="1090093" y="349846"/>
                </a:lnTo>
                <a:lnTo>
                  <a:pt x="385000" y="725349"/>
                </a:lnTo>
                <a:lnTo>
                  <a:pt x="385000" y="674971"/>
                </a:lnTo>
                <a:lnTo>
                  <a:pt x="105000" y="674971"/>
                </a:lnTo>
                <a:lnTo>
                  <a:pt x="105000" y="1034971"/>
                </a:lnTo>
                <a:lnTo>
                  <a:pt x="140000" y="1034971"/>
                </a:lnTo>
                <a:lnTo>
                  <a:pt x="140000" y="1507472"/>
                </a:lnTo>
                <a:lnTo>
                  <a:pt x="0" y="1507472"/>
                </a:lnTo>
                <a:lnTo>
                  <a:pt x="0" y="1642472"/>
                </a:lnTo>
                <a:lnTo>
                  <a:pt x="1540000" y="1642472"/>
                </a:lnTo>
                <a:lnTo>
                  <a:pt x="1540000" y="1507472"/>
                </a:lnTo>
                <a:close/>
                <a:moveTo>
                  <a:pt x="813750" y="643111"/>
                </a:moveTo>
                <a:lnTo>
                  <a:pt x="1129205" y="475126"/>
                </a:lnTo>
                <a:lnTo>
                  <a:pt x="1192205" y="675579"/>
                </a:lnTo>
                <a:cubicBezTo>
                  <a:pt x="1199482" y="698533"/>
                  <a:pt x="1219825" y="709599"/>
                  <a:pt x="1237705" y="700329"/>
                </a:cubicBezTo>
                <a:lnTo>
                  <a:pt x="1260175" y="688674"/>
                </a:lnTo>
                <a:lnTo>
                  <a:pt x="1260175" y="1259972"/>
                </a:lnTo>
                <a:lnTo>
                  <a:pt x="1190000" y="1259972"/>
                </a:lnTo>
                <a:lnTo>
                  <a:pt x="1190000" y="1507472"/>
                </a:lnTo>
                <a:lnTo>
                  <a:pt x="889000" y="1507472"/>
                </a:lnTo>
                <a:close/>
                <a:moveTo>
                  <a:pt x="767620" y="1327472"/>
                </a:moveTo>
                <a:lnTo>
                  <a:pt x="636650" y="1327472"/>
                </a:lnTo>
                <a:lnTo>
                  <a:pt x="644473" y="1237472"/>
                </a:lnTo>
                <a:lnTo>
                  <a:pt x="759798" y="1237472"/>
                </a:lnTo>
                <a:close/>
                <a:moveTo>
                  <a:pt x="652295" y="1147472"/>
                </a:moveTo>
                <a:lnTo>
                  <a:pt x="660205" y="1056459"/>
                </a:lnTo>
                <a:lnTo>
                  <a:pt x="744048" y="1056459"/>
                </a:lnTo>
                <a:lnTo>
                  <a:pt x="751975" y="1147472"/>
                </a:lnTo>
                <a:close/>
                <a:moveTo>
                  <a:pt x="736295" y="966459"/>
                </a:moveTo>
                <a:lnTo>
                  <a:pt x="668045" y="966459"/>
                </a:lnTo>
                <a:lnTo>
                  <a:pt x="675763" y="877471"/>
                </a:lnTo>
                <a:lnTo>
                  <a:pt x="728490" y="877471"/>
                </a:lnTo>
                <a:close/>
                <a:moveTo>
                  <a:pt x="683585" y="787471"/>
                </a:moveTo>
                <a:lnTo>
                  <a:pt x="690428" y="708721"/>
                </a:lnTo>
                <a:lnTo>
                  <a:pt x="712793" y="696797"/>
                </a:lnTo>
                <a:lnTo>
                  <a:pt x="720668" y="787471"/>
                </a:lnTo>
                <a:close/>
                <a:moveTo>
                  <a:pt x="628810" y="1417472"/>
                </a:moveTo>
                <a:lnTo>
                  <a:pt x="775443" y="1417472"/>
                </a:lnTo>
                <a:lnTo>
                  <a:pt x="783265" y="1507472"/>
                </a:lnTo>
                <a:lnTo>
                  <a:pt x="620988" y="1507472"/>
                </a:lnTo>
                <a:close/>
                <a:moveTo>
                  <a:pt x="579635" y="767806"/>
                </a:moveTo>
                <a:lnTo>
                  <a:pt x="515340" y="1507472"/>
                </a:lnTo>
                <a:lnTo>
                  <a:pt x="350000" y="1507472"/>
                </a:lnTo>
                <a:lnTo>
                  <a:pt x="350000" y="1034971"/>
                </a:lnTo>
                <a:lnTo>
                  <a:pt x="385000" y="1034971"/>
                </a:lnTo>
                <a:lnTo>
                  <a:pt x="385000" y="871464"/>
                </a:lnTo>
                <a:close/>
                <a:moveTo>
                  <a:pt x="210000" y="1034971"/>
                </a:moveTo>
                <a:lnTo>
                  <a:pt x="280000" y="1034971"/>
                </a:lnTo>
                <a:lnTo>
                  <a:pt x="280000" y="1507472"/>
                </a:lnTo>
                <a:lnTo>
                  <a:pt x="210000" y="1507472"/>
                </a:lnTo>
                <a:close/>
              </a:path>
            </a:pathLst>
          </a:custGeom>
          <a:solidFill>
            <a:schemeClr val="tx1"/>
          </a:solidFill>
          <a:ln w="17463" cap="flat">
            <a:noFill/>
            <a:prstDash val="solid"/>
            <a:miter/>
          </a:ln>
        </p:spPr>
        <p:txBody>
          <a:bodyPr rtlCol="0" anchor="ctr"/>
          <a:lstStyle/>
          <a:p>
            <a:endParaRPr lang="en-AU"/>
          </a:p>
        </p:txBody>
      </p:sp>
      <p:grpSp>
        <p:nvGrpSpPr>
          <p:cNvPr id="121" name="Group 120">
            <a:extLst>
              <a:ext uri="{FF2B5EF4-FFF2-40B4-BE49-F238E27FC236}">
                <a16:creationId xmlns:a16="http://schemas.microsoft.com/office/drawing/2014/main" id="{1F491249-1F4B-4170-9A2D-C402E5C12355}"/>
              </a:ext>
            </a:extLst>
          </p:cNvPr>
          <p:cNvGrpSpPr/>
          <p:nvPr/>
        </p:nvGrpSpPr>
        <p:grpSpPr>
          <a:xfrm>
            <a:off x="6017779" y="4012694"/>
            <a:ext cx="2351774" cy="1090827"/>
            <a:chOff x="841465" y="3599248"/>
            <a:chExt cx="2434626" cy="1206378"/>
          </a:xfrm>
        </p:grpSpPr>
        <p:grpSp>
          <p:nvGrpSpPr>
            <p:cNvPr id="122" name="Group 121">
              <a:extLst>
                <a:ext uri="{FF2B5EF4-FFF2-40B4-BE49-F238E27FC236}">
                  <a16:creationId xmlns:a16="http://schemas.microsoft.com/office/drawing/2014/main" id="{DFA9D863-D4E9-4AA1-A711-0C6992919D1A}"/>
                </a:ext>
              </a:extLst>
            </p:cNvPr>
            <p:cNvGrpSpPr>
              <a:grpSpLocks noChangeAspect="1"/>
            </p:cNvGrpSpPr>
            <p:nvPr/>
          </p:nvGrpSpPr>
          <p:grpSpPr>
            <a:xfrm>
              <a:off x="1696482" y="3599248"/>
              <a:ext cx="1579609" cy="976988"/>
              <a:chOff x="5869659" y="4213650"/>
              <a:chExt cx="1441920" cy="868375"/>
            </a:xfrm>
          </p:grpSpPr>
          <p:cxnSp>
            <p:nvCxnSpPr>
              <p:cNvPr id="126" name="Straight Connector 125">
                <a:extLst>
                  <a:ext uri="{FF2B5EF4-FFF2-40B4-BE49-F238E27FC236}">
                    <a16:creationId xmlns:a16="http://schemas.microsoft.com/office/drawing/2014/main" id="{A19CD7A1-E8A8-430B-8B30-339EFB08A2B4}"/>
                  </a:ext>
                </a:extLst>
              </p:cNvPr>
              <p:cNvCxnSpPr/>
              <p:nvPr/>
            </p:nvCxnSpPr>
            <p:spPr>
              <a:xfrm>
                <a:off x="5869659" y="5082025"/>
                <a:ext cx="1440000" cy="0"/>
              </a:xfrm>
              <a:prstGeom prst="line">
                <a:avLst/>
              </a:prstGeom>
              <a:ln w="76200">
                <a:solidFill>
                  <a:srgbClr val="5F5F5F"/>
                </a:solidFill>
              </a:ln>
            </p:spPr>
            <p:style>
              <a:lnRef idx="1">
                <a:schemeClr val="accent1"/>
              </a:lnRef>
              <a:fillRef idx="0">
                <a:schemeClr val="accent1"/>
              </a:fillRef>
              <a:effectRef idx="0">
                <a:schemeClr val="accent1"/>
              </a:effectRef>
              <a:fontRef idx="minor">
                <a:schemeClr val="tx1"/>
              </a:fontRef>
            </p:style>
          </p:cxnSp>
          <p:sp>
            <p:nvSpPr>
              <p:cNvPr id="129" name="Trapezoid 128">
                <a:extLst>
                  <a:ext uri="{FF2B5EF4-FFF2-40B4-BE49-F238E27FC236}">
                    <a16:creationId xmlns:a16="http://schemas.microsoft.com/office/drawing/2014/main" id="{F00A7B6A-C31D-4135-A013-1E819D8B4677}"/>
                  </a:ext>
                </a:extLst>
              </p:cNvPr>
              <p:cNvSpPr/>
              <p:nvPr/>
            </p:nvSpPr>
            <p:spPr>
              <a:xfrm>
                <a:off x="5871579" y="4213650"/>
                <a:ext cx="1440000" cy="209693"/>
              </a:xfrm>
              <a:prstGeom prst="trapezoid">
                <a:avLst>
                  <a:gd name="adj" fmla="val 74461"/>
                </a:avLst>
              </a:prstGeom>
              <a:solidFill>
                <a:srgbClr val="5F5F5F"/>
              </a:solidFill>
              <a:ln>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Rectangle 130">
                <a:extLst>
                  <a:ext uri="{FF2B5EF4-FFF2-40B4-BE49-F238E27FC236}">
                    <a16:creationId xmlns:a16="http://schemas.microsoft.com/office/drawing/2014/main" id="{1B72156C-0CDF-4AEE-9F74-13B066BD4012}"/>
                  </a:ext>
                </a:extLst>
              </p:cNvPr>
              <p:cNvSpPr/>
              <p:nvPr/>
            </p:nvSpPr>
            <p:spPr>
              <a:xfrm>
                <a:off x="5950934" y="4452683"/>
                <a:ext cx="1296000" cy="576000"/>
              </a:xfrm>
              <a:prstGeom prst="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Rectangle 131">
                <a:extLst>
                  <a:ext uri="{FF2B5EF4-FFF2-40B4-BE49-F238E27FC236}">
                    <a16:creationId xmlns:a16="http://schemas.microsoft.com/office/drawing/2014/main" id="{521C8F90-BC5A-45A8-B4EF-FD40A15E4B45}"/>
                  </a:ext>
                </a:extLst>
              </p:cNvPr>
              <p:cNvSpPr/>
              <p:nvPr/>
            </p:nvSpPr>
            <p:spPr>
              <a:xfrm>
                <a:off x="6038952" y="453232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Rectangle 132">
                <a:extLst>
                  <a:ext uri="{FF2B5EF4-FFF2-40B4-BE49-F238E27FC236}">
                    <a16:creationId xmlns:a16="http://schemas.microsoft.com/office/drawing/2014/main" id="{92982760-AB18-43D5-934A-EFAAF8AEB7C8}"/>
                  </a:ext>
                </a:extLst>
              </p:cNvPr>
              <p:cNvSpPr/>
              <p:nvPr/>
            </p:nvSpPr>
            <p:spPr>
              <a:xfrm>
                <a:off x="6426064" y="4528245"/>
                <a:ext cx="311966" cy="28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a:extLst>
                  <a:ext uri="{FF2B5EF4-FFF2-40B4-BE49-F238E27FC236}">
                    <a16:creationId xmlns:a16="http://schemas.microsoft.com/office/drawing/2014/main" id="{B921B38B-E462-46F2-94C2-011C37C4D7D6}"/>
                  </a:ext>
                </a:extLst>
              </p:cNvPr>
              <p:cNvSpPr/>
              <p:nvPr/>
            </p:nvSpPr>
            <p:spPr>
              <a:xfrm>
                <a:off x="6858011" y="4528245"/>
                <a:ext cx="281801" cy="453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3" name="Group 122">
              <a:extLst>
                <a:ext uri="{FF2B5EF4-FFF2-40B4-BE49-F238E27FC236}">
                  <a16:creationId xmlns:a16="http://schemas.microsoft.com/office/drawing/2014/main" id="{BACA40ED-54EA-467D-BB6F-209B1FF96E82}"/>
                </a:ext>
              </a:extLst>
            </p:cNvPr>
            <p:cNvGrpSpPr/>
            <p:nvPr/>
          </p:nvGrpSpPr>
          <p:grpSpPr>
            <a:xfrm>
              <a:off x="841465" y="3869626"/>
              <a:ext cx="900000" cy="936000"/>
              <a:chOff x="665003" y="3837542"/>
              <a:chExt cx="900000" cy="936000"/>
            </a:xfrm>
          </p:grpSpPr>
          <p:sp>
            <p:nvSpPr>
              <p:cNvPr id="124" name="Rectangle 123">
                <a:extLst>
                  <a:ext uri="{FF2B5EF4-FFF2-40B4-BE49-F238E27FC236}">
                    <a16:creationId xmlns:a16="http://schemas.microsoft.com/office/drawing/2014/main" id="{10E7DEDE-E8C8-40E3-A77E-A69837759D0B}"/>
                  </a:ext>
                </a:extLst>
              </p:cNvPr>
              <p:cNvSpPr/>
              <p:nvPr/>
            </p:nvSpPr>
            <p:spPr>
              <a:xfrm rot="21209696">
                <a:off x="1092959" y="3837542"/>
                <a:ext cx="50005" cy="936000"/>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Content Placeholder 1">
                <a:extLst>
                  <a:ext uri="{FF2B5EF4-FFF2-40B4-BE49-F238E27FC236}">
                    <a16:creationId xmlns:a16="http://schemas.microsoft.com/office/drawing/2014/main" id="{75DA9357-58B5-4C73-80F1-DFEB8364F06B}"/>
                  </a:ext>
                </a:extLst>
              </p:cNvPr>
              <p:cNvSpPr txBox="1">
                <a:spLocks/>
              </p:cNvSpPr>
              <p:nvPr/>
            </p:nvSpPr>
            <p:spPr>
              <a:xfrm>
                <a:off x="665003" y="3972824"/>
                <a:ext cx="900000" cy="396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egoe UI" panose="020B0502040204020203" pitchFamily="34" charset="0"/>
                  <a:buNone/>
                </a:pPr>
                <a:r>
                  <a:rPr lang="en-AU" sz="1400" b="1" dirty="0"/>
                  <a:t>High risk</a:t>
                </a:r>
              </a:p>
            </p:txBody>
          </p:sp>
        </p:grpSp>
      </p:grpSp>
      <p:grpSp>
        <p:nvGrpSpPr>
          <p:cNvPr id="106" name="Group 105">
            <a:extLst>
              <a:ext uri="{FF2B5EF4-FFF2-40B4-BE49-F238E27FC236}">
                <a16:creationId xmlns:a16="http://schemas.microsoft.com/office/drawing/2014/main" id="{1E39CDD9-D593-409B-96B3-850B76BECBCD}"/>
              </a:ext>
            </a:extLst>
          </p:cNvPr>
          <p:cNvGrpSpPr/>
          <p:nvPr/>
        </p:nvGrpSpPr>
        <p:grpSpPr>
          <a:xfrm flipH="1">
            <a:off x="6151629" y="4254216"/>
            <a:ext cx="1129824" cy="1929745"/>
            <a:chOff x="3181038" y="3805452"/>
            <a:chExt cx="1129824" cy="1929745"/>
          </a:xfrm>
        </p:grpSpPr>
        <p:sp>
          <p:nvSpPr>
            <p:cNvPr id="107" name="Rectangle: Rounded Corners 106">
              <a:extLst>
                <a:ext uri="{FF2B5EF4-FFF2-40B4-BE49-F238E27FC236}">
                  <a16:creationId xmlns:a16="http://schemas.microsoft.com/office/drawing/2014/main" id="{A617D753-76A7-420E-A9FD-609B80174AA9}"/>
                </a:ext>
              </a:extLst>
            </p:cNvPr>
            <p:cNvSpPr/>
            <p:nvPr/>
          </p:nvSpPr>
          <p:spPr>
            <a:xfrm rot="5223598">
              <a:off x="4058644" y="4279013"/>
              <a:ext cx="104027" cy="40040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8" name="Rectangle: Rounded Corners 107">
              <a:extLst>
                <a:ext uri="{FF2B5EF4-FFF2-40B4-BE49-F238E27FC236}">
                  <a16:creationId xmlns:a16="http://schemas.microsoft.com/office/drawing/2014/main" id="{F0504907-99A8-485C-AFE8-F5C7C69C1687}"/>
                </a:ext>
              </a:extLst>
            </p:cNvPr>
            <p:cNvSpPr/>
            <p:nvPr/>
          </p:nvSpPr>
          <p:spPr>
            <a:xfrm rot="18762327">
              <a:off x="3775804" y="4147524"/>
              <a:ext cx="117029" cy="42911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9" name="Rectangle: Rounded Corners 108">
              <a:extLst>
                <a:ext uri="{FF2B5EF4-FFF2-40B4-BE49-F238E27FC236}">
                  <a16:creationId xmlns:a16="http://schemas.microsoft.com/office/drawing/2014/main" id="{5ED1DC4F-526A-4CD6-90D4-1DE1E06BEA7A}"/>
                </a:ext>
              </a:extLst>
            </p:cNvPr>
            <p:cNvSpPr/>
            <p:nvPr/>
          </p:nvSpPr>
          <p:spPr>
            <a:xfrm rot="12486015">
              <a:off x="3240300" y="4185205"/>
              <a:ext cx="117030" cy="42910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Rectangle: Rounded Corners 113">
              <a:extLst>
                <a:ext uri="{FF2B5EF4-FFF2-40B4-BE49-F238E27FC236}">
                  <a16:creationId xmlns:a16="http://schemas.microsoft.com/office/drawing/2014/main" id="{89DAF82B-2794-40E1-9D9A-96C23438BC52}"/>
                </a:ext>
              </a:extLst>
            </p:cNvPr>
            <p:cNvSpPr/>
            <p:nvPr/>
          </p:nvSpPr>
          <p:spPr>
            <a:xfrm rot="21185220">
              <a:off x="3181038" y="4486092"/>
              <a:ext cx="104027" cy="42910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5" name="Rectangle: Rounded Corners 114">
              <a:extLst>
                <a:ext uri="{FF2B5EF4-FFF2-40B4-BE49-F238E27FC236}">
                  <a16:creationId xmlns:a16="http://schemas.microsoft.com/office/drawing/2014/main" id="{B04142F3-73F8-4837-9AEC-AB49062DB323}"/>
                </a:ext>
              </a:extLst>
            </p:cNvPr>
            <p:cNvSpPr/>
            <p:nvPr/>
          </p:nvSpPr>
          <p:spPr>
            <a:xfrm>
              <a:off x="3329975" y="4187913"/>
              <a:ext cx="418147" cy="8078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6" name="Rectangle: Rounded Corners 115">
              <a:extLst>
                <a:ext uri="{FF2B5EF4-FFF2-40B4-BE49-F238E27FC236}">
                  <a16:creationId xmlns:a16="http://schemas.microsoft.com/office/drawing/2014/main" id="{47714851-57DF-4707-A6C7-6CF1521D92AC}"/>
                </a:ext>
              </a:extLst>
            </p:cNvPr>
            <p:cNvSpPr/>
            <p:nvPr/>
          </p:nvSpPr>
          <p:spPr>
            <a:xfrm>
              <a:off x="3325913" y="4837969"/>
              <a:ext cx="182047" cy="8972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7" name="Rectangle: Rounded Corners 116">
              <a:extLst>
                <a:ext uri="{FF2B5EF4-FFF2-40B4-BE49-F238E27FC236}">
                  <a16:creationId xmlns:a16="http://schemas.microsoft.com/office/drawing/2014/main" id="{537BD206-94DC-47AA-8BB7-34FD75B044BD}"/>
                </a:ext>
              </a:extLst>
            </p:cNvPr>
            <p:cNvSpPr/>
            <p:nvPr/>
          </p:nvSpPr>
          <p:spPr>
            <a:xfrm>
              <a:off x="3559026" y="4832703"/>
              <a:ext cx="182047" cy="89722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Freeform: Shape 117">
              <a:extLst>
                <a:ext uri="{FF2B5EF4-FFF2-40B4-BE49-F238E27FC236}">
                  <a16:creationId xmlns:a16="http://schemas.microsoft.com/office/drawing/2014/main" id="{157C756A-2911-43CA-9EA9-62893E01463E}"/>
                </a:ext>
              </a:extLst>
            </p:cNvPr>
            <p:cNvSpPr/>
            <p:nvPr/>
          </p:nvSpPr>
          <p:spPr>
            <a:xfrm>
              <a:off x="3479001" y="4178797"/>
              <a:ext cx="117030" cy="533136"/>
            </a:xfrm>
            <a:custGeom>
              <a:avLst/>
              <a:gdLst>
                <a:gd name="connsiteX0" fmla="*/ 272956 w 295702"/>
                <a:gd name="connsiteY0" fmla="*/ 13648 h 1264692"/>
                <a:gd name="connsiteX1" fmla="*/ 245660 w 295702"/>
                <a:gd name="connsiteY1" fmla="*/ 81886 h 1264692"/>
                <a:gd name="connsiteX2" fmla="*/ 259308 w 295702"/>
                <a:gd name="connsiteY2" fmla="*/ 423080 h 1264692"/>
                <a:gd name="connsiteX3" fmla="*/ 295702 w 295702"/>
                <a:gd name="connsiteY3" fmla="*/ 1078173 h 1264692"/>
                <a:gd name="connsiteX4" fmla="*/ 154675 w 295702"/>
                <a:gd name="connsiteY4" fmla="*/ 1264692 h 1264692"/>
                <a:gd name="connsiteX5" fmla="*/ 0 w 295702"/>
                <a:gd name="connsiteY5" fmla="*/ 1096370 h 1264692"/>
                <a:gd name="connsiteX6" fmla="*/ 63690 w 295702"/>
                <a:gd name="connsiteY6" fmla="*/ 222913 h 1264692"/>
                <a:gd name="connsiteX7" fmla="*/ 68239 w 295702"/>
                <a:gd name="connsiteY7" fmla="*/ 172871 h 1264692"/>
                <a:gd name="connsiteX8" fmla="*/ 63690 w 295702"/>
                <a:gd name="connsiteY8" fmla="*/ 122830 h 1264692"/>
                <a:gd name="connsiteX9" fmla="*/ 59141 w 295702"/>
                <a:gd name="connsiteY9" fmla="*/ 63689 h 1264692"/>
                <a:gd name="connsiteX10" fmla="*/ 36394 w 295702"/>
                <a:gd name="connsiteY10" fmla="*/ 0 h 1264692"/>
                <a:gd name="connsiteX11" fmla="*/ 272956 w 295702"/>
                <a:gd name="connsiteY11" fmla="*/ 13648 h 126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02" h="1264692">
                  <a:moveTo>
                    <a:pt x="272956" y="13648"/>
                  </a:moveTo>
                  <a:lnTo>
                    <a:pt x="245660" y="81886"/>
                  </a:lnTo>
                  <a:lnTo>
                    <a:pt x="259308" y="423080"/>
                  </a:lnTo>
                  <a:lnTo>
                    <a:pt x="295702" y="1078173"/>
                  </a:lnTo>
                  <a:lnTo>
                    <a:pt x="154675" y="1264692"/>
                  </a:lnTo>
                  <a:lnTo>
                    <a:pt x="0" y="1096370"/>
                  </a:lnTo>
                  <a:lnTo>
                    <a:pt x="63690" y="222913"/>
                  </a:lnTo>
                  <a:lnTo>
                    <a:pt x="68239" y="172871"/>
                  </a:lnTo>
                  <a:lnTo>
                    <a:pt x="63690" y="122830"/>
                  </a:lnTo>
                  <a:lnTo>
                    <a:pt x="59141" y="63689"/>
                  </a:lnTo>
                  <a:lnTo>
                    <a:pt x="36394" y="0"/>
                  </a:lnTo>
                  <a:lnTo>
                    <a:pt x="272956" y="1364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Oval 118">
              <a:extLst>
                <a:ext uri="{FF2B5EF4-FFF2-40B4-BE49-F238E27FC236}">
                  <a16:creationId xmlns:a16="http://schemas.microsoft.com/office/drawing/2014/main" id="{159AC12B-BB92-48BF-82E8-D96D55271FA9}"/>
                </a:ext>
              </a:extLst>
            </p:cNvPr>
            <p:cNvSpPr/>
            <p:nvPr/>
          </p:nvSpPr>
          <p:spPr>
            <a:xfrm>
              <a:off x="3358612" y="3805452"/>
              <a:ext cx="351090" cy="3510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pic>
        <p:nvPicPr>
          <p:cNvPr id="128" name="Picture 127" descr="Qr code&#10;&#10;Description automatically generated">
            <a:extLst>
              <a:ext uri="{FF2B5EF4-FFF2-40B4-BE49-F238E27FC236}">
                <a16:creationId xmlns:a16="http://schemas.microsoft.com/office/drawing/2014/main" id="{520BF01B-231F-4577-8D80-34675656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440215205"/>
      </p:ext>
    </p:extLst>
  </p:cSld>
  <p:clrMapOvr>
    <a:masterClrMapping/>
  </p:clrMapOvr>
  <mc:AlternateContent xmlns:mc="http://schemas.openxmlformats.org/markup-compatibility/2006" xmlns:p14="http://schemas.microsoft.com/office/powerpoint/2010/main">
    <mc:Choice Requires="p14">
      <p:transition p14:dur="10" advClick="0" advTm="12000">
        <p:fade/>
      </p:transition>
    </mc:Choice>
    <mc:Fallback xmlns="">
      <p:transition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110"/>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750"/>
                                  </p:stCondLst>
                                  <p:childTnLst>
                                    <p:set>
                                      <p:cBhvr>
                                        <p:cTn id="9" dur="1" fill="hold">
                                          <p:stCondLst>
                                            <p:cond delay="0"/>
                                          </p:stCondLst>
                                        </p:cTn>
                                        <p:tgtEl>
                                          <p:spTgt spid="7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75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1750"/>
                            </p:stCondLst>
                            <p:childTnLst>
                              <p:par>
                                <p:cTn id="14" presetID="1" presetClass="entr" presetSubtype="0"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childTnLst>
                                </p:cTn>
                              </p:par>
                            </p:childTnLst>
                          </p:cTn>
                        </p:par>
                        <p:par>
                          <p:cTn id="16" fill="hold">
                            <p:stCondLst>
                              <p:cond delay="1750"/>
                            </p:stCondLst>
                            <p:childTnLst>
                              <p:par>
                                <p:cTn id="17" presetID="1" presetClass="entr" presetSubtype="0" fill="hold" grpId="0" nodeType="afterEffect">
                                  <p:stCondLst>
                                    <p:cond delay="1000"/>
                                  </p:stCondLst>
                                  <p:childTnLst>
                                    <p:set>
                                      <p:cBhvr>
                                        <p:cTn id="18" dur="1" fill="hold">
                                          <p:stCondLst>
                                            <p:cond delay="0"/>
                                          </p:stCondLst>
                                        </p:cTn>
                                        <p:tgtEl>
                                          <p:spTgt spid="195"/>
                                        </p:tgtEl>
                                        <p:attrNameLst>
                                          <p:attrName>style.visibility</p:attrName>
                                        </p:attrNameLst>
                                      </p:cBhvr>
                                      <p:to>
                                        <p:strVal val="visible"/>
                                      </p:to>
                                    </p:set>
                                  </p:childTnLst>
                                </p:cTn>
                              </p:par>
                            </p:childTnLst>
                          </p:cTn>
                        </p:par>
                        <p:par>
                          <p:cTn id="19" fill="hold">
                            <p:stCondLst>
                              <p:cond delay="2750"/>
                            </p:stCondLst>
                            <p:childTnLst>
                              <p:par>
                                <p:cTn id="20" presetID="1" presetClass="entr" presetSubtype="0" fill="hold" nodeType="afterEffect">
                                  <p:stCondLst>
                                    <p:cond delay="500"/>
                                  </p:stCondLst>
                                  <p:childTnLst>
                                    <p:set>
                                      <p:cBhvr>
                                        <p:cTn id="21" dur="1" fill="hold">
                                          <p:stCondLst>
                                            <p:cond delay="0"/>
                                          </p:stCondLst>
                                        </p:cTn>
                                        <p:tgtEl>
                                          <p:spTgt spid="185"/>
                                        </p:tgtEl>
                                        <p:attrNameLst>
                                          <p:attrName>style.visibility</p:attrName>
                                        </p:attrNameLst>
                                      </p:cBhvr>
                                      <p:to>
                                        <p:strVal val="visible"/>
                                      </p:to>
                                    </p:set>
                                  </p:childTnLst>
                                </p:cTn>
                              </p:par>
                            </p:childTnLst>
                          </p:cTn>
                        </p:par>
                        <p:par>
                          <p:cTn id="22" fill="hold">
                            <p:stCondLst>
                              <p:cond delay="3250"/>
                            </p:stCondLst>
                            <p:childTnLst>
                              <p:par>
                                <p:cTn id="23" presetID="1" presetClass="entr" presetSubtype="0" fill="hold" nodeType="afterEffect">
                                  <p:stCondLst>
                                    <p:cond delay="500"/>
                                  </p:stCondLst>
                                  <p:childTnLst>
                                    <p:set>
                                      <p:cBhvr>
                                        <p:cTn id="24" dur="1" fill="hold">
                                          <p:stCondLst>
                                            <p:cond delay="0"/>
                                          </p:stCondLst>
                                        </p:cTn>
                                        <p:tgtEl>
                                          <p:spTgt spid="193"/>
                                        </p:tgtEl>
                                        <p:attrNameLst>
                                          <p:attrName>style.visibility</p:attrName>
                                        </p:attrNameLst>
                                      </p:cBhvr>
                                      <p:to>
                                        <p:strVal val="visible"/>
                                      </p:to>
                                    </p:set>
                                  </p:childTnLst>
                                </p:cTn>
                              </p:par>
                            </p:childTnLst>
                          </p:cTn>
                        </p:par>
                        <p:par>
                          <p:cTn id="25" fill="hold">
                            <p:stCondLst>
                              <p:cond delay="3750"/>
                            </p:stCondLst>
                            <p:childTnLst>
                              <p:par>
                                <p:cTn id="26" presetID="1" presetClass="entr" presetSubtype="0" fill="hold" grpId="0" nodeType="afterEffect">
                                  <p:stCondLst>
                                    <p:cond delay="1000"/>
                                  </p:stCondLst>
                                  <p:childTnLst>
                                    <p:set>
                                      <p:cBhvr>
                                        <p:cTn id="27" dur="1" fill="hold">
                                          <p:stCondLst>
                                            <p:cond delay="0"/>
                                          </p:stCondLst>
                                        </p:cTn>
                                        <p:tgtEl>
                                          <p:spTgt spid="192"/>
                                        </p:tgtEl>
                                        <p:attrNameLst>
                                          <p:attrName>style.visibility</p:attrName>
                                        </p:attrNameLst>
                                      </p:cBhvr>
                                      <p:to>
                                        <p:strVal val="visible"/>
                                      </p:to>
                                    </p:set>
                                  </p:childTnLst>
                                </p:cTn>
                              </p:par>
                            </p:childTnLst>
                          </p:cTn>
                        </p:par>
                        <p:par>
                          <p:cTn id="28" fill="hold">
                            <p:stCondLst>
                              <p:cond delay="4750"/>
                            </p:stCondLst>
                            <p:childTnLst>
                              <p:par>
                                <p:cTn id="29" presetID="1" presetClass="entr" presetSubtype="0" fill="hold" grpId="0" nodeType="afterEffect">
                                  <p:stCondLst>
                                    <p:cond delay="25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grpId="0" nodeType="afterEffect">
                                  <p:stCondLst>
                                    <p:cond delay="2000"/>
                                  </p:stCondLst>
                                  <p:childTnLst>
                                    <p:set>
                                      <p:cBhvr>
                                        <p:cTn id="33" dur="1" fill="hold">
                                          <p:stCondLst>
                                            <p:cond delay="0"/>
                                          </p:stCondLst>
                                        </p:cTn>
                                        <p:tgtEl>
                                          <p:spTgt spid="137"/>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10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500"/>
                                  </p:stCondLst>
                                  <p:childTnLst>
                                    <p:set>
                                      <p:cBhvr>
                                        <p:cTn id="39" dur="1" fill="hold">
                                          <p:stCondLst>
                                            <p:cond delay="0"/>
                                          </p:stCondLst>
                                        </p:cTn>
                                        <p:tgtEl>
                                          <p:spTgt spid="121"/>
                                        </p:tgtEl>
                                        <p:attrNameLst>
                                          <p:attrName>style.visibility</p:attrName>
                                        </p:attrNameLst>
                                      </p:cBhvr>
                                      <p:to>
                                        <p:strVal val="visible"/>
                                      </p:to>
                                    </p:set>
                                  </p:childTnLst>
                                </p:cTn>
                              </p:par>
                            </p:childTnLst>
                          </p:cTn>
                        </p:par>
                        <p:par>
                          <p:cTn id="40" fill="hold">
                            <p:stCondLst>
                              <p:cond delay="8500"/>
                            </p:stCondLst>
                            <p:childTnLst>
                              <p:par>
                                <p:cTn id="41" presetID="1" presetClass="entr" presetSubtype="0" fill="hold" grpId="0" nodeType="afterEffect">
                                  <p:stCondLst>
                                    <p:cond delay="250"/>
                                  </p:stCondLst>
                                  <p:childTnLst>
                                    <p:set>
                                      <p:cBhvr>
                                        <p:cTn id="42" dur="1" fill="hold">
                                          <p:stCondLst>
                                            <p:cond delay="0"/>
                                          </p:stCondLst>
                                        </p:cTn>
                                        <p:tgtEl>
                                          <p:spTgt spid="182"/>
                                        </p:tgtEl>
                                        <p:attrNameLst>
                                          <p:attrName>style.visibility</p:attrName>
                                        </p:attrNameLst>
                                      </p:cBhvr>
                                      <p:to>
                                        <p:strVal val="visible"/>
                                      </p:to>
                                    </p:set>
                                  </p:childTnLst>
                                </p:cTn>
                              </p:par>
                            </p:childTnLst>
                          </p:cTn>
                        </p:par>
                        <p:par>
                          <p:cTn id="43" fill="hold">
                            <p:stCondLst>
                              <p:cond delay="8750"/>
                            </p:stCondLst>
                            <p:childTnLst>
                              <p:par>
                                <p:cTn id="44" presetID="1" presetClass="entr" presetSubtype="0" fill="hold" grpId="0" nodeType="afterEffect">
                                  <p:stCondLst>
                                    <p:cond delay="500"/>
                                  </p:stCondLst>
                                  <p:childTnLst>
                                    <p:set>
                                      <p:cBhvr>
                                        <p:cTn id="45" dur="1" fill="hold">
                                          <p:stCondLst>
                                            <p:cond delay="0"/>
                                          </p:stCondLst>
                                        </p:cTn>
                                        <p:tgtEl>
                                          <p:spTgt spid="183"/>
                                        </p:tgtEl>
                                        <p:attrNameLst>
                                          <p:attrName>style.visibility</p:attrName>
                                        </p:attrNameLst>
                                      </p:cBhvr>
                                      <p:to>
                                        <p:strVal val="visible"/>
                                      </p:to>
                                    </p:set>
                                  </p:childTnLst>
                                </p:cTn>
                              </p:par>
                            </p:childTnLst>
                          </p:cTn>
                        </p:par>
                        <p:par>
                          <p:cTn id="46" fill="hold">
                            <p:stCondLst>
                              <p:cond delay="9250"/>
                            </p:stCondLst>
                            <p:childTnLst>
                              <p:par>
                                <p:cTn id="47" presetID="1" presetClass="entr" presetSubtype="0" fill="hold" grpId="0" nodeType="afterEffect">
                                  <p:stCondLst>
                                    <p:cond delay="250"/>
                                  </p:stCondLst>
                                  <p:childTnLst>
                                    <p:set>
                                      <p:cBhvr>
                                        <p:cTn id="48" dur="1" fill="hold">
                                          <p:stCondLst>
                                            <p:cond delay="0"/>
                                          </p:stCondLst>
                                        </p:cTn>
                                        <p:tgtEl>
                                          <p:spTgt spid="184"/>
                                        </p:tgtEl>
                                        <p:attrNameLst>
                                          <p:attrName>style.visibility</p:attrName>
                                        </p:attrNameLst>
                                      </p:cBhvr>
                                      <p:to>
                                        <p:strVal val="visible"/>
                                      </p:to>
                                    </p:set>
                                  </p:childTnLst>
                                </p:cTn>
                              </p:par>
                            </p:childTnLst>
                          </p:cTn>
                        </p:par>
                        <p:par>
                          <p:cTn id="49" fill="hold">
                            <p:stCondLst>
                              <p:cond delay="9500"/>
                            </p:stCondLst>
                            <p:childTnLst>
                              <p:par>
                                <p:cTn id="50" presetID="1" presetClass="entr" presetSubtype="0" fill="hold" grpId="0" nodeType="afterEffect">
                                  <p:stCondLst>
                                    <p:cond delay="250"/>
                                  </p:stCondLst>
                                  <p:childTnLst>
                                    <p:set>
                                      <p:cBhvr>
                                        <p:cTn id="51" dur="1" fill="hold">
                                          <p:stCondLst>
                                            <p:cond delay="0"/>
                                          </p:stCondLst>
                                        </p:cTn>
                                        <p:tgtEl>
                                          <p:spTgt spid="188"/>
                                        </p:tgtEl>
                                        <p:attrNameLst>
                                          <p:attrName>style.visibility</p:attrName>
                                        </p:attrNameLst>
                                      </p:cBhvr>
                                      <p:to>
                                        <p:strVal val="visible"/>
                                      </p:to>
                                    </p:set>
                                  </p:childTnLst>
                                </p:cTn>
                              </p:par>
                            </p:childTnLst>
                          </p:cTn>
                        </p:par>
                        <p:par>
                          <p:cTn id="52" fill="hold">
                            <p:stCondLst>
                              <p:cond delay="9750"/>
                            </p:stCondLst>
                            <p:childTnLst>
                              <p:par>
                                <p:cTn id="53" presetID="1" presetClass="entr" presetSubtype="0" fill="hold" grpId="0" nodeType="afterEffect">
                                  <p:stCondLst>
                                    <p:cond delay="250"/>
                                  </p:stCondLst>
                                  <p:childTnLst>
                                    <p:set>
                                      <p:cBhvr>
                                        <p:cTn id="54"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5" grpId="0" animBg="1"/>
      <p:bldP spid="182" grpId="0" animBg="1"/>
      <p:bldP spid="183" grpId="0" animBg="1"/>
      <p:bldP spid="184" grpId="0" animBg="1"/>
      <p:bldP spid="188" grpId="0" animBg="1"/>
      <p:bldP spid="189" grpId="0" animBg="1"/>
      <p:bldP spid="192" grpId="0"/>
      <p:bldP spid="195" grpId="0"/>
      <p:bldP spid="1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7D31E-1DCE-4D9B-95E9-BB4976CA1D90}"/>
              </a:ext>
            </a:extLst>
          </p:cNvPr>
          <p:cNvSpPr>
            <a:spLocks noGrp="1"/>
          </p:cNvSpPr>
          <p:nvPr>
            <p:ph idx="1"/>
          </p:nvPr>
        </p:nvSpPr>
        <p:spPr>
          <a:xfrm>
            <a:off x="604432" y="1604211"/>
            <a:ext cx="6336000" cy="4572752"/>
          </a:xfrm>
        </p:spPr>
        <p:txBody>
          <a:bodyPr>
            <a:noAutofit/>
          </a:bodyPr>
          <a:lstStyle/>
          <a:p>
            <a:r>
              <a:rPr lang="en-AU" sz="2400" dirty="0"/>
              <a:t>Efficient environmental liability management requires:</a:t>
            </a:r>
          </a:p>
          <a:p>
            <a:pPr marL="228600" indent="-228600">
              <a:lnSpc>
                <a:spcPct val="100000"/>
              </a:lnSpc>
              <a:spcAft>
                <a:spcPts val="600"/>
              </a:spcAft>
              <a:buSzPct val="80000"/>
              <a:buFont typeface="Arial" panose="020B0604020202020204" pitchFamily="34" charset="0"/>
              <a:buChar char="•"/>
            </a:pPr>
            <a:r>
              <a:rPr lang="en-AU" sz="2000" dirty="0">
                <a:solidFill>
                  <a:schemeClr val="accent2">
                    <a:lumMod val="75000"/>
                  </a:schemeClr>
                </a:solidFill>
              </a:rPr>
              <a:t>Keeping an up-to-date inventory of liabilities</a:t>
            </a:r>
          </a:p>
          <a:p>
            <a:endParaRPr lang="en-AU" dirty="0"/>
          </a:p>
          <a:p>
            <a:endParaRPr lang="en-AU" dirty="0"/>
          </a:p>
        </p:txBody>
      </p:sp>
      <p:sp>
        <p:nvSpPr>
          <p:cNvPr id="3" name="Title 2">
            <a:extLst>
              <a:ext uri="{FF2B5EF4-FFF2-40B4-BE49-F238E27FC236}">
                <a16:creationId xmlns:a16="http://schemas.microsoft.com/office/drawing/2014/main" id="{23745BE5-4255-4D53-AD4C-2C40EB9BF40D}"/>
              </a:ext>
            </a:extLst>
          </p:cNvPr>
          <p:cNvSpPr>
            <a:spLocks noGrp="1"/>
          </p:cNvSpPr>
          <p:nvPr>
            <p:ph type="title"/>
          </p:nvPr>
        </p:nvSpPr>
        <p:spPr/>
        <p:txBody>
          <a:bodyPr/>
          <a:lstStyle/>
          <a:p>
            <a:r>
              <a:rPr lang="en-AU" b="1" dirty="0"/>
              <a:t>Conclusion</a:t>
            </a:r>
          </a:p>
        </p:txBody>
      </p:sp>
      <p:grpSp>
        <p:nvGrpSpPr>
          <p:cNvPr id="8" name="Group 7">
            <a:extLst>
              <a:ext uri="{FF2B5EF4-FFF2-40B4-BE49-F238E27FC236}">
                <a16:creationId xmlns:a16="http://schemas.microsoft.com/office/drawing/2014/main" id="{A7748FB9-542C-4460-A9F1-F55DD32959DD}"/>
              </a:ext>
            </a:extLst>
          </p:cNvPr>
          <p:cNvGrpSpPr/>
          <p:nvPr/>
        </p:nvGrpSpPr>
        <p:grpSpPr>
          <a:xfrm>
            <a:off x="8548229" y="2644153"/>
            <a:ext cx="2209800" cy="3464244"/>
            <a:chOff x="8207436" y="2256803"/>
            <a:chExt cx="2209800" cy="3464244"/>
          </a:xfrm>
        </p:grpSpPr>
        <p:grpSp>
          <p:nvGrpSpPr>
            <p:cNvPr id="7" name="Group 6">
              <a:extLst>
                <a:ext uri="{FF2B5EF4-FFF2-40B4-BE49-F238E27FC236}">
                  <a16:creationId xmlns:a16="http://schemas.microsoft.com/office/drawing/2014/main" id="{7C291B89-E095-4536-BF60-596E7FB74C23}"/>
                </a:ext>
              </a:extLst>
            </p:cNvPr>
            <p:cNvGrpSpPr/>
            <p:nvPr/>
          </p:nvGrpSpPr>
          <p:grpSpPr>
            <a:xfrm>
              <a:off x="8207436" y="2256803"/>
              <a:ext cx="2209800" cy="3464244"/>
              <a:chOff x="6911374" y="2158465"/>
              <a:chExt cx="2209800" cy="3464244"/>
            </a:xfrm>
          </p:grpSpPr>
          <p:sp>
            <p:nvSpPr>
              <p:cNvPr id="5" name="Rectangle: Rounded Corners 4">
                <a:extLst>
                  <a:ext uri="{FF2B5EF4-FFF2-40B4-BE49-F238E27FC236}">
                    <a16:creationId xmlns:a16="http://schemas.microsoft.com/office/drawing/2014/main" id="{55F6C999-0FBE-4DD9-840F-8854D1203A04}"/>
                  </a:ext>
                </a:extLst>
              </p:cNvPr>
              <p:cNvSpPr/>
              <p:nvPr/>
            </p:nvSpPr>
            <p:spPr>
              <a:xfrm>
                <a:off x="6911374" y="2158465"/>
                <a:ext cx="2209800" cy="3464244"/>
              </a:xfrm>
              <a:prstGeom prst="roundRect">
                <a:avLst/>
              </a:prstGeom>
              <a:solidFill>
                <a:schemeClr val="bg1"/>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 name="Content Placeholder 34" descr="Oil Rig with solid fill">
                <a:extLst>
                  <a:ext uri="{FF2B5EF4-FFF2-40B4-BE49-F238E27FC236}">
                    <a16:creationId xmlns:a16="http://schemas.microsoft.com/office/drawing/2014/main" id="{C20697C7-80BE-408D-BFCB-F0A91751653A}"/>
                  </a:ext>
                </a:extLst>
              </p:cNvPr>
              <p:cNvSpPr/>
              <p:nvPr/>
            </p:nvSpPr>
            <p:spPr>
              <a:xfrm flipH="1">
                <a:off x="7033336" y="3514390"/>
                <a:ext cx="303675" cy="371158"/>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pic>
            <p:nvPicPr>
              <p:cNvPr id="11" name="Content Placeholder 34" descr="Oil Rig with solid fill">
                <a:extLst>
                  <a:ext uri="{FF2B5EF4-FFF2-40B4-BE49-F238E27FC236}">
                    <a16:creationId xmlns:a16="http://schemas.microsoft.com/office/drawing/2014/main" id="{7AA081A1-09C9-48AC-877A-A86A6F4CC14D}"/>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33337" y="2580299"/>
                <a:ext cx="303675" cy="472382"/>
              </a:xfrm>
              <a:prstGeom prst="rect">
                <a:avLst/>
              </a:prstGeom>
            </p:spPr>
          </p:pic>
          <p:sp>
            <p:nvSpPr>
              <p:cNvPr id="12" name="Content Placeholder 34" descr="Oil Rig with solid fill">
                <a:extLst>
                  <a:ext uri="{FF2B5EF4-FFF2-40B4-BE49-F238E27FC236}">
                    <a16:creationId xmlns:a16="http://schemas.microsoft.com/office/drawing/2014/main" id="{47454D28-B385-4248-A932-EF31324FC4B4}"/>
                  </a:ext>
                </a:extLst>
              </p:cNvPr>
              <p:cNvSpPr/>
              <p:nvPr/>
            </p:nvSpPr>
            <p:spPr>
              <a:xfrm flipH="1">
                <a:off x="7029167" y="3081927"/>
                <a:ext cx="303675" cy="371159"/>
              </a:xfrm>
              <a:custGeom>
                <a:avLst/>
                <a:gdLst>
                  <a:gd name="connsiteX0" fmla="*/ 854000 w 939400"/>
                  <a:gd name="connsiteY0" fmla="*/ 919558 h 1001907"/>
                  <a:gd name="connsiteX1" fmla="*/ 854000 w 939400"/>
                  <a:gd name="connsiteY1" fmla="*/ 768583 h 1001907"/>
                  <a:gd name="connsiteX2" fmla="*/ 811417 w 939400"/>
                  <a:gd name="connsiteY2" fmla="*/ 768583 h 1001907"/>
                  <a:gd name="connsiteX3" fmla="*/ 811417 w 939400"/>
                  <a:gd name="connsiteY3" fmla="*/ 398008 h 1001907"/>
                  <a:gd name="connsiteX4" fmla="*/ 838788 w 939400"/>
                  <a:gd name="connsiteY4" fmla="*/ 383802 h 1001907"/>
                  <a:gd name="connsiteX5" fmla="*/ 851982 w 939400"/>
                  <a:gd name="connsiteY5" fmla="*/ 354980 h 1001907"/>
                  <a:gd name="connsiteX6" fmla="*/ 835746 w 939400"/>
                  <a:gd name="connsiteY6" fmla="*/ 186231 h 1001907"/>
                  <a:gd name="connsiteX7" fmla="*/ 823384 w 939400"/>
                  <a:gd name="connsiteY7" fmla="*/ 146840 h 1001907"/>
                  <a:gd name="connsiteX8" fmla="*/ 743951 w 939400"/>
                  <a:gd name="connsiteY8" fmla="*/ 10963 h 1001907"/>
                  <a:gd name="connsiteX9" fmla="*/ 718887 w 939400"/>
                  <a:gd name="connsiteY9" fmla="*/ 2000 h 1001907"/>
                  <a:gd name="connsiteX10" fmla="*/ 635163 w 939400"/>
                  <a:gd name="connsiteY10" fmla="*/ 45467 h 1001907"/>
                  <a:gd name="connsiteX11" fmla="*/ 623420 w 939400"/>
                  <a:gd name="connsiteY11" fmla="*/ 81152 h 1001907"/>
                  <a:gd name="connsiteX12" fmla="*/ 664956 w 939400"/>
                  <a:gd name="connsiteY12" fmla="*/ 213406 h 1001907"/>
                  <a:gd name="connsiteX13" fmla="*/ 234850 w 939400"/>
                  <a:gd name="connsiteY13" fmla="*/ 442463 h 1001907"/>
                  <a:gd name="connsiteX14" fmla="*/ 234850 w 939400"/>
                  <a:gd name="connsiteY14" fmla="*/ 411733 h 1001907"/>
                  <a:gd name="connsiteX15" fmla="*/ 64050 w 939400"/>
                  <a:gd name="connsiteY15" fmla="*/ 411733 h 1001907"/>
                  <a:gd name="connsiteX16" fmla="*/ 64050 w 939400"/>
                  <a:gd name="connsiteY16" fmla="*/ 631333 h 1001907"/>
                  <a:gd name="connsiteX17" fmla="*/ 85400 w 939400"/>
                  <a:gd name="connsiteY17" fmla="*/ 631333 h 1001907"/>
                  <a:gd name="connsiteX18" fmla="*/ 85400 w 939400"/>
                  <a:gd name="connsiteY18" fmla="*/ 919558 h 1001907"/>
                  <a:gd name="connsiteX19" fmla="*/ 0 w 939400"/>
                  <a:gd name="connsiteY19" fmla="*/ 919558 h 1001907"/>
                  <a:gd name="connsiteX20" fmla="*/ 0 w 939400"/>
                  <a:gd name="connsiteY20" fmla="*/ 1001908 h 1001907"/>
                  <a:gd name="connsiteX21" fmla="*/ 939400 w 939400"/>
                  <a:gd name="connsiteY21" fmla="*/ 1001908 h 1001907"/>
                  <a:gd name="connsiteX22" fmla="*/ 939400 w 939400"/>
                  <a:gd name="connsiteY22" fmla="*/ 919558 h 1001907"/>
                  <a:gd name="connsiteX23" fmla="*/ 496388 w 939400"/>
                  <a:gd name="connsiteY23" fmla="*/ 392298 h 1001907"/>
                  <a:gd name="connsiteX24" fmla="*/ 688815 w 939400"/>
                  <a:gd name="connsiteY24" fmla="*/ 289827 h 1001907"/>
                  <a:gd name="connsiteX25" fmla="*/ 727245 w 939400"/>
                  <a:gd name="connsiteY25" fmla="*/ 412103 h 1001907"/>
                  <a:gd name="connsiteX26" fmla="*/ 755000 w 939400"/>
                  <a:gd name="connsiteY26" fmla="*/ 427201 h 1001907"/>
                  <a:gd name="connsiteX27" fmla="*/ 768707 w 939400"/>
                  <a:gd name="connsiteY27" fmla="*/ 420091 h 1001907"/>
                  <a:gd name="connsiteX28" fmla="*/ 768707 w 939400"/>
                  <a:gd name="connsiteY28" fmla="*/ 768583 h 1001907"/>
                  <a:gd name="connsiteX29" fmla="*/ 725900 w 939400"/>
                  <a:gd name="connsiteY29" fmla="*/ 768583 h 1001907"/>
                  <a:gd name="connsiteX30" fmla="*/ 725900 w 939400"/>
                  <a:gd name="connsiteY30" fmla="*/ 919558 h 1001907"/>
                  <a:gd name="connsiteX31" fmla="*/ 542290 w 939400"/>
                  <a:gd name="connsiteY31" fmla="*/ 919558 h 1001907"/>
                  <a:gd name="connsiteX32" fmla="*/ 468248 w 939400"/>
                  <a:gd name="connsiteY32" fmla="*/ 809758 h 1001907"/>
                  <a:gd name="connsiteX33" fmla="*/ 388357 w 939400"/>
                  <a:gd name="connsiteY33" fmla="*/ 809758 h 1001907"/>
                  <a:gd name="connsiteX34" fmla="*/ 393128 w 939400"/>
                  <a:gd name="connsiteY34" fmla="*/ 754858 h 1001907"/>
                  <a:gd name="connsiteX35" fmla="*/ 463476 w 939400"/>
                  <a:gd name="connsiteY35" fmla="*/ 754858 h 1001907"/>
                  <a:gd name="connsiteX36" fmla="*/ 397900 w 939400"/>
                  <a:gd name="connsiteY36" fmla="*/ 699958 h 1001907"/>
                  <a:gd name="connsiteX37" fmla="*/ 402725 w 939400"/>
                  <a:gd name="connsiteY37" fmla="*/ 644440 h 1001907"/>
                  <a:gd name="connsiteX38" fmla="*/ 453869 w 939400"/>
                  <a:gd name="connsiteY38" fmla="*/ 644440 h 1001907"/>
                  <a:gd name="connsiteX39" fmla="*/ 458705 w 939400"/>
                  <a:gd name="connsiteY39" fmla="*/ 699958 h 1001907"/>
                  <a:gd name="connsiteX40" fmla="*/ 449140 w 939400"/>
                  <a:gd name="connsiteY40" fmla="*/ 589540 h 1001907"/>
                  <a:gd name="connsiteX41" fmla="*/ 407507 w 939400"/>
                  <a:gd name="connsiteY41" fmla="*/ 589540 h 1001907"/>
                  <a:gd name="connsiteX42" fmla="*/ 412215 w 939400"/>
                  <a:gd name="connsiteY42" fmla="*/ 535258 h 1001907"/>
                  <a:gd name="connsiteX43" fmla="*/ 444379 w 939400"/>
                  <a:gd name="connsiteY43" fmla="*/ 535258 h 1001907"/>
                  <a:gd name="connsiteX44" fmla="*/ 416987 w 939400"/>
                  <a:gd name="connsiteY44" fmla="*/ 480358 h 1001907"/>
                  <a:gd name="connsiteX45" fmla="*/ 421161 w 939400"/>
                  <a:gd name="connsiteY45" fmla="*/ 432320 h 1001907"/>
                  <a:gd name="connsiteX46" fmla="*/ 434803 w 939400"/>
                  <a:gd name="connsiteY46" fmla="*/ 425046 h 1001907"/>
                  <a:gd name="connsiteX47" fmla="*/ 439607 w 939400"/>
                  <a:gd name="connsiteY47" fmla="*/ 480358 h 1001907"/>
                  <a:gd name="connsiteX48" fmla="*/ 383574 w 939400"/>
                  <a:gd name="connsiteY48" fmla="*/ 864658 h 1001907"/>
                  <a:gd name="connsiteX49" fmla="*/ 473020 w 939400"/>
                  <a:gd name="connsiteY49" fmla="*/ 864658 h 1001907"/>
                  <a:gd name="connsiteX50" fmla="*/ 477792 w 939400"/>
                  <a:gd name="connsiteY50" fmla="*/ 919558 h 1001907"/>
                  <a:gd name="connsiteX51" fmla="*/ 378802 w 939400"/>
                  <a:gd name="connsiteY51" fmla="*/ 919558 h 1001907"/>
                  <a:gd name="connsiteX52" fmla="*/ 353577 w 939400"/>
                  <a:gd name="connsiteY52" fmla="*/ 468362 h 1001907"/>
                  <a:gd name="connsiteX53" fmla="*/ 314357 w 939400"/>
                  <a:gd name="connsiteY53" fmla="*/ 919558 h 1001907"/>
                  <a:gd name="connsiteX54" fmla="*/ 213500 w 939400"/>
                  <a:gd name="connsiteY54" fmla="*/ 919558 h 1001907"/>
                  <a:gd name="connsiteX55" fmla="*/ 213500 w 939400"/>
                  <a:gd name="connsiteY55" fmla="*/ 631333 h 1001907"/>
                  <a:gd name="connsiteX56" fmla="*/ 234850 w 939400"/>
                  <a:gd name="connsiteY56" fmla="*/ 631333 h 1001907"/>
                  <a:gd name="connsiteX57" fmla="*/ 234850 w 939400"/>
                  <a:gd name="connsiteY57" fmla="*/ 531593 h 1001907"/>
                  <a:gd name="connsiteX58" fmla="*/ 128100 w 939400"/>
                  <a:gd name="connsiteY58" fmla="*/ 631333 h 1001907"/>
                  <a:gd name="connsiteX59" fmla="*/ 170800 w 939400"/>
                  <a:gd name="connsiteY59" fmla="*/ 631333 h 1001907"/>
                  <a:gd name="connsiteX60" fmla="*/ 170800 w 939400"/>
                  <a:gd name="connsiteY60" fmla="*/ 919558 h 1001907"/>
                  <a:gd name="connsiteX61" fmla="*/ 128100 w 939400"/>
                  <a:gd name="connsiteY61" fmla="*/ 919558 h 100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39400" h="1001907">
                    <a:moveTo>
                      <a:pt x="854000" y="919558"/>
                    </a:moveTo>
                    <a:lnTo>
                      <a:pt x="854000" y="768583"/>
                    </a:lnTo>
                    <a:lnTo>
                      <a:pt x="811417" y="768583"/>
                    </a:lnTo>
                    <a:lnTo>
                      <a:pt x="811417" y="398008"/>
                    </a:lnTo>
                    <a:lnTo>
                      <a:pt x="838788" y="383802"/>
                    </a:lnTo>
                    <a:cubicBezTo>
                      <a:pt x="847756" y="379147"/>
                      <a:pt x="853170" y="367321"/>
                      <a:pt x="851982" y="354980"/>
                    </a:cubicBezTo>
                    <a:lnTo>
                      <a:pt x="835746" y="186231"/>
                    </a:lnTo>
                    <a:cubicBezTo>
                      <a:pt x="834375" y="171936"/>
                      <a:pt x="830113" y="158354"/>
                      <a:pt x="823384" y="146840"/>
                    </a:cubicBezTo>
                    <a:lnTo>
                      <a:pt x="743951" y="10963"/>
                    </a:lnTo>
                    <a:cubicBezTo>
                      <a:pt x="738140" y="1019"/>
                      <a:pt x="727856" y="-2658"/>
                      <a:pt x="718887" y="2000"/>
                    </a:cubicBezTo>
                    <a:lnTo>
                      <a:pt x="635163" y="45467"/>
                    </a:lnTo>
                    <a:cubicBezTo>
                      <a:pt x="624272" y="51174"/>
                      <a:pt x="619022" y="67129"/>
                      <a:pt x="623420" y="81152"/>
                    </a:cubicBezTo>
                    <a:lnTo>
                      <a:pt x="664956" y="213406"/>
                    </a:lnTo>
                    <a:lnTo>
                      <a:pt x="234850" y="442463"/>
                    </a:lnTo>
                    <a:lnTo>
                      <a:pt x="234850" y="411733"/>
                    </a:lnTo>
                    <a:lnTo>
                      <a:pt x="64050" y="411733"/>
                    </a:lnTo>
                    <a:lnTo>
                      <a:pt x="64050" y="631333"/>
                    </a:lnTo>
                    <a:lnTo>
                      <a:pt x="85400" y="631333"/>
                    </a:lnTo>
                    <a:lnTo>
                      <a:pt x="85400" y="919558"/>
                    </a:lnTo>
                    <a:lnTo>
                      <a:pt x="0" y="919558"/>
                    </a:lnTo>
                    <a:lnTo>
                      <a:pt x="0" y="1001908"/>
                    </a:lnTo>
                    <a:lnTo>
                      <a:pt x="939400" y="1001908"/>
                    </a:lnTo>
                    <a:lnTo>
                      <a:pt x="939400" y="919558"/>
                    </a:lnTo>
                    <a:close/>
                    <a:moveTo>
                      <a:pt x="496388" y="392298"/>
                    </a:moveTo>
                    <a:lnTo>
                      <a:pt x="688815" y="289827"/>
                    </a:lnTo>
                    <a:lnTo>
                      <a:pt x="727245" y="412103"/>
                    </a:lnTo>
                    <a:cubicBezTo>
                      <a:pt x="731684" y="426105"/>
                      <a:pt x="744093" y="432855"/>
                      <a:pt x="755000" y="427201"/>
                    </a:cubicBezTo>
                    <a:lnTo>
                      <a:pt x="768707" y="420091"/>
                    </a:lnTo>
                    <a:lnTo>
                      <a:pt x="768707" y="768583"/>
                    </a:lnTo>
                    <a:lnTo>
                      <a:pt x="725900" y="768583"/>
                    </a:lnTo>
                    <a:lnTo>
                      <a:pt x="725900" y="919558"/>
                    </a:lnTo>
                    <a:lnTo>
                      <a:pt x="542290" y="919558"/>
                    </a:lnTo>
                    <a:close/>
                    <a:moveTo>
                      <a:pt x="468248" y="809758"/>
                    </a:moveTo>
                    <a:lnTo>
                      <a:pt x="388357" y="809758"/>
                    </a:lnTo>
                    <a:lnTo>
                      <a:pt x="393128" y="754858"/>
                    </a:lnTo>
                    <a:lnTo>
                      <a:pt x="463476" y="754858"/>
                    </a:lnTo>
                    <a:close/>
                    <a:moveTo>
                      <a:pt x="397900" y="699958"/>
                    </a:moveTo>
                    <a:lnTo>
                      <a:pt x="402725" y="644440"/>
                    </a:lnTo>
                    <a:lnTo>
                      <a:pt x="453869" y="644440"/>
                    </a:lnTo>
                    <a:lnTo>
                      <a:pt x="458705" y="699958"/>
                    </a:lnTo>
                    <a:close/>
                    <a:moveTo>
                      <a:pt x="449140" y="589540"/>
                    </a:moveTo>
                    <a:lnTo>
                      <a:pt x="407507" y="589540"/>
                    </a:lnTo>
                    <a:lnTo>
                      <a:pt x="412215" y="535258"/>
                    </a:lnTo>
                    <a:lnTo>
                      <a:pt x="444379" y="535258"/>
                    </a:lnTo>
                    <a:close/>
                    <a:moveTo>
                      <a:pt x="416987" y="480358"/>
                    </a:moveTo>
                    <a:lnTo>
                      <a:pt x="421161" y="432320"/>
                    </a:lnTo>
                    <a:lnTo>
                      <a:pt x="434803" y="425046"/>
                    </a:lnTo>
                    <a:lnTo>
                      <a:pt x="439607" y="480358"/>
                    </a:lnTo>
                    <a:close/>
                    <a:moveTo>
                      <a:pt x="383574" y="864658"/>
                    </a:moveTo>
                    <a:lnTo>
                      <a:pt x="473020" y="864658"/>
                    </a:lnTo>
                    <a:lnTo>
                      <a:pt x="477792" y="919558"/>
                    </a:lnTo>
                    <a:lnTo>
                      <a:pt x="378802" y="919558"/>
                    </a:lnTo>
                    <a:close/>
                    <a:moveTo>
                      <a:pt x="353577" y="468362"/>
                    </a:moveTo>
                    <a:lnTo>
                      <a:pt x="314357" y="919558"/>
                    </a:lnTo>
                    <a:lnTo>
                      <a:pt x="213500" y="919558"/>
                    </a:lnTo>
                    <a:lnTo>
                      <a:pt x="213500" y="631333"/>
                    </a:lnTo>
                    <a:lnTo>
                      <a:pt x="234850" y="631333"/>
                    </a:lnTo>
                    <a:lnTo>
                      <a:pt x="234850" y="531593"/>
                    </a:lnTo>
                    <a:close/>
                    <a:moveTo>
                      <a:pt x="128100" y="631333"/>
                    </a:moveTo>
                    <a:lnTo>
                      <a:pt x="170800" y="631333"/>
                    </a:lnTo>
                    <a:lnTo>
                      <a:pt x="170800" y="919558"/>
                    </a:lnTo>
                    <a:lnTo>
                      <a:pt x="128100" y="919558"/>
                    </a:lnTo>
                    <a:close/>
                  </a:path>
                </a:pathLst>
              </a:custGeom>
              <a:solidFill>
                <a:schemeClr val="bg1">
                  <a:lumMod val="50000"/>
                </a:schemeClr>
              </a:solidFill>
              <a:ln w="10616" cap="flat">
                <a:noFill/>
                <a:prstDash val="solid"/>
                <a:miter/>
              </a:ln>
            </p:spPr>
            <p:txBody>
              <a:bodyPr rtlCol="0" anchor="ctr"/>
              <a:lstStyle/>
              <a:p>
                <a:endParaRPr lang="en-AU" dirty="0"/>
              </a:p>
            </p:txBody>
          </p:sp>
          <p:grpSp>
            <p:nvGrpSpPr>
              <p:cNvPr id="13" name="Group 12">
                <a:extLst>
                  <a:ext uri="{FF2B5EF4-FFF2-40B4-BE49-F238E27FC236}">
                    <a16:creationId xmlns:a16="http://schemas.microsoft.com/office/drawing/2014/main" id="{413E6A82-784A-4BBA-B3F0-44DDCD2C7ECD}"/>
                  </a:ext>
                </a:extLst>
              </p:cNvPr>
              <p:cNvGrpSpPr>
                <a:grpSpLocks noChangeAspect="1"/>
              </p:cNvGrpSpPr>
              <p:nvPr/>
            </p:nvGrpSpPr>
            <p:grpSpPr>
              <a:xfrm>
                <a:off x="7114619" y="3122126"/>
                <a:ext cx="175590" cy="202450"/>
                <a:chOff x="4821223" y="3759883"/>
                <a:chExt cx="216000" cy="249040"/>
              </a:xfrm>
            </p:grpSpPr>
            <p:sp>
              <p:nvSpPr>
                <p:cNvPr id="18" name="Oval 17">
                  <a:extLst>
                    <a:ext uri="{FF2B5EF4-FFF2-40B4-BE49-F238E27FC236}">
                      <a16:creationId xmlns:a16="http://schemas.microsoft.com/office/drawing/2014/main" id="{A34434B5-5A61-48B0-B14F-AD92F9D09251}"/>
                    </a:ext>
                  </a:extLst>
                </p:cNvPr>
                <p:cNvSpPr/>
                <p:nvPr/>
              </p:nvSpPr>
              <p:spPr>
                <a:xfrm>
                  <a:off x="4821223" y="3792923"/>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3D37A3B1-C2D2-4495-A18A-C86E3B7AF5CC}"/>
                    </a:ext>
                  </a:extLst>
                </p:cNvPr>
                <p:cNvSpPr/>
                <p:nvPr/>
              </p:nvSpPr>
              <p:spPr>
                <a:xfrm>
                  <a:off x="4911699" y="3890251"/>
                  <a:ext cx="31909" cy="228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 name="Oval 18">
                  <a:extLst>
                    <a:ext uri="{FF2B5EF4-FFF2-40B4-BE49-F238E27FC236}">
                      <a16:creationId xmlns:a16="http://schemas.microsoft.com/office/drawing/2014/main" id="{8BCB89D3-949D-45F9-9CA7-B2E8E9A84F18}"/>
                    </a:ext>
                  </a:extLst>
                </p:cNvPr>
                <p:cNvSpPr/>
                <p:nvPr/>
              </p:nvSpPr>
              <p:spPr>
                <a:xfrm>
                  <a:off x="4838951" y="3811125"/>
                  <a:ext cx="180000" cy="180000"/>
                </a:xfrm>
                <a:prstGeom prst="ellipse">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485AE6E6-9FA1-445E-88C0-E5A740AE3652}"/>
                    </a:ext>
                  </a:extLst>
                </p:cNvPr>
                <p:cNvSpPr/>
                <p:nvPr/>
              </p:nvSpPr>
              <p:spPr>
                <a:xfrm>
                  <a:off x="4927533" y="3772450"/>
                  <a:ext cx="7200" cy="228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12AE1DF2-2884-4665-9ED2-50EE85E7D8A9}"/>
                    </a:ext>
                  </a:extLst>
                </p:cNvPr>
                <p:cNvSpPr/>
                <p:nvPr/>
              </p:nvSpPr>
              <p:spPr>
                <a:xfrm>
                  <a:off x="4889703" y="3759883"/>
                  <a:ext cx="79773" cy="36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0D1E7C65-EE5E-445B-B4CA-742140B12084}"/>
                    </a:ext>
                  </a:extLst>
                </p:cNvPr>
                <p:cNvSpPr/>
                <p:nvPr/>
              </p:nvSpPr>
              <p:spPr>
                <a:xfrm rot="17979674">
                  <a:off x="4890612" y="3846432"/>
                  <a:ext cx="3600" cy="7200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27" name="Group 26">
                <a:extLst>
                  <a:ext uri="{FF2B5EF4-FFF2-40B4-BE49-F238E27FC236}">
                    <a16:creationId xmlns:a16="http://schemas.microsoft.com/office/drawing/2014/main" id="{1C04AD9E-3816-4075-9F2E-50963CF32E16}"/>
                  </a:ext>
                </a:extLst>
              </p:cNvPr>
              <p:cNvGrpSpPr>
                <a:grpSpLocks noChangeAspect="1"/>
              </p:cNvGrpSpPr>
              <p:nvPr/>
            </p:nvGrpSpPr>
            <p:grpSpPr>
              <a:xfrm rot="21420000">
                <a:off x="6995813" y="4021967"/>
                <a:ext cx="360000" cy="219010"/>
                <a:chOff x="5574505" y="3566687"/>
                <a:chExt cx="799165" cy="486181"/>
              </a:xfrm>
            </p:grpSpPr>
            <p:sp>
              <p:nvSpPr>
                <p:cNvPr id="28" name="Rectangle: Single Corner Snipped 27">
                  <a:extLst>
                    <a:ext uri="{FF2B5EF4-FFF2-40B4-BE49-F238E27FC236}">
                      <a16:creationId xmlns:a16="http://schemas.microsoft.com/office/drawing/2014/main" id="{33FDE4A7-DD74-402C-B3FF-D188EF0DF2E6}"/>
                    </a:ext>
                  </a:extLst>
                </p:cNvPr>
                <p:cNvSpPr>
                  <a:spLocks/>
                </p:cNvSpPr>
                <p:nvPr/>
              </p:nvSpPr>
              <p:spPr>
                <a:xfrm>
                  <a:off x="5622577" y="3837520"/>
                  <a:ext cx="413436" cy="90204"/>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 name="Rectangle: Single Corner Snipped 28">
                  <a:extLst>
                    <a:ext uri="{FF2B5EF4-FFF2-40B4-BE49-F238E27FC236}">
                      <a16:creationId xmlns:a16="http://schemas.microsoft.com/office/drawing/2014/main" id="{E994D692-5329-4485-B1A2-A34849A02E59}"/>
                    </a:ext>
                  </a:extLst>
                </p:cNvPr>
                <p:cNvSpPr>
                  <a:spLocks/>
                </p:cNvSpPr>
                <p:nvPr/>
              </p:nvSpPr>
              <p:spPr>
                <a:xfrm>
                  <a:off x="6221633" y="3761276"/>
                  <a:ext cx="97721" cy="165375"/>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Rectangle: Single Corner Snipped 29">
                  <a:extLst>
                    <a:ext uri="{FF2B5EF4-FFF2-40B4-BE49-F238E27FC236}">
                      <a16:creationId xmlns:a16="http://schemas.microsoft.com/office/drawing/2014/main" id="{28207915-B155-4AB1-B8DD-B1C643942DD7}"/>
                    </a:ext>
                  </a:extLst>
                </p:cNvPr>
                <p:cNvSpPr>
                  <a:spLocks/>
                </p:cNvSpPr>
                <p:nvPr/>
              </p:nvSpPr>
              <p:spPr>
                <a:xfrm>
                  <a:off x="6223668" y="3611766"/>
                  <a:ext cx="90204" cy="135662"/>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Rectangle: Single Corner Snipped 30">
                  <a:extLst>
                    <a:ext uri="{FF2B5EF4-FFF2-40B4-BE49-F238E27FC236}">
                      <a16:creationId xmlns:a16="http://schemas.microsoft.com/office/drawing/2014/main" id="{78E1D2F5-DB1F-4111-8F9E-11EA9A72F421}"/>
                    </a:ext>
                  </a:extLst>
                </p:cNvPr>
                <p:cNvSpPr>
                  <a:spLocks/>
                </p:cNvSpPr>
                <p:nvPr/>
              </p:nvSpPr>
              <p:spPr>
                <a:xfrm rot="21540000">
                  <a:off x="6252422" y="3638010"/>
                  <a:ext cx="30068" cy="82687"/>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2" name="Flowchart: Manual Input 31">
                  <a:extLst>
                    <a:ext uri="{FF2B5EF4-FFF2-40B4-BE49-F238E27FC236}">
                      <a16:creationId xmlns:a16="http://schemas.microsoft.com/office/drawing/2014/main" id="{066A516D-007E-4585-BB99-C9B302B82BFA}"/>
                    </a:ext>
                  </a:extLst>
                </p:cNvPr>
                <p:cNvSpPr/>
                <p:nvPr/>
              </p:nvSpPr>
              <p:spPr>
                <a:xfrm flipH="1" flipV="1">
                  <a:off x="6337670" y="3905455"/>
                  <a:ext cx="36000" cy="22551"/>
                </a:xfrm>
                <a:prstGeom prst="flowChartManualInp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3" name="Flowchart: Manual Input 32">
                  <a:extLst>
                    <a:ext uri="{FF2B5EF4-FFF2-40B4-BE49-F238E27FC236}">
                      <a16:creationId xmlns:a16="http://schemas.microsoft.com/office/drawing/2014/main" id="{5ACC3202-4313-4271-96A4-5195735990D5}"/>
                    </a:ext>
                  </a:extLst>
                </p:cNvPr>
                <p:cNvSpPr/>
                <p:nvPr/>
              </p:nvSpPr>
              <p:spPr>
                <a:xfrm flipH="1">
                  <a:off x="6327522" y="3726450"/>
                  <a:ext cx="46148" cy="166933"/>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48E233E0-28AA-4F83-AA36-116EC3DA3B91}"/>
                    </a:ext>
                  </a:extLst>
                </p:cNvPr>
                <p:cNvSpPr/>
                <p:nvPr/>
              </p:nvSpPr>
              <p:spPr>
                <a:xfrm flipH="1">
                  <a:off x="6234531" y="3797954"/>
                  <a:ext cx="112755" cy="150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Rounded Corners 34">
                  <a:extLst>
                    <a:ext uri="{FF2B5EF4-FFF2-40B4-BE49-F238E27FC236}">
                      <a16:creationId xmlns:a16="http://schemas.microsoft.com/office/drawing/2014/main" id="{9C621537-61EE-4405-B368-97F3917453A3}"/>
                    </a:ext>
                  </a:extLst>
                </p:cNvPr>
                <p:cNvSpPr/>
                <p:nvPr/>
              </p:nvSpPr>
              <p:spPr>
                <a:xfrm flipH="1">
                  <a:off x="6231581" y="3778670"/>
                  <a:ext cx="30068" cy="5243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97CC5EC1-1C18-4E66-A352-4F64DDEF8F2B}"/>
                    </a:ext>
                  </a:extLst>
                </p:cNvPr>
                <p:cNvSpPr/>
                <p:nvPr/>
              </p:nvSpPr>
              <p:spPr>
                <a:xfrm rot="16200000" flipH="1">
                  <a:off x="6156968" y="3677018"/>
                  <a:ext cx="157858" cy="150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Rounded Corners 36">
                  <a:extLst>
                    <a:ext uri="{FF2B5EF4-FFF2-40B4-BE49-F238E27FC236}">
                      <a16:creationId xmlns:a16="http://schemas.microsoft.com/office/drawing/2014/main" id="{98A677BB-640E-49AC-AC1B-7843F116E4B8}"/>
                    </a:ext>
                  </a:extLst>
                </p:cNvPr>
                <p:cNvSpPr/>
                <p:nvPr/>
              </p:nvSpPr>
              <p:spPr>
                <a:xfrm rot="20340000" flipH="1">
                  <a:off x="6232555" y="3754988"/>
                  <a:ext cx="15034" cy="300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Rounded Corners 37">
                  <a:extLst>
                    <a:ext uri="{FF2B5EF4-FFF2-40B4-BE49-F238E27FC236}">
                      <a16:creationId xmlns:a16="http://schemas.microsoft.com/office/drawing/2014/main" id="{2AD66D0C-D8FD-493B-BBE1-CA0246D42755}"/>
                    </a:ext>
                  </a:extLst>
                </p:cNvPr>
                <p:cNvSpPr/>
                <p:nvPr/>
              </p:nvSpPr>
              <p:spPr>
                <a:xfrm flipH="1">
                  <a:off x="6220927" y="3579268"/>
                  <a:ext cx="30068" cy="300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Rounded Corners 38">
                  <a:extLst>
                    <a:ext uri="{FF2B5EF4-FFF2-40B4-BE49-F238E27FC236}">
                      <a16:creationId xmlns:a16="http://schemas.microsoft.com/office/drawing/2014/main" id="{26056165-9B94-48FB-8DD1-E5FF883958F9}"/>
                    </a:ext>
                  </a:extLst>
                </p:cNvPr>
                <p:cNvSpPr/>
                <p:nvPr/>
              </p:nvSpPr>
              <p:spPr>
                <a:xfrm flipH="1">
                  <a:off x="6217021" y="3566687"/>
                  <a:ext cx="37585" cy="15034"/>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Single Corner Snipped 39">
                  <a:extLst>
                    <a:ext uri="{FF2B5EF4-FFF2-40B4-BE49-F238E27FC236}">
                      <a16:creationId xmlns:a16="http://schemas.microsoft.com/office/drawing/2014/main" id="{6EB16FEB-E331-4F29-BAC5-36A7B99ACC0F}"/>
                    </a:ext>
                  </a:extLst>
                </p:cNvPr>
                <p:cNvSpPr>
                  <a:spLocks/>
                </p:cNvSpPr>
                <p:nvPr/>
              </p:nvSpPr>
              <p:spPr>
                <a:xfrm>
                  <a:off x="6126376" y="3607089"/>
                  <a:ext cx="82687" cy="324000"/>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3E8F8423-AD7E-4098-A3AA-D2FE7E8E7416}"/>
                    </a:ext>
                  </a:extLst>
                </p:cNvPr>
                <p:cNvSpPr/>
                <p:nvPr/>
              </p:nvSpPr>
              <p:spPr>
                <a:xfrm flipH="1">
                  <a:off x="6149473" y="3634892"/>
                  <a:ext cx="37585" cy="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Flowchart: Manual Input 41">
                  <a:extLst>
                    <a:ext uri="{FF2B5EF4-FFF2-40B4-BE49-F238E27FC236}">
                      <a16:creationId xmlns:a16="http://schemas.microsoft.com/office/drawing/2014/main" id="{CFBC3A40-223F-4896-8BF4-DDBEDFE21F21}"/>
                    </a:ext>
                  </a:extLst>
                </p:cNvPr>
                <p:cNvSpPr/>
                <p:nvPr/>
              </p:nvSpPr>
              <p:spPr>
                <a:xfrm>
                  <a:off x="6076667" y="3748644"/>
                  <a:ext cx="35731" cy="82687"/>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 name="Rectangle: Single Corner Snipped 42">
                  <a:extLst>
                    <a:ext uri="{FF2B5EF4-FFF2-40B4-BE49-F238E27FC236}">
                      <a16:creationId xmlns:a16="http://schemas.microsoft.com/office/drawing/2014/main" id="{50092566-F350-456B-8DCB-01AD14FB7174}"/>
                    </a:ext>
                  </a:extLst>
                </p:cNvPr>
                <p:cNvSpPr>
                  <a:spLocks/>
                </p:cNvSpPr>
                <p:nvPr/>
              </p:nvSpPr>
              <p:spPr>
                <a:xfrm>
                  <a:off x="6039865" y="3838792"/>
                  <a:ext cx="82687" cy="90204"/>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792F16DB-F06C-4B39-BC63-3E491071E7CF}"/>
                    </a:ext>
                  </a:extLst>
                </p:cNvPr>
                <p:cNvSpPr/>
                <p:nvPr/>
              </p:nvSpPr>
              <p:spPr>
                <a:xfrm flipH="1">
                  <a:off x="6126744" y="3870599"/>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8B9E88B4-852A-431A-B06A-88FA2F9FFD86}"/>
                    </a:ext>
                  </a:extLst>
                </p:cNvPr>
                <p:cNvSpPr/>
                <p:nvPr/>
              </p:nvSpPr>
              <p:spPr>
                <a:xfrm flipH="1">
                  <a:off x="6176407" y="3918578"/>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E69FA729-20CE-470F-A1E0-389B20611403}"/>
                    </a:ext>
                  </a:extLst>
                </p:cNvPr>
                <p:cNvSpPr/>
                <p:nvPr/>
              </p:nvSpPr>
              <p:spPr>
                <a:xfrm flipH="1">
                  <a:off x="6180111" y="3921614"/>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A280A518-3B68-4EEA-A8C1-E0121DA10FA1}"/>
                    </a:ext>
                  </a:extLst>
                </p:cNvPr>
                <p:cNvSpPr/>
                <p:nvPr/>
              </p:nvSpPr>
              <p:spPr>
                <a:xfrm flipH="1">
                  <a:off x="5818248" y="3867459"/>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78C5BA83-B45E-4595-BDEA-EFB89E1C352B}"/>
                    </a:ext>
                  </a:extLst>
                </p:cNvPr>
                <p:cNvSpPr/>
                <p:nvPr/>
              </p:nvSpPr>
              <p:spPr>
                <a:xfrm flipH="1">
                  <a:off x="5870179" y="3917707"/>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B9879560-F618-49A3-A58A-FB27C0D0EC36}"/>
                    </a:ext>
                  </a:extLst>
                </p:cNvPr>
                <p:cNvSpPr/>
                <p:nvPr/>
              </p:nvSpPr>
              <p:spPr>
                <a:xfrm flipH="1">
                  <a:off x="5873164" y="3922962"/>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1FB39AE7-A62E-4704-8DD4-EC9A0D97CABB}"/>
                    </a:ext>
                  </a:extLst>
                </p:cNvPr>
                <p:cNvSpPr/>
                <p:nvPr/>
              </p:nvSpPr>
              <p:spPr>
                <a:xfrm flipH="1">
                  <a:off x="5633445" y="3872459"/>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Oval 50">
                  <a:extLst>
                    <a:ext uri="{FF2B5EF4-FFF2-40B4-BE49-F238E27FC236}">
                      <a16:creationId xmlns:a16="http://schemas.microsoft.com/office/drawing/2014/main" id="{BC4581BC-0798-4E61-AAFE-53588F5ABBD9}"/>
                    </a:ext>
                  </a:extLst>
                </p:cNvPr>
                <p:cNvSpPr/>
                <p:nvPr/>
              </p:nvSpPr>
              <p:spPr>
                <a:xfrm flipH="1">
                  <a:off x="5685376" y="3922707"/>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6FCB5A31-A0F6-4390-9317-DB4660CEE213}"/>
                    </a:ext>
                  </a:extLst>
                </p:cNvPr>
                <p:cNvSpPr/>
                <p:nvPr/>
              </p:nvSpPr>
              <p:spPr>
                <a:xfrm flipH="1">
                  <a:off x="5689910" y="3926414"/>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Top Corners Snipped 52">
                  <a:extLst>
                    <a:ext uri="{FF2B5EF4-FFF2-40B4-BE49-F238E27FC236}">
                      <a16:creationId xmlns:a16="http://schemas.microsoft.com/office/drawing/2014/main" id="{39E45DBA-0EA3-4C5C-8DF4-6D90694EC3B3}"/>
                    </a:ext>
                  </a:extLst>
                </p:cNvPr>
                <p:cNvSpPr/>
                <p:nvPr/>
              </p:nvSpPr>
              <p:spPr>
                <a:xfrm flipH="1">
                  <a:off x="5622577" y="3772509"/>
                  <a:ext cx="413436" cy="56413"/>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Single Corner Snipped 53">
                  <a:extLst>
                    <a:ext uri="{FF2B5EF4-FFF2-40B4-BE49-F238E27FC236}">
                      <a16:creationId xmlns:a16="http://schemas.microsoft.com/office/drawing/2014/main" id="{421CFD1E-5F51-4739-8C24-7E598587CF8C}"/>
                    </a:ext>
                  </a:extLst>
                </p:cNvPr>
                <p:cNvSpPr>
                  <a:spLocks/>
                </p:cNvSpPr>
                <p:nvPr/>
              </p:nvSpPr>
              <p:spPr>
                <a:xfrm>
                  <a:off x="5574505" y="3898812"/>
                  <a:ext cx="36000" cy="22551"/>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55" name="Freeform: Shape 54">
                <a:extLst>
                  <a:ext uri="{FF2B5EF4-FFF2-40B4-BE49-F238E27FC236}">
                    <a16:creationId xmlns:a16="http://schemas.microsoft.com/office/drawing/2014/main" id="{1B84AFF5-CF2A-4285-B4A2-0E1A311FB89A}"/>
                  </a:ext>
                </a:extLst>
              </p:cNvPr>
              <p:cNvSpPr/>
              <p:nvPr/>
            </p:nvSpPr>
            <p:spPr>
              <a:xfrm>
                <a:off x="6986004" y="4215235"/>
                <a:ext cx="432000" cy="36000"/>
              </a:xfrm>
              <a:custGeom>
                <a:avLst/>
                <a:gdLst>
                  <a:gd name="connsiteX0" fmla="*/ 0 w 3457117"/>
                  <a:gd name="connsiteY0" fmla="*/ 117356 h 132025"/>
                  <a:gd name="connsiteX1" fmla="*/ 0 w 3457117"/>
                  <a:gd name="connsiteY1" fmla="*/ 117356 h 132025"/>
                  <a:gd name="connsiteX2" fmla="*/ 474315 w 3457117"/>
                  <a:gd name="connsiteY2" fmla="*/ 88017 h 132025"/>
                  <a:gd name="connsiteX3" fmla="*/ 777485 w 3457117"/>
                  <a:gd name="connsiteY3" fmla="*/ 132025 h 132025"/>
                  <a:gd name="connsiteX4" fmla="*/ 1422944 w 3457117"/>
                  <a:gd name="connsiteY4" fmla="*/ 122246 h 132025"/>
                  <a:gd name="connsiteX5" fmla="*/ 1647876 w 3457117"/>
                  <a:gd name="connsiteY5" fmla="*/ 53788 h 132025"/>
                  <a:gd name="connsiteX6" fmla="*/ 1960826 w 3457117"/>
                  <a:gd name="connsiteY6" fmla="*/ 63568 h 132025"/>
                  <a:gd name="connsiteX7" fmla="*/ 2195538 w 3457117"/>
                  <a:gd name="connsiteY7" fmla="*/ 0 h 132025"/>
                  <a:gd name="connsiteX8" fmla="*/ 2381352 w 3457117"/>
                  <a:gd name="connsiteY8" fmla="*/ 48898 h 132025"/>
                  <a:gd name="connsiteX9" fmla="*/ 3002362 w 3457117"/>
                  <a:gd name="connsiteY9" fmla="*/ 14669 h 132025"/>
                  <a:gd name="connsiteX10" fmla="*/ 3080599 w 3457117"/>
                  <a:gd name="connsiteY10" fmla="*/ 29339 h 132025"/>
                  <a:gd name="connsiteX11" fmla="*/ 3153947 w 3457117"/>
                  <a:gd name="connsiteY11" fmla="*/ 24449 h 132025"/>
                  <a:gd name="connsiteX12" fmla="*/ 3266413 w 3457117"/>
                  <a:gd name="connsiteY12" fmla="*/ 0 h 132025"/>
                  <a:gd name="connsiteX13" fmla="*/ 3359320 w 3457117"/>
                  <a:gd name="connsiteY13" fmla="*/ 0 h 132025"/>
                  <a:gd name="connsiteX14" fmla="*/ 3457117 w 3457117"/>
                  <a:gd name="connsiteY14" fmla="*/ 9779 h 1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7117" h="132025">
                    <a:moveTo>
                      <a:pt x="0" y="117356"/>
                    </a:moveTo>
                    <a:lnTo>
                      <a:pt x="0" y="117356"/>
                    </a:lnTo>
                    <a:lnTo>
                      <a:pt x="474315" y="88017"/>
                    </a:lnTo>
                    <a:lnTo>
                      <a:pt x="777485" y="132025"/>
                    </a:lnTo>
                    <a:lnTo>
                      <a:pt x="1422944" y="122246"/>
                    </a:lnTo>
                    <a:lnTo>
                      <a:pt x="1647876" y="53788"/>
                    </a:lnTo>
                    <a:lnTo>
                      <a:pt x="1960826" y="63568"/>
                    </a:lnTo>
                    <a:lnTo>
                      <a:pt x="2195538" y="0"/>
                    </a:lnTo>
                    <a:lnTo>
                      <a:pt x="2381352" y="48898"/>
                    </a:lnTo>
                    <a:lnTo>
                      <a:pt x="3002362" y="14669"/>
                    </a:lnTo>
                    <a:lnTo>
                      <a:pt x="3080599" y="29339"/>
                    </a:lnTo>
                    <a:lnTo>
                      <a:pt x="3153947" y="24449"/>
                    </a:lnTo>
                    <a:lnTo>
                      <a:pt x="3266413" y="0"/>
                    </a:lnTo>
                    <a:lnTo>
                      <a:pt x="3359320" y="0"/>
                    </a:lnTo>
                    <a:lnTo>
                      <a:pt x="3457117" y="9779"/>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a:extLst>
                  <a:ext uri="{FF2B5EF4-FFF2-40B4-BE49-F238E27FC236}">
                    <a16:creationId xmlns:a16="http://schemas.microsoft.com/office/drawing/2014/main" id="{7F9C0EA5-E82C-4FA0-B287-27CAE688562D}"/>
                  </a:ext>
                </a:extLst>
              </p:cNvPr>
              <p:cNvGrpSpPr/>
              <p:nvPr/>
            </p:nvGrpSpPr>
            <p:grpSpPr>
              <a:xfrm>
                <a:off x="7057139" y="4352618"/>
                <a:ext cx="360000" cy="432000"/>
                <a:chOff x="778971" y="1430528"/>
                <a:chExt cx="2742747" cy="3258056"/>
              </a:xfrm>
            </p:grpSpPr>
            <p:sp>
              <p:nvSpPr>
                <p:cNvPr id="58" name="Rectangle: Rounded Corners 57">
                  <a:extLst>
                    <a:ext uri="{FF2B5EF4-FFF2-40B4-BE49-F238E27FC236}">
                      <a16:creationId xmlns:a16="http://schemas.microsoft.com/office/drawing/2014/main" id="{AB1C7D8E-3599-4520-967A-EC0FD1CE8381}"/>
                    </a:ext>
                  </a:extLst>
                </p:cNvPr>
                <p:cNvSpPr/>
                <p:nvPr/>
              </p:nvSpPr>
              <p:spPr>
                <a:xfrm>
                  <a:off x="1468663" y="1433575"/>
                  <a:ext cx="242639" cy="1872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Rounded Corners 58">
                  <a:extLst>
                    <a:ext uri="{FF2B5EF4-FFF2-40B4-BE49-F238E27FC236}">
                      <a16:creationId xmlns:a16="http://schemas.microsoft.com/office/drawing/2014/main" id="{022C6BD2-2864-44D1-8B0C-01B31BA6C030}"/>
                    </a:ext>
                  </a:extLst>
                </p:cNvPr>
                <p:cNvSpPr/>
                <p:nvPr/>
              </p:nvSpPr>
              <p:spPr>
                <a:xfrm>
                  <a:off x="2043510" y="2063005"/>
                  <a:ext cx="648000" cy="153473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rapezoid 59">
                  <a:extLst>
                    <a:ext uri="{FF2B5EF4-FFF2-40B4-BE49-F238E27FC236}">
                      <a16:creationId xmlns:a16="http://schemas.microsoft.com/office/drawing/2014/main" id="{B1B25712-EF76-40B1-99CA-C08C859A7210}"/>
                    </a:ext>
                  </a:extLst>
                </p:cNvPr>
                <p:cNvSpPr/>
                <p:nvPr/>
              </p:nvSpPr>
              <p:spPr>
                <a:xfrm>
                  <a:off x="2461336" y="3404361"/>
                  <a:ext cx="126000" cy="108000"/>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2215C407-A7D0-4048-ABE9-90281BBD274F}"/>
                    </a:ext>
                  </a:extLst>
                </p:cNvPr>
                <p:cNvSpPr/>
                <p:nvPr/>
              </p:nvSpPr>
              <p:spPr>
                <a:xfrm rot="16200000">
                  <a:off x="2238499" y="3143910"/>
                  <a:ext cx="5400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2CCBBC40-4E81-41E2-878C-FF5371110846}"/>
                    </a:ext>
                  </a:extLst>
                </p:cNvPr>
                <p:cNvSpPr/>
                <p:nvPr/>
              </p:nvSpPr>
              <p:spPr>
                <a:xfrm>
                  <a:off x="1915884" y="2748240"/>
                  <a:ext cx="468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Block Arc 62">
                  <a:extLst>
                    <a:ext uri="{FF2B5EF4-FFF2-40B4-BE49-F238E27FC236}">
                      <a16:creationId xmlns:a16="http://schemas.microsoft.com/office/drawing/2014/main" id="{033DEB65-FFBA-468A-A8AD-C7D3FF724E53}"/>
                    </a:ext>
                  </a:extLst>
                </p:cNvPr>
                <p:cNvSpPr/>
                <p:nvPr/>
              </p:nvSpPr>
              <p:spPr>
                <a:xfrm>
                  <a:off x="2258307" y="2756864"/>
                  <a:ext cx="252000" cy="288000"/>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4" name="Rectangle 63">
                  <a:extLst>
                    <a:ext uri="{FF2B5EF4-FFF2-40B4-BE49-F238E27FC236}">
                      <a16:creationId xmlns:a16="http://schemas.microsoft.com/office/drawing/2014/main" id="{E678ED3C-4B73-4DC9-9F6F-D841382B5D2F}"/>
                    </a:ext>
                  </a:extLst>
                </p:cNvPr>
                <p:cNvSpPr/>
                <p:nvPr/>
              </p:nvSpPr>
              <p:spPr>
                <a:xfrm rot="18988702">
                  <a:off x="1285806" y="4050684"/>
                  <a:ext cx="36000" cy="54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656EAC47-EE9E-42C5-94DB-02F8CF9DA626}"/>
                    </a:ext>
                  </a:extLst>
                </p:cNvPr>
                <p:cNvSpPr/>
                <p:nvPr/>
              </p:nvSpPr>
              <p:spPr>
                <a:xfrm>
                  <a:off x="1977899" y="2246540"/>
                  <a:ext cx="180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6013DF97-5C03-4BC7-97E2-225087F17AE5}"/>
                    </a:ext>
                  </a:extLst>
                </p:cNvPr>
                <p:cNvSpPr/>
                <p:nvPr/>
              </p:nvSpPr>
              <p:spPr>
                <a:xfrm rot="2516092">
                  <a:off x="2027977" y="4078857"/>
                  <a:ext cx="36000" cy="50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A6C0F21A-7830-4CA4-92A5-76F8D928DB1E}"/>
                    </a:ext>
                  </a:extLst>
                </p:cNvPr>
                <p:cNvSpPr/>
                <p:nvPr/>
              </p:nvSpPr>
              <p:spPr>
                <a:xfrm rot="5400000">
                  <a:off x="987758" y="2923542"/>
                  <a:ext cx="54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Oval 67">
                  <a:extLst>
                    <a:ext uri="{FF2B5EF4-FFF2-40B4-BE49-F238E27FC236}">
                      <a16:creationId xmlns:a16="http://schemas.microsoft.com/office/drawing/2014/main" id="{F9894282-E09D-43AC-AD4D-91750E11EFAC}"/>
                    </a:ext>
                  </a:extLst>
                </p:cNvPr>
                <p:cNvSpPr/>
                <p:nvPr/>
              </p:nvSpPr>
              <p:spPr>
                <a:xfrm>
                  <a:off x="1042103" y="3035477"/>
                  <a:ext cx="1260000" cy="12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8D691492-EC4E-4663-9181-7C3C23318EB8}"/>
                    </a:ext>
                  </a:extLst>
                </p:cNvPr>
                <p:cNvSpPr/>
                <p:nvPr/>
              </p:nvSpPr>
              <p:spPr>
                <a:xfrm rot="19279173">
                  <a:off x="2076344" y="4129349"/>
                  <a:ext cx="36000" cy="43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B182E8EF-46ED-4299-A67C-16527798E12D}"/>
                    </a:ext>
                  </a:extLst>
                </p:cNvPr>
                <p:cNvSpPr/>
                <p:nvPr/>
              </p:nvSpPr>
              <p:spPr>
                <a:xfrm rot="2563536">
                  <a:off x="1251171" y="4130393"/>
                  <a:ext cx="36000" cy="45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a:extLst>
                    <a:ext uri="{FF2B5EF4-FFF2-40B4-BE49-F238E27FC236}">
                      <a16:creationId xmlns:a16="http://schemas.microsoft.com/office/drawing/2014/main" id="{214D3A43-170C-43E8-89BF-9E2D3AC9E3D3}"/>
                    </a:ext>
                  </a:extLst>
                </p:cNvPr>
                <p:cNvSpPr/>
                <p:nvPr/>
              </p:nvSpPr>
              <p:spPr>
                <a:xfrm>
                  <a:off x="1476851"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975EEDBD-B546-4DC0-8B45-FCD9C7835613}"/>
                    </a:ext>
                  </a:extLst>
                </p:cNvPr>
                <p:cNvSpPr/>
                <p:nvPr/>
              </p:nvSpPr>
              <p:spPr>
                <a:xfrm>
                  <a:off x="2208062" y="3690028"/>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A172B612-A859-414E-B5F6-3899B7B05BDC}"/>
                    </a:ext>
                  </a:extLst>
                </p:cNvPr>
                <p:cNvSpPr/>
                <p:nvPr/>
              </p:nvSpPr>
              <p:spPr>
                <a:xfrm>
                  <a:off x="1843353"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4540E8C3-DC0D-4BDF-A9C1-9DDED6103DE7}"/>
                    </a:ext>
                  </a:extLst>
                </p:cNvPr>
                <p:cNvSpPr/>
                <p:nvPr/>
              </p:nvSpPr>
              <p:spPr>
                <a:xfrm>
                  <a:off x="1090009" y="3690029"/>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Oval 74">
                  <a:extLst>
                    <a:ext uri="{FF2B5EF4-FFF2-40B4-BE49-F238E27FC236}">
                      <a16:creationId xmlns:a16="http://schemas.microsoft.com/office/drawing/2014/main" id="{C5E0E57A-A555-4BD4-9BB2-D66C08E63A6A}"/>
                    </a:ext>
                  </a:extLst>
                </p:cNvPr>
                <p:cNvSpPr/>
                <p:nvPr/>
              </p:nvSpPr>
              <p:spPr>
                <a:xfrm>
                  <a:off x="1092202" y="3086101"/>
                  <a:ext cx="1155700" cy="1181100"/>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1893C772-7AD8-4D3D-B925-87BF4C7BAC1B}"/>
                    </a:ext>
                  </a:extLst>
                </p:cNvPr>
                <p:cNvSpPr/>
                <p:nvPr/>
              </p:nvSpPr>
              <p:spPr>
                <a:xfrm>
                  <a:off x="1485900" y="3086101"/>
                  <a:ext cx="381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CF5F35E7-ED08-46D9-AE60-C0C71346FAFD}"/>
                    </a:ext>
                  </a:extLst>
                </p:cNvPr>
                <p:cNvSpPr/>
                <p:nvPr/>
              </p:nvSpPr>
              <p:spPr>
                <a:xfrm>
                  <a:off x="1456272" y="3043770"/>
                  <a:ext cx="432000"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a:extLst>
                    <a:ext uri="{FF2B5EF4-FFF2-40B4-BE49-F238E27FC236}">
                      <a16:creationId xmlns:a16="http://schemas.microsoft.com/office/drawing/2014/main" id="{7225507E-DBA9-4224-B127-F079DBE03D3E}"/>
                    </a:ext>
                  </a:extLst>
                </p:cNvPr>
                <p:cNvSpPr/>
                <p:nvPr/>
              </p:nvSpPr>
              <p:spPr>
                <a:xfrm>
                  <a:off x="1557870" y="2992969"/>
                  <a:ext cx="252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Block Arc 78">
                  <a:extLst>
                    <a:ext uri="{FF2B5EF4-FFF2-40B4-BE49-F238E27FC236}">
                      <a16:creationId xmlns:a16="http://schemas.microsoft.com/office/drawing/2014/main" id="{587DE783-DE73-4737-B973-C7FC61E7425E}"/>
                    </a:ext>
                  </a:extLst>
                </p:cNvPr>
                <p:cNvSpPr/>
                <p:nvPr/>
              </p:nvSpPr>
              <p:spPr>
                <a:xfrm>
                  <a:off x="2226771" y="28034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0" name="Block Arc 79">
                  <a:extLst>
                    <a:ext uri="{FF2B5EF4-FFF2-40B4-BE49-F238E27FC236}">
                      <a16:creationId xmlns:a16="http://schemas.microsoft.com/office/drawing/2014/main" id="{F53B7B18-825C-4F56-95A5-A90553F5F483}"/>
                    </a:ext>
                  </a:extLst>
                </p:cNvPr>
                <p:cNvSpPr/>
                <p:nvPr/>
              </p:nvSpPr>
              <p:spPr>
                <a:xfrm rot="16200000">
                  <a:off x="1673253" y="2780233"/>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1" name="Rectangle 80">
                  <a:extLst>
                    <a:ext uri="{FF2B5EF4-FFF2-40B4-BE49-F238E27FC236}">
                      <a16:creationId xmlns:a16="http://schemas.microsoft.com/office/drawing/2014/main" id="{3CF5DC26-50BC-4CE5-A2C9-33FA06A2DBCE}"/>
                    </a:ext>
                  </a:extLst>
                </p:cNvPr>
                <p:cNvSpPr/>
                <p:nvPr/>
              </p:nvSpPr>
              <p:spPr>
                <a:xfrm>
                  <a:off x="1809925" y="2795364"/>
                  <a:ext cx="54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Rectangle 81">
                  <a:extLst>
                    <a:ext uri="{FF2B5EF4-FFF2-40B4-BE49-F238E27FC236}">
                      <a16:creationId xmlns:a16="http://schemas.microsoft.com/office/drawing/2014/main" id="{69520C1A-84ED-4BD4-9689-94E662AD196D}"/>
                    </a:ext>
                  </a:extLst>
                </p:cNvPr>
                <p:cNvSpPr/>
                <p:nvPr/>
              </p:nvSpPr>
              <p:spPr>
                <a:xfrm>
                  <a:off x="1648126" y="2912265"/>
                  <a:ext cx="72308"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3" name="Rectangle 82">
                  <a:extLst>
                    <a:ext uri="{FF2B5EF4-FFF2-40B4-BE49-F238E27FC236}">
                      <a16:creationId xmlns:a16="http://schemas.microsoft.com/office/drawing/2014/main" id="{AF720B40-1F6B-4E04-8E5E-A2D6FC3C5202}"/>
                    </a:ext>
                  </a:extLst>
                </p:cNvPr>
                <p:cNvSpPr/>
                <p:nvPr/>
              </p:nvSpPr>
              <p:spPr>
                <a:xfrm>
                  <a:off x="2327460" y="3525225"/>
                  <a:ext cx="945336"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Rectangle 83">
                  <a:extLst>
                    <a:ext uri="{FF2B5EF4-FFF2-40B4-BE49-F238E27FC236}">
                      <a16:creationId xmlns:a16="http://schemas.microsoft.com/office/drawing/2014/main" id="{10E39C16-9245-41D4-ADA5-C64B8F956F94}"/>
                    </a:ext>
                  </a:extLst>
                </p:cNvPr>
                <p:cNvSpPr/>
                <p:nvPr/>
              </p:nvSpPr>
              <p:spPr>
                <a:xfrm>
                  <a:off x="2414631" y="2948818"/>
                  <a:ext cx="72308" cy="5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a:extLst>
                    <a:ext uri="{FF2B5EF4-FFF2-40B4-BE49-F238E27FC236}">
                      <a16:creationId xmlns:a16="http://schemas.microsoft.com/office/drawing/2014/main" id="{5A9171B7-8A30-40D9-AF42-22B91D0CA5A5}"/>
                    </a:ext>
                  </a:extLst>
                </p:cNvPr>
                <p:cNvSpPr/>
                <p:nvPr/>
              </p:nvSpPr>
              <p:spPr>
                <a:xfrm>
                  <a:off x="2327460" y="3734129"/>
                  <a:ext cx="1008000"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Trapezoid 85">
                  <a:extLst>
                    <a:ext uri="{FF2B5EF4-FFF2-40B4-BE49-F238E27FC236}">
                      <a16:creationId xmlns:a16="http://schemas.microsoft.com/office/drawing/2014/main" id="{9A22588C-5166-452D-B974-40E6697F7BFC}"/>
                    </a:ext>
                  </a:extLst>
                </p:cNvPr>
                <p:cNvSpPr/>
                <p:nvPr/>
              </p:nvSpPr>
              <p:spPr>
                <a:xfrm>
                  <a:off x="2363305" y="3405570"/>
                  <a:ext cx="180000" cy="108000"/>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479D3601-2B41-42C7-8412-A2ED7DB17DB1}"/>
                    </a:ext>
                  </a:extLst>
                </p:cNvPr>
                <p:cNvSpPr/>
                <p:nvPr/>
              </p:nvSpPr>
              <p:spPr>
                <a:xfrm>
                  <a:off x="2327460" y="3989029"/>
                  <a:ext cx="945336" cy="602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F6C4499A-B8C3-474D-9533-E1A922BFE40E}"/>
                    </a:ext>
                  </a:extLst>
                </p:cNvPr>
                <p:cNvSpPr/>
                <p:nvPr/>
              </p:nvSpPr>
              <p:spPr>
                <a:xfrm>
                  <a:off x="2325240" y="3876523"/>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88C224D8-F82A-412C-906F-28A0224A4464}"/>
                    </a:ext>
                  </a:extLst>
                </p:cNvPr>
                <p:cNvSpPr/>
                <p:nvPr/>
              </p:nvSpPr>
              <p:spPr>
                <a:xfrm>
                  <a:off x="3179890" y="3896740"/>
                  <a:ext cx="92906"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58458773-EFE6-41B4-B22B-054966EF9A5E}"/>
                    </a:ext>
                  </a:extLst>
                </p:cNvPr>
                <p:cNvSpPr/>
                <p:nvPr/>
              </p:nvSpPr>
              <p:spPr>
                <a:xfrm>
                  <a:off x="2619446" y="3878810"/>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id="{A7D1B480-8A7C-48BF-904C-06C8C7E9191E}"/>
                    </a:ext>
                  </a:extLst>
                </p:cNvPr>
                <p:cNvSpPr/>
                <p:nvPr/>
              </p:nvSpPr>
              <p:spPr>
                <a:xfrm>
                  <a:off x="2902193" y="3865995"/>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2FF85CEC-1F25-4464-9010-95F8F18F628F}"/>
                    </a:ext>
                  </a:extLst>
                </p:cNvPr>
                <p:cNvSpPr/>
                <p:nvPr/>
              </p:nvSpPr>
              <p:spPr>
                <a:xfrm>
                  <a:off x="2902193" y="3403450"/>
                  <a:ext cx="326782"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9276ADD6-504B-46F0-A2AB-08B3EA862536}"/>
                    </a:ext>
                  </a:extLst>
                </p:cNvPr>
                <p:cNvSpPr/>
                <p:nvPr/>
              </p:nvSpPr>
              <p:spPr>
                <a:xfrm>
                  <a:off x="2952039" y="2998635"/>
                  <a:ext cx="79200" cy="43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a:extLst>
                    <a:ext uri="{FF2B5EF4-FFF2-40B4-BE49-F238E27FC236}">
                      <a16:creationId xmlns:a16="http://schemas.microsoft.com/office/drawing/2014/main" id="{FD51ADE3-7C87-4DA6-AD43-35F0C2C0A2CA}"/>
                    </a:ext>
                  </a:extLst>
                </p:cNvPr>
                <p:cNvSpPr/>
                <p:nvPr/>
              </p:nvSpPr>
              <p:spPr>
                <a:xfrm>
                  <a:off x="3098089" y="3081185"/>
                  <a:ext cx="79200"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ectangle 94">
                  <a:extLst>
                    <a:ext uri="{FF2B5EF4-FFF2-40B4-BE49-F238E27FC236}">
                      <a16:creationId xmlns:a16="http://schemas.microsoft.com/office/drawing/2014/main" id="{8292C1BA-F517-4A98-B652-4122153C3665}"/>
                    </a:ext>
                  </a:extLst>
                </p:cNvPr>
                <p:cNvSpPr/>
                <p:nvPr/>
              </p:nvSpPr>
              <p:spPr>
                <a:xfrm>
                  <a:off x="1353204" y="2577260"/>
                  <a:ext cx="432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Block Arc 95">
                  <a:extLst>
                    <a:ext uri="{FF2B5EF4-FFF2-40B4-BE49-F238E27FC236}">
                      <a16:creationId xmlns:a16="http://schemas.microsoft.com/office/drawing/2014/main" id="{6F80FEE0-68D3-422D-8679-031498DCAB41}"/>
                    </a:ext>
                  </a:extLst>
                </p:cNvPr>
                <p:cNvSpPr/>
                <p:nvPr/>
              </p:nvSpPr>
              <p:spPr>
                <a:xfrm rot="16200000">
                  <a:off x="1252494" y="2565614"/>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7" name="Block Arc 96">
                  <a:extLst>
                    <a:ext uri="{FF2B5EF4-FFF2-40B4-BE49-F238E27FC236}">
                      <a16:creationId xmlns:a16="http://schemas.microsoft.com/office/drawing/2014/main" id="{8B031AA9-5750-442B-821C-65FE38472367}"/>
                    </a:ext>
                  </a:extLst>
                </p:cNvPr>
                <p:cNvSpPr/>
                <p:nvPr/>
              </p:nvSpPr>
              <p:spPr>
                <a:xfrm rot="5400000">
                  <a:off x="1692769" y="2429077"/>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8" name="Rectangle 97">
                  <a:extLst>
                    <a:ext uri="{FF2B5EF4-FFF2-40B4-BE49-F238E27FC236}">
                      <a16:creationId xmlns:a16="http://schemas.microsoft.com/office/drawing/2014/main" id="{61BA8EAF-848E-46C9-82CD-A7DACDF5D903}"/>
                    </a:ext>
                  </a:extLst>
                </p:cNvPr>
                <p:cNvSpPr/>
                <p:nvPr/>
              </p:nvSpPr>
              <p:spPr>
                <a:xfrm rot="5400000">
                  <a:off x="1783252" y="2408719"/>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Block Arc 98">
                  <a:extLst>
                    <a:ext uri="{FF2B5EF4-FFF2-40B4-BE49-F238E27FC236}">
                      <a16:creationId xmlns:a16="http://schemas.microsoft.com/office/drawing/2014/main" id="{B26824B7-D4E5-43C1-A8AF-1C1B9DDDA305}"/>
                    </a:ext>
                  </a:extLst>
                </p:cNvPr>
                <p:cNvSpPr/>
                <p:nvPr/>
              </p:nvSpPr>
              <p:spPr>
                <a:xfrm rot="16200000">
                  <a:off x="1868801" y="2242206"/>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0" name="Rectangle 99">
                  <a:extLst>
                    <a:ext uri="{FF2B5EF4-FFF2-40B4-BE49-F238E27FC236}">
                      <a16:creationId xmlns:a16="http://schemas.microsoft.com/office/drawing/2014/main" id="{767869B7-4531-4AE6-AD3B-09045813E0C9}"/>
                    </a:ext>
                  </a:extLst>
                </p:cNvPr>
                <p:cNvSpPr/>
                <p:nvPr/>
              </p:nvSpPr>
              <p:spPr>
                <a:xfrm>
                  <a:off x="1964870" y="2251200"/>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Partial Circle 100">
                  <a:extLst>
                    <a:ext uri="{FF2B5EF4-FFF2-40B4-BE49-F238E27FC236}">
                      <a16:creationId xmlns:a16="http://schemas.microsoft.com/office/drawing/2014/main" id="{6B9D8197-75EB-4B86-8A4E-E27007EFA591}"/>
                    </a:ext>
                  </a:extLst>
                </p:cNvPr>
                <p:cNvSpPr/>
                <p:nvPr/>
              </p:nvSpPr>
              <p:spPr>
                <a:xfrm rot="10800000">
                  <a:off x="2041347" y="1902432"/>
                  <a:ext cx="648000" cy="461611"/>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2" name="Rectangle 101">
                  <a:extLst>
                    <a:ext uri="{FF2B5EF4-FFF2-40B4-BE49-F238E27FC236}">
                      <a16:creationId xmlns:a16="http://schemas.microsoft.com/office/drawing/2014/main" id="{A2EDB782-8F34-4825-87BB-B61CE13E6940}"/>
                    </a:ext>
                  </a:extLst>
                </p:cNvPr>
                <p:cNvSpPr/>
                <p:nvPr/>
              </p:nvSpPr>
              <p:spPr>
                <a:xfrm>
                  <a:off x="2171939" y="1864829"/>
                  <a:ext cx="372193"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E3E2897F-B62B-4585-A51D-33C107ED9161}"/>
                    </a:ext>
                  </a:extLst>
                </p:cNvPr>
                <p:cNvSpPr/>
                <p:nvPr/>
              </p:nvSpPr>
              <p:spPr>
                <a:xfrm>
                  <a:off x="2260543" y="1790401"/>
                  <a:ext cx="180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Block Arc 103">
                  <a:extLst>
                    <a:ext uri="{FF2B5EF4-FFF2-40B4-BE49-F238E27FC236}">
                      <a16:creationId xmlns:a16="http://schemas.microsoft.com/office/drawing/2014/main" id="{3A1341D8-E7D3-4FF1-830F-F7FC232EAB2D}"/>
                    </a:ext>
                  </a:extLst>
                </p:cNvPr>
                <p:cNvSpPr/>
                <p:nvPr/>
              </p:nvSpPr>
              <p:spPr>
                <a:xfrm rot="16200000">
                  <a:off x="2366564" y="1536727"/>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5" name="Rectangle 104">
                  <a:extLst>
                    <a:ext uri="{FF2B5EF4-FFF2-40B4-BE49-F238E27FC236}">
                      <a16:creationId xmlns:a16="http://schemas.microsoft.com/office/drawing/2014/main" id="{E67898FC-9BB0-4959-8F2A-068884828753}"/>
                    </a:ext>
                  </a:extLst>
                </p:cNvPr>
                <p:cNvSpPr/>
                <p:nvPr/>
              </p:nvSpPr>
              <p:spPr>
                <a:xfrm rot="5400000">
                  <a:off x="2266235" y="1723197"/>
                  <a:ext cx="180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105">
                  <a:extLst>
                    <a:ext uri="{FF2B5EF4-FFF2-40B4-BE49-F238E27FC236}">
                      <a16:creationId xmlns:a16="http://schemas.microsoft.com/office/drawing/2014/main" id="{0BCA91BE-8E26-467B-8EB8-A3CC4B85A17D}"/>
                    </a:ext>
                  </a:extLst>
                </p:cNvPr>
                <p:cNvSpPr/>
                <p:nvPr/>
              </p:nvSpPr>
              <p:spPr>
                <a:xfrm rot="10800000">
                  <a:off x="2455927" y="1566355"/>
                  <a:ext cx="252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106">
                  <a:extLst>
                    <a:ext uri="{FF2B5EF4-FFF2-40B4-BE49-F238E27FC236}">
                      <a16:creationId xmlns:a16="http://schemas.microsoft.com/office/drawing/2014/main" id="{3BCCE3AB-64D8-4E9F-9F9B-38E00568CC51}"/>
                    </a:ext>
                  </a:extLst>
                </p:cNvPr>
                <p:cNvSpPr/>
                <p:nvPr/>
              </p:nvSpPr>
              <p:spPr>
                <a:xfrm rot="5400000">
                  <a:off x="1910297" y="2555832"/>
                  <a:ext cx="1782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Block Arc 107">
                  <a:extLst>
                    <a:ext uri="{FF2B5EF4-FFF2-40B4-BE49-F238E27FC236}">
                      <a16:creationId xmlns:a16="http://schemas.microsoft.com/office/drawing/2014/main" id="{524FB7C8-74AF-4E3D-BD8D-19584B1CD338}"/>
                    </a:ext>
                  </a:extLst>
                </p:cNvPr>
                <p:cNvSpPr/>
                <p:nvPr/>
              </p:nvSpPr>
              <p:spPr>
                <a:xfrm>
                  <a:off x="2607925" y="1575288"/>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9" name="Rectangle 108">
                  <a:extLst>
                    <a:ext uri="{FF2B5EF4-FFF2-40B4-BE49-F238E27FC236}">
                      <a16:creationId xmlns:a16="http://schemas.microsoft.com/office/drawing/2014/main" id="{16DA9F81-6A5C-4B1C-AA48-229B7FFB111D}"/>
                    </a:ext>
                  </a:extLst>
                </p:cNvPr>
                <p:cNvSpPr/>
                <p:nvPr/>
              </p:nvSpPr>
              <p:spPr>
                <a:xfrm rot="10800000">
                  <a:off x="2677952" y="2242438"/>
                  <a:ext cx="144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Rounded Corners 109">
                  <a:extLst>
                    <a:ext uri="{FF2B5EF4-FFF2-40B4-BE49-F238E27FC236}">
                      <a16:creationId xmlns:a16="http://schemas.microsoft.com/office/drawing/2014/main" id="{CC64C493-485E-4BEF-94DA-9262B4C04EB2}"/>
                    </a:ext>
                  </a:extLst>
                </p:cNvPr>
                <p:cNvSpPr/>
                <p:nvPr/>
              </p:nvSpPr>
              <p:spPr>
                <a:xfrm>
                  <a:off x="1438182" y="1430528"/>
                  <a:ext cx="324000" cy="108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Rectangle 110">
                  <a:extLst>
                    <a:ext uri="{FF2B5EF4-FFF2-40B4-BE49-F238E27FC236}">
                      <a16:creationId xmlns:a16="http://schemas.microsoft.com/office/drawing/2014/main" id="{350407CD-E657-4F67-9D92-C71AE32D9FDC}"/>
                    </a:ext>
                  </a:extLst>
                </p:cNvPr>
                <p:cNvSpPr/>
                <p:nvPr/>
              </p:nvSpPr>
              <p:spPr>
                <a:xfrm>
                  <a:off x="929718" y="4554342"/>
                  <a:ext cx="2592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Block Arc 111">
                  <a:extLst>
                    <a:ext uri="{FF2B5EF4-FFF2-40B4-BE49-F238E27FC236}">
                      <a16:creationId xmlns:a16="http://schemas.microsoft.com/office/drawing/2014/main" id="{4696DE47-2461-4A23-BFE5-57584C5AB385}"/>
                    </a:ext>
                  </a:extLst>
                </p:cNvPr>
                <p:cNvSpPr/>
                <p:nvPr/>
              </p:nvSpPr>
              <p:spPr>
                <a:xfrm>
                  <a:off x="778971" y="4400584"/>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3" name="Rectangle 112">
                  <a:extLst>
                    <a:ext uri="{FF2B5EF4-FFF2-40B4-BE49-F238E27FC236}">
                      <a16:creationId xmlns:a16="http://schemas.microsoft.com/office/drawing/2014/main" id="{4639B893-24A6-479A-BFF1-838EE9B545E6}"/>
                    </a:ext>
                  </a:extLst>
                </p:cNvPr>
                <p:cNvSpPr/>
                <p:nvPr/>
              </p:nvSpPr>
              <p:spPr>
                <a:xfrm>
                  <a:off x="3275548" y="4269317"/>
                  <a:ext cx="195058"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2E34D4D0-AB5E-4B46-B660-7BBBB2B5D9DA}"/>
                    </a:ext>
                  </a:extLst>
                </p:cNvPr>
                <p:cNvSpPr/>
                <p:nvPr/>
              </p:nvSpPr>
              <p:spPr>
                <a:xfrm>
                  <a:off x="3358758" y="4199188"/>
                  <a:ext cx="36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a:extLst>
                    <a:ext uri="{FF2B5EF4-FFF2-40B4-BE49-F238E27FC236}">
                      <a16:creationId xmlns:a16="http://schemas.microsoft.com/office/drawing/2014/main" id="{20A854C4-8C7E-4B3C-B374-66C81F7DB9A9}"/>
                    </a:ext>
                  </a:extLst>
                </p:cNvPr>
                <p:cNvSpPr/>
                <p:nvPr/>
              </p:nvSpPr>
              <p:spPr>
                <a:xfrm>
                  <a:off x="3456928" y="4233778"/>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C0070A83-FFF1-4188-9933-1086AB2438AD}"/>
                    </a:ext>
                  </a:extLst>
                </p:cNvPr>
                <p:cNvSpPr/>
                <p:nvPr/>
              </p:nvSpPr>
              <p:spPr>
                <a:xfrm>
                  <a:off x="3370908" y="4132798"/>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E9A6C76B-7B5C-4A6D-A39E-71C3E38664B7}"/>
                    </a:ext>
                  </a:extLst>
                </p:cNvPr>
                <p:cNvSpPr/>
                <p:nvPr/>
              </p:nvSpPr>
              <p:spPr>
                <a:xfrm rot="5400000">
                  <a:off x="3365663" y="4179778"/>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Trapezoid 117">
                  <a:extLst>
                    <a:ext uri="{FF2B5EF4-FFF2-40B4-BE49-F238E27FC236}">
                      <a16:creationId xmlns:a16="http://schemas.microsoft.com/office/drawing/2014/main" id="{DF338136-32B5-4D71-ABF2-3DF2493E497A}"/>
                    </a:ext>
                  </a:extLst>
                </p:cNvPr>
                <p:cNvSpPr/>
                <p:nvPr/>
              </p:nvSpPr>
              <p:spPr>
                <a:xfrm rot="10800000">
                  <a:off x="3321036" y="414856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a:extLst>
                    <a:ext uri="{FF2B5EF4-FFF2-40B4-BE49-F238E27FC236}">
                      <a16:creationId xmlns:a16="http://schemas.microsoft.com/office/drawing/2014/main" id="{85A7A1B1-9D27-42CF-B56A-AFCB4E4DEAF7}"/>
                    </a:ext>
                  </a:extLst>
                </p:cNvPr>
                <p:cNvSpPr/>
                <p:nvPr/>
              </p:nvSpPr>
              <p:spPr>
                <a:xfrm>
                  <a:off x="872772" y="4362307"/>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a:extLst>
                    <a:ext uri="{FF2B5EF4-FFF2-40B4-BE49-F238E27FC236}">
                      <a16:creationId xmlns:a16="http://schemas.microsoft.com/office/drawing/2014/main" id="{A21DDBDC-7D89-488A-B33F-1C3A77E35489}"/>
                    </a:ext>
                  </a:extLst>
                </p:cNvPr>
                <p:cNvSpPr/>
                <p:nvPr/>
              </p:nvSpPr>
              <p:spPr>
                <a:xfrm>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120">
                  <a:extLst>
                    <a:ext uri="{FF2B5EF4-FFF2-40B4-BE49-F238E27FC236}">
                      <a16:creationId xmlns:a16="http://schemas.microsoft.com/office/drawing/2014/main" id="{D094A5F3-35ED-4FB5-980B-91D4382CD9C7}"/>
                    </a:ext>
                  </a:extLst>
                </p:cNvPr>
                <p:cNvSpPr/>
                <p:nvPr/>
              </p:nvSpPr>
              <p:spPr>
                <a:xfrm>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Rectangle 121">
                  <a:extLst>
                    <a:ext uri="{FF2B5EF4-FFF2-40B4-BE49-F238E27FC236}">
                      <a16:creationId xmlns:a16="http://schemas.microsoft.com/office/drawing/2014/main" id="{024E68F1-57D0-4E94-8EA5-20B944FF0795}"/>
                    </a:ext>
                  </a:extLst>
                </p:cNvPr>
                <p:cNvSpPr/>
                <p:nvPr/>
              </p:nvSpPr>
              <p:spPr>
                <a:xfrm rot="5400000">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Trapezoid 122">
                  <a:extLst>
                    <a:ext uri="{FF2B5EF4-FFF2-40B4-BE49-F238E27FC236}">
                      <a16:creationId xmlns:a16="http://schemas.microsoft.com/office/drawing/2014/main" id="{24FDA070-9489-4982-8BFD-844404C79525}"/>
                    </a:ext>
                  </a:extLst>
                </p:cNvPr>
                <p:cNvSpPr/>
                <p:nvPr/>
              </p:nvSpPr>
              <p:spPr>
                <a:xfrm rot="10800000">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01" name="Group 200">
                <a:extLst>
                  <a:ext uri="{FF2B5EF4-FFF2-40B4-BE49-F238E27FC236}">
                    <a16:creationId xmlns:a16="http://schemas.microsoft.com/office/drawing/2014/main" id="{433BB21C-F52A-4A5E-9F3E-A8FCF123F64F}"/>
                  </a:ext>
                </a:extLst>
              </p:cNvPr>
              <p:cNvGrpSpPr>
                <a:grpSpLocks noChangeAspect="1"/>
              </p:cNvGrpSpPr>
              <p:nvPr/>
            </p:nvGrpSpPr>
            <p:grpSpPr>
              <a:xfrm>
                <a:off x="7075047" y="4935974"/>
                <a:ext cx="317644" cy="194561"/>
                <a:chOff x="6954721" y="6102321"/>
                <a:chExt cx="756000" cy="463060"/>
              </a:xfrm>
            </p:grpSpPr>
            <p:sp>
              <p:nvSpPr>
                <p:cNvPr id="125" name="Rectangle 124">
                  <a:extLst>
                    <a:ext uri="{FF2B5EF4-FFF2-40B4-BE49-F238E27FC236}">
                      <a16:creationId xmlns:a16="http://schemas.microsoft.com/office/drawing/2014/main" id="{BAA4D1FF-4EEE-4FA9-9376-EAB24F7A9969}"/>
                    </a:ext>
                  </a:extLst>
                </p:cNvPr>
                <p:cNvSpPr/>
                <p:nvPr/>
              </p:nvSpPr>
              <p:spPr>
                <a:xfrm>
                  <a:off x="6954721" y="6290101"/>
                  <a:ext cx="756000" cy="99543"/>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Trapezoid 126">
                  <a:extLst>
                    <a:ext uri="{FF2B5EF4-FFF2-40B4-BE49-F238E27FC236}">
                      <a16:creationId xmlns:a16="http://schemas.microsoft.com/office/drawing/2014/main" id="{8D00A1CA-8AE5-4921-AD45-29E1C6C715BE}"/>
                    </a:ext>
                  </a:extLst>
                </p:cNvPr>
                <p:cNvSpPr/>
                <p:nvPr/>
              </p:nvSpPr>
              <p:spPr>
                <a:xfrm>
                  <a:off x="7075548" y="6398941"/>
                  <a:ext cx="83561" cy="165905"/>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Trapezoid 127">
                  <a:extLst>
                    <a:ext uri="{FF2B5EF4-FFF2-40B4-BE49-F238E27FC236}">
                      <a16:creationId xmlns:a16="http://schemas.microsoft.com/office/drawing/2014/main" id="{84981EFD-15FD-4518-A580-31722B8118E5}"/>
                    </a:ext>
                  </a:extLst>
                </p:cNvPr>
                <p:cNvSpPr/>
                <p:nvPr/>
              </p:nvSpPr>
              <p:spPr>
                <a:xfrm>
                  <a:off x="7559936" y="6399476"/>
                  <a:ext cx="62670" cy="165905"/>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Rectangle 128">
                  <a:extLst>
                    <a:ext uri="{FF2B5EF4-FFF2-40B4-BE49-F238E27FC236}">
                      <a16:creationId xmlns:a16="http://schemas.microsoft.com/office/drawing/2014/main" id="{BA2D7F78-3DA1-4F68-875C-069D1F6FB0F8}"/>
                    </a:ext>
                  </a:extLst>
                </p:cNvPr>
                <p:cNvSpPr/>
                <p:nvPr/>
              </p:nvSpPr>
              <p:spPr>
                <a:xfrm>
                  <a:off x="7324881" y="6155882"/>
                  <a:ext cx="41780" cy="22956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0" name="Rectangle 129">
                  <a:extLst>
                    <a:ext uri="{FF2B5EF4-FFF2-40B4-BE49-F238E27FC236}">
                      <a16:creationId xmlns:a16="http://schemas.microsoft.com/office/drawing/2014/main" id="{C8BBFC81-AFB1-4D79-AD10-861936BC30AD}"/>
                    </a:ext>
                  </a:extLst>
                </p:cNvPr>
                <p:cNvSpPr/>
                <p:nvPr/>
              </p:nvSpPr>
              <p:spPr>
                <a:xfrm>
                  <a:off x="7240599" y="6285427"/>
                  <a:ext cx="20890" cy="11806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Rectangle 130">
                  <a:extLst>
                    <a:ext uri="{FF2B5EF4-FFF2-40B4-BE49-F238E27FC236}">
                      <a16:creationId xmlns:a16="http://schemas.microsoft.com/office/drawing/2014/main" id="{D03C72D1-6A5C-4EB4-9837-EA71B9AC2F3C}"/>
                    </a:ext>
                  </a:extLst>
                </p:cNvPr>
                <p:cNvSpPr/>
                <p:nvPr/>
              </p:nvSpPr>
              <p:spPr>
                <a:xfrm rot="5400000">
                  <a:off x="7242856" y="6256436"/>
                  <a:ext cx="209040" cy="12534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rapezoid 131">
                  <a:extLst>
                    <a:ext uri="{FF2B5EF4-FFF2-40B4-BE49-F238E27FC236}">
                      <a16:creationId xmlns:a16="http://schemas.microsoft.com/office/drawing/2014/main" id="{50A6799A-22FC-46F2-8B1B-4C4A64878E62}"/>
                    </a:ext>
                  </a:extLst>
                </p:cNvPr>
                <p:cNvSpPr/>
                <p:nvPr/>
              </p:nvSpPr>
              <p:spPr>
                <a:xfrm rot="10800000">
                  <a:off x="7284788" y="6102321"/>
                  <a:ext cx="125341" cy="32795"/>
                </a:xfrm>
                <a:prstGeom prst="trapezoid">
                  <a:avLst>
                    <a:gd name="adj" fmla="val 9595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Rectangle 132">
                  <a:extLst>
                    <a:ext uri="{FF2B5EF4-FFF2-40B4-BE49-F238E27FC236}">
                      <a16:creationId xmlns:a16="http://schemas.microsoft.com/office/drawing/2014/main" id="{3548E118-201A-427F-84E6-D40AC3A22D1B}"/>
                    </a:ext>
                  </a:extLst>
                </p:cNvPr>
                <p:cNvSpPr/>
                <p:nvPr/>
              </p:nvSpPr>
              <p:spPr>
                <a:xfrm>
                  <a:off x="7428809" y="6284313"/>
                  <a:ext cx="20890" cy="11806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65A7C372-57AC-41A4-A844-2E483A5DDACF}"/>
                  </a:ext>
                </a:extLst>
              </p:cNvPr>
              <p:cNvGrpSpPr/>
              <p:nvPr/>
            </p:nvGrpSpPr>
            <p:grpSpPr>
              <a:xfrm>
                <a:off x="7143368" y="3540261"/>
                <a:ext cx="202450" cy="202450"/>
                <a:chOff x="4767863" y="2993611"/>
                <a:chExt cx="216000" cy="216000"/>
              </a:xfrm>
            </p:grpSpPr>
            <p:sp>
              <p:nvSpPr>
                <p:cNvPr id="15" name="Oval 14">
                  <a:extLst>
                    <a:ext uri="{FF2B5EF4-FFF2-40B4-BE49-F238E27FC236}">
                      <a16:creationId xmlns:a16="http://schemas.microsoft.com/office/drawing/2014/main" id="{F9CC742A-5A7E-4259-AF42-78F68E5500B6}"/>
                    </a:ext>
                  </a:extLst>
                </p:cNvPr>
                <p:cNvSpPr/>
                <p:nvPr/>
              </p:nvSpPr>
              <p:spPr>
                <a:xfrm>
                  <a:off x="4767863" y="2993611"/>
                  <a:ext cx="216000" cy="21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c 15">
                  <a:extLst>
                    <a:ext uri="{FF2B5EF4-FFF2-40B4-BE49-F238E27FC236}">
                      <a16:creationId xmlns:a16="http://schemas.microsoft.com/office/drawing/2014/main" id="{B618E34A-92DF-4212-A7E1-2E2D0EEC4B96}"/>
                    </a:ext>
                  </a:extLst>
                </p:cNvPr>
                <p:cNvSpPr/>
                <p:nvPr/>
              </p:nvSpPr>
              <p:spPr>
                <a:xfrm>
                  <a:off x="4792049" y="3021645"/>
                  <a:ext cx="162000" cy="162000"/>
                </a:xfrm>
                <a:prstGeom prst="arc">
                  <a:avLst>
                    <a:gd name="adj1" fmla="val 10800000"/>
                    <a:gd name="adj2" fmla="val 0"/>
                  </a:avLst>
                </a:prstGeom>
                <a:ln w="95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C9001115-2020-4087-BD64-CB8B816DF5EA}"/>
                    </a:ext>
                  </a:extLst>
                </p:cNvPr>
                <p:cNvSpPr/>
                <p:nvPr/>
              </p:nvSpPr>
              <p:spPr>
                <a:xfrm rot="17052957">
                  <a:off x="4858678" y="3096972"/>
                  <a:ext cx="14400" cy="54000"/>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0" name="TextBox 9">
              <a:extLst>
                <a:ext uri="{FF2B5EF4-FFF2-40B4-BE49-F238E27FC236}">
                  <a16:creationId xmlns:a16="http://schemas.microsoft.com/office/drawing/2014/main" id="{7EB9BF7A-CD64-4825-8349-949FF6F0F4AC}"/>
                </a:ext>
              </a:extLst>
            </p:cNvPr>
            <p:cNvSpPr txBox="1"/>
            <p:nvPr/>
          </p:nvSpPr>
          <p:spPr>
            <a:xfrm>
              <a:off x="8595749" y="2348512"/>
              <a:ext cx="1424024" cy="336301"/>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600" dirty="0">
                  <a:solidFill>
                    <a:prstClr val="black">
                      <a:lumMod val="75000"/>
                      <a:lumOff val="25000"/>
                    </a:prstClr>
                  </a:solidFill>
                  <a:latin typeface="Segoe UI" panose="020B0502040204020203" pitchFamily="34" charset="0"/>
                  <a:cs typeface="Segoe UI" panose="020B0502040204020203" pitchFamily="34" charset="0"/>
                </a:rPr>
                <a:t>INVENTORY</a:t>
              </a:r>
              <a:endParaRPr lang="en-AU" sz="1200" dirty="0">
                <a:solidFill>
                  <a:prstClr val="black">
                    <a:lumMod val="75000"/>
                    <a:lumOff val="25000"/>
                  </a:prstClr>
                </a:solidFill>
                <a:latin typeface="Segoe UI" panose="020B0502040204020203" pitchFamily="34" charset="0"/>
                <a:cs typeface="Segoe UI" panose="020B0502040204020203" pitchFamily="34" charset="0"/>
              </a:endParaRPr>
            </a:p>
          </p:txBody>
        </p:sp>
      </p:grpSp>
      <p:sp>
        <p:nvSpPr>
          <p:cNvPr id="141" name="Rectangle 140">
            <a:extLst>
              <a:ext uri="{FF2B5EF4-FFF2-40B4-BE49-F238E27FC236}">
                <a16:creationId xmlns:a16="http://schemas.microsoft.com/office/drawing/2014/main" id="{BC023A5B-CAF9-4527-9DCD-74951FC700B8}"/>
              </a:ext>
            </a:extLst>
          </p:cNvPr>
          <p:cNvSpPr/>
          <p:nvPr/>
        </p:nvSpPr>
        <p:spPr>
          <a:xfrm>
            <a:off x="9167129" y="3271746"/>
            <a:ext cx="97200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Rectangle 141">
            <a:extLst>
              <a:ext uri="{FF2B5EF4-FFF2-40B4-BE49-F238E27FC236}">
                <a16:creationId xmlns:a16="http://schemas.microsoft.com/office/drawing/2014/main" id="{D06C5B24-6F42-4BE6-B407-0D6FB162EA14}"/>
              </a:ext>
            </a:extLst>
          </p:cNvPr>
          <p:cNvSpPr/>
          <p:nvPr/>
        </p:nvSpPr>
        <p:spPr>
          <a:xfrm>
            <a:off x="9177770" y="3699077"/>
            <a:ext cx="20245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Rectangle 142">
            <a:extLst>
              <a:ext uri="{FF2B5EF4-FFF2-40B4-BE49-F238E27FC236}">
                <a16:creationId xmlns:a16="http://schemas.microsoft.com/office/drawing/2014/main" id="{D489FB2F-ABE8-4C7F-B2FE-94A2DCF8E935}"/>
              </a:ext>
            </a:extLst>
          </p:cNvPr>
          <p:cNvSpPr/>
          <p:nvPr/>
        </p:nvSpPr>
        <p:spPr>
          <a:xfrm>
            <a:off x="9170707" y="4170768"/>
            <a:ext cx="72000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Rectangle 143">
            <a:extLst>
              <a:ext uri="{FF2B5EF4-FFF2-40B4-BE49-F238E27FC236}">
                <a16:creationId xmlns:a16="http://schemas.microsoft.com/office/drawing/2014/main" id="{9A40F6D0-5597-4366-BF54-7BCB9F94528E}"/>
              </a:ext>
            </a:extLst>
          </p:cNvPr>
          <p:cNvSpPr/>
          <p:nvPr/>
        </p:nvSpPr>
        <p:spPr>
          <a:xfrm>
            <a:off x="9154088" y="4595818"/>
            <a:ext cx="151200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Rectangle 144">
            <a:extLst>
              <a:ext uri="{FF2B5EF4-FFF2-40B4-BE49-F238E27FC236}">
                <a16:creationId xmlns:a16="http://schemas.microsoft.com/office/drawing/2014/main" id="{3AA7EDD9-E6F8-4929-974D-0805B53EA538}"/>
              </a:ext>
            </a:extLst>
          </p:cNvPr>
          <p:cNvSpPr/>
          <p:nvPr/>
        </p:nvSpPr>
        <p:spPr>
          <a:xfrm>
            <a:off x="9166742" y="5063837"/>
            <a:ext cx="18000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6" name="Rectangle 145">
            <a:extLst>
              <a:ext uri="{FF2B5EF4-FFF2-40B4-BE49-F238E27FC236}">
                <a16:creationId xmlns:a16="http://schemas.microsoft.com/office/drawing/2014/main" id="{D7949862-9C5A-442A-85A9-FE1B063BA66D}"/>
              </a:ext>
            </a:extLst>
          </p:cNvPr>
          <p:cNvSpPr/>
          <p:nvPr/>
        </p:nvSpPr>
        <p:spPr>
          <a:xfrm>
            <a:off x="9161980" y="5492534"/>
            <a:ext cx="1152000" cy="1012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5" name="Picture 134" descr="Qr code&#10;&#10;Description automatically generated">
            <a:extLst>
              <a:ext uri="{FF2B5EF4-FFF2-40B4-BE49-F238E27FC236}">
                <a16:creationId xmlns:a16="http://schemas.microsoft.com/office/drawing/2014/main" id="{D244B707-DC98-4490-B31A-D88E445EF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4066350666"/>
      </p:ext>
    </p:extLst>
  </p:cSld>
  <p:clrMapOvr>
    <a:masterClrMapping/>
  </p:clrMapOvr>
  <mc:AlternateContent xmlns:mc="http://schemas.openxmlformats.org/markup-compatibility/2006" xmlns:p14="http://schemas.microsoft.com/office/powerpoint/2010/main">
    <mc:Choice Requires="p14">
      <p:transition p14:dur="10" advClick="0" advTm="6000">
        <p:fade/>
      </p:transition>
    </mc:Choice>
    <mc:Fallback xmlns="">
      <p:transition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3000"/>
                            </p:stCondLst>
                            <p:childTnLst>
                              <p:par>
                                <p:cTn id="14" presetID="22" presetClass="entr" presetSubtype="8" fill="hold" grpId="0" nodeType="afterEffect">
                                  <p:stCondLst>
                                    <p:cond delay="200"/>
                                  </p:stCondLst>
                                  <p:childTnLst>
                                    <p:set>
                                      <p:cBhvr>
                                        <p:cTn id="15" dur="1" fill="hold">
                                          <p:stCondLst>
                                            <p:cond delay="0"/>
                                          </p:stCondLst>
                                        </p:cTn>
                                        <p:tgtEl>
                                          <p:spTgt spid="141"/>
                                        </p:tgtEl>
                                        <p:attrNameLst>
                                          <p:attrName>style.visibility</p:attrName>
                                        </p:attrNameLst>
                                      </p:cBhvr>
                                      <p:to>
                                        <p:strVal val="visible"/>
                                      </p:to>
                                    </p:set>
                                    <p:animEffect transition="in" filter="wipe(left)">
                                      <p:cBhvr>
                                        <p:cTn id="16" dur="1250"/>
                                        <p:tgtEl>
                                          <p:spTgt spid="141"/>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142"/>
                                        </p:tgtEl>
                                        <p:attrNameLst>
                                          <p:attrName>style.visibility</p:attrName>
                                        </p:attrNameLst>
                                      </p:cBhvr>
                                      <p:to>
                                        <p:strVal val="visible"/>
                                      </p:to>
                                    </p:set>
                                    <p:animEffect transition="in" filter="wipe(left)">
                                      <p:cBhvr>
                                        <p:cTn id="19" dur="1250"/>
                                        <p:tgtEl>
                                          <p:spTgt spid="142"/>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43"/>
                                        </p:tgtEl>
                                        <p:attrNameLst>
                                          <p:attrName>style.visibility</p:attrName>
                                        </p:attrNameLst>
                                      </p:cBhvr>
                                      <p:to>
                                        <p:strVal val="visible"/>
                                      </p:to>
                                    </p:set>
                                    <p:animEffect transition="in" filter="wipe(left)">
                                      <p:cBhvr>
                                        <p:cTn id="22" dur="1250"/>
                                        <p:tgtEl>
                                          <p:spTgt spid="143"/>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44"/>
                                        </p:tgtEl>
                                        <p:attrNameLst>
                                          <p:attrName>style.visibility</p:attrName>
                                        </p:attrNameLst>
                                      </p:cBhvr>
                                      <p:to>
                                        <p:strVal val="visible"/>
                                      </p:to>
                                    </p:set>
                                    <p:animEffect transition="in" filter="wipe(left)">
                                      <p:cBhvr>
                                        <p:cTn id="25" dur="1250"/>
                                        <p:tgtEl>
                                          <p:spTgt spid="144"/>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45"/>
                                        </p:tgtEl>
                                        <p:attrNameLst>
                                          <p:attrName>style.visibility</p:attrName>
                                        </p:attrNameLst>
                                      </p:cBhvr>
                                      <p:to>
                                        <p:strVal val="visible"/>
                                      </p:to>
                                    </p:set>
                                    <p:animEffect transition="in" filter="wipe(left)">
                                      <p:cBhvr>
                                        <p:cTn id="28" dur="1250"/>
                                        <p:tgtEl>
                                          <p:spTgt spid="145"/>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46"/>
                                        </p:tgtEl>
                                        <p:attrNameLst>
                                          <p:attrName>style.visibility</p:attrName>
                                        </p:attrNameLst>
                                      </p:cBhvr>
                                      <p:to>
                                        <p:strVal val="visible"/>
                                      </p:to>
                                    </p:set>
                                    <p:animEffect transition="in" filter="wipe(left)">
                                      <p:cBhvr>
                                        <p:cTn id="31" dur="12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145" grpId="0" animBg="1"/>
      <p:bldP spid="1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7D31E-1DCE-4D9B-95E9-BB4976CA1D90}"/>
              </a:ext>
            </a:extLst>
          </p:cNvPr>
          <p:cNvSpPr>
            <a:spLocks noGrp="1"/>
          </p:cNvSpPr>
          <p:nvPr>
            <p:ph idx="1"/>
          </p:nvPr>
        </p:nvSpPr>
        <p:spPr>
          <a:xfrm>
            <a:off x="604432" y="1604211"/>
            <a:ext cx="6336000" cy="4572752"/>
          </a:xfrm>
        </p:spPr>
        <p:txBody>
          <a:bodyPr>
            <a:noAutofit/>
          </a:bodyPr>
          <a:lstStyle/>
          <a:p>
            <a:r>
              <a:rPr lang="en-AU" sz="2400" dirty="0"/>
              <a:t>Efficient environmental liability management requires:</a:t>
            </a:r>
          </a:p>
          <a:p>
            <a:pPr marL="228600" indent="-228600">
              <a:lnSpc>
                <a:spcPct val="100000"/>
              </a:lnSpc>
              <a:spcAft>
                <a:spcPts val="600"/>
              </a:spcAft>
              <a:buSzPct val="80000"/>
              <a:buFont typeface="Arial" panose="020B0604020202020204" pitchFamily="34" charset="0"/>
              <a:buChar char="•"/>
            </a:pPr>
            <a:r>
              <a:rPr lang="en-AU" sz="2000" dirty="0"/>
              <a:t>Keeping an up-to-date inventory of liabilities</a:t>
            </a:r>
          </a:p>
          <a:p>
            <a:pPr marL="228600" indent="-228600">
              <a:lnSpc>
                <a:spcPct val="100000"/>
              </a:lnSpc>
              <a:spcAft>
                <a:spcPts val="600"/>
              </a:spcAft>
              <a:buSzPct val="80000"/>
              <a:buFont typeface="Arial" panose="020B0604020202020204" pitchFamily="34" charset="0"/>
              <a:buChar char="•"/>
            </a:pPr>
            <a:r>
              <a:rPr lang="en-AU" sz="2000" dirty="0">
                <a:solidFill>
                  <a:schemeClr val="accent2">
                    <a:lumMod val="75000"/>
                  </a:schemeClr>
                </a:solidFill>
              </a:rPr>
              <a:t>Determining if idle wells have a future use</a:t>
            </a:r>
          </a:p>
          <a:p>
            <a:pPr>
              <a:buNone/>
            </a:pPr>
            <a:endParaRPr lang="en-AU" dirty="0"/>
          </a:p>
          <a:p>
            <a:endParaRPr lang="en-AU" dirty="0"/>
          </a:p>
        </p:txBody>
      </p:sp>
      <p:sp>
        <p:nvSpPr>
          <p:cNvPr id="3" name="Title 2">
            <a:extLst>
              <a:ext uri="{FF2B5EF4-FFF2-40B4-BE49-F238E27FC236}">
                <a16:creationId xmlns:a16="http://schemas.microsoft.com/office/drawing/2014/main" id="{23745BE5-4255-4D53-AD4C-2C40EB9BF40D}"/>
              </a:ext>
            </a:extLst>
          </p:cNvPr>
          <p:cNvSpPr>
            <a:spLocks noGrp="1"/>
          </p:cNvSpPr>
          <p:nvPr>
            <p:ph type="title"/>
          </p:nvPr>
        </p:nvSpPr>
        <p:spPr/>
        <p:txBody>
          <a:bodyPr/>
          <a:lstStyle/>
          <a:p>
            <a:r>
              <a:rPr lang="en-AU" b="1" dirty="0"/>
              <a:t>Conclusion</a:t>
            </a:r>
          </a:p>
        </p:txBody>
      </p:sp>
      <p:grpSp>
        <p:nvGrpSpPr>
          <p:cNvPr id="208" name="Group 207">
            <a:extLst>
              <a:ext uri="{FF2B5EF4-FFF2-40B4-BE49-F238E27FC236}">
                <a16:creationId xmlns:a16="http://schemas.microsoft.com/office/drawing/2014/main" id="{5784351C-F638-4AE9-84A1-F5D0105A5E27}"/>
              </a:ext>
            </a:extLst>
          </p:cNvPr>
          <p:cNvGrpSpPr/>
          <p:nvPr/>
        </p:nvGrpSpPr>
        <p:grpSpPr>
          <a:xfrm>
            <a:off x="9081655" y="3012077"/>
            <a:ext cx="1024800" cy="1374560"/>
            <a:chOff x="2380585" y="4205328"/>
            <a:chExt cx="1024800" cy="1374560"/>
          </a:xfrm>
        </p:grpSpPr>
        <p:sp>
          <p:nvSpPr>
            <p:cNvPr id="209" name="Rectangle 208">
              <a:extLst>
                <a:ext uri="{FF2B5EF4-FFF2-40B4-BE49-F238E27FC236}">
                  <a16:creationId xmlns:a16="http://schemas.microsoft.com/office/drawing/2014/main" id="{5D6FB270-C00D-4D08-A6B8-2D9EA3C8E237}"/>
                </a:ext>
              </a:extLst>
            </p:cNvPr>
            <p:cNvSpPr/>
            <p:nvPr/>
          </p:nvSpPr>
          <p:spPr>
            <a:xfrm>
              <a:off x="2727067" y="4205328"/>
              <a:ext cx="43473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210" name="Content Placeholder 34" descr="Oil Rig with solid fill">
              <a:extLst>
                <a:ext uri="{FF2B5EF4-FFF2-40B4-BE49-F238E27FC236}">
                  <a16:creationId xmlns:a16="http://schemas.microsoft.com/office/drawing/2014/main" id="{60A9CA3B-DFED-407A-A4A7-229A4A15D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380585" y="4262288"/>
              <a:ext cx="1024800" cy="1317600"/>
            </a:xfrm>
            <a:prstGeom prst="rect">
              <a:avLst/>
            </a:prstGeom>
          </p:spPr>
        </p:pic>
      </p:grpSp>
      <p:sp>
        <p:nvSpPr>
          <p:cNvPr id="12" name="Oval 11">
            <a:extLst>
              <a:ext uri="{FF2B5EF4-FFF2-40B4-BE49-F238E27FC236}">
                <a16:creationId xmlns:a16="http://schemas.microsoft.com/office/drawing/2014/main" id="{81ED8B2E-1808-48F5-A733-43DAE8178701}"/>
              </a:ext>
            </a:extLst>
          </p:cNvPr>
          <p:cNvSpPr/>
          <p:nvPr/>
        </p:nvSpPr>
        <p:spPr>
          <a:xfrm>
            <a:off x="8498960" y="2406266"/>
            <a:ext cx="2088000" cy="2088000"/>
          </a:xfrm>
          <a:prstGeom prst="ellipse">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accent2">
                    <a:lumMod val="75000"/>
                  </a:schemeClr>
                </a:solidFill>
              </a:rPr>
              <a:t>Not in use </a:t>
            </a:r>
            <a:r>
              <a:rPr lang="en-AU" sz="1600" dirty="0">
                <a:solidFill>
                  <a:schemeClr val="accent2">
                    <a:lumMod val="75000"/>
                  </a:schemeClr>
                </a:solidFill>
              </a:rPr>
              <a:t>&gt;24 months</a:t>
            </a: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dirty="0">
              <a:solidFill>
                <a:schemeClr val="accent2">
                  <a:lumMod val="75000"/>
                </a:schemeClr>
              </a:solidFill>
            </a:endParaRPr>
          </a:p>
        </p:txBody>
      </p:sp>
      <p:pic>
        <p:nvPicPr>
          <p:cNvPr id="13" name="Graphic 12" descr="Magnifying glass with solid fill">
            <a:extLst>
              <a:ext uri="{FF2B5EF4-FFF2-40B4-BE49-F238E27FC236}">
                <a16:creationId xmlns:a16="http://schemas.microsoft.com/office/drawing/2014/main" id="{2007D70E-7137-41E2-A9A0-EC72E2050E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52677">
            <a:off x="7774825" y="1833521"/>
            <a:ext cx="4248000" cy="4248000"/>
          </a:xfrm>
          <a:prstGeom prst="rect">
            <a:avLst/>
          </a:prstGeom>
        </p:spPr>
      </p:pic>
      <p:grpSp>
        <p:nvGrpSpPr>
          <p:cNvPr id="14" name="Group 13">
            <a:extLst>
              <a:ext uri="{FF2B5EF4-FFF2-40B4-BE49-F238E27FC236}">
                <a16:creationId xmlns:a16="http://schemas.microsoft.com/office/drawing/2014/main" id="{EF67AB3D-F83A-4779-A17E-7C06A56816EC}"/>
              </a:ext>
            </a:extLst>
          </p:cNvPr>
          <p:cNvGrpSpPr/>
          <p:nvPr/>
        </p:nvGrpSpPr>
        <p:grpSpPr>
          <a:xfrm>
            <a:off x="8571329" y="2388089"/>
            <a:ext cx="2088000" cy="2088000"/>
            <a:chOff x="8571329" y="2388089"/>
            <a:chExt cx="2088000" cy="2088000"/>
          </a:xfrm>
        </p:grpSpPr>
        <p:sp>
          <p:nvSpPr>
            <p:cNvPr id="15" name="Oval 14">
              <a:extLst>
                <a:ext uri="{FF2B5EF4-FFF2-40B4-BE49-F238E27FC236}">
                  <a16:creationId xmlns:a16="http://schemas.microsoft.com/office/drawing/2014/main" id="{3D59FBA4-1CFA-4658-AAA5-F55F241ECFAC}"/>
                </a:ext>
              </a:extLst>
            </p:cNvPr>
            <p:cNvSpPr/>
            <p:nvPr/>
          </p:nvSpPr>
          <p:spPr>
            <a:xfrm>
              <a:off x="8571329" y="2388089"/>
              <a:ext cx="2088000" cy="2088000"/>
            </a:xfrm>
            <a:prstGeom prst="ellipse">
              <a:avLst/>
            </a:prstGeom>
            <a:solidFill>
              <a:schemeClr val="accent2">
                <a:lumMod val="20000"/>
                <a:lumOff val="80000"/>
              </a:schemeClr>
            </a:solid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AU" sz="2800" b="1" dirty="0">
                <a:solidFill>
                  <a:srgbClr val="FF0000"/>
                </a:solidFill>
              </a:endParaRPr>
            </a:p>
            <a:p>
              <a:pPr algn="ctr">
                <a:spcBef>
                  <a:spcPts val="1200"/>
                </a:spcBef>
              </a:pPr>
              <a:r>
                <a:rPr lang="en-AU" sz="2800" b="1" dirty="0">
                  <a:solidFill>
                    <a:schemeClr val="accent2">
                      <a:lumMod val="75000"/>
                    </a:schemeClr>
                  </a:solidFill>
                </a:rPr>
                <a:t>Future use test </a:t>
              </a:r>
              <a:endParaRPr lang="en-AU" sz="1400" dirty="0">
                <a:solidFill>
                  <a:schemeClr val="accent2">
                    <a:lumMod val="75000"/>
                  </a:schemeClr>
                </a:solidFill>
              </a:endParaRP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sz="1600" dirty="0">
                <a:solidFill>
                  <a:schemeClr val="accent2">
                    <a:lumMod val="75000"/>
                  </a:schemeClr>
                </a:solidFill>
              </a:endParaRPr>
            </a:p>
            <a:p>
              <a:pPr algn="ctr"/>
              <a:endParaRPr lang="en-AU" dirty="0">
                <a:solidFill>
                  <a:schemeClr val="accent2">
                    <a:lumMod val="75000"/>
                  </a:schemeClr>
                </a:solidFill>
              </a:endParaRPr>
            </a:p>
          </p:txBody>
        </p:sp>
        <p:sp>
          <p:nvSpPr>
            <p:cNvPr id="16" name="Rectangle 15">
              <a:extLst>
                <a:ext uri="{FF2B5EF4-FFF2-40B4-BE49-F238E27FC236}">
                  <a16:creationId xmlns:a16="http://schemas.microsoft.com/office/drawing/2014/main" id="{4DE248E6-60B8-4622-99B6-23400EB057F6}"/>
                </a:ext>
              </a:extLst>
            </p:cNvPr>
            <p:cNvSpPr/>
            <p:nvPr/>
          </p:nvSpPr>
          <p:spPr>
            <a:xfrm>
              <a:off x="9333075" y="3547153"/>
              <a:ext cx="561372" cy="830997"/>
            </a:xfrm>
            <a:prstGeom prst="rect">
              <a:avLst/>
            </a:prstGeom>
            <a:noFill/>
          </p:spPr>
          <p:txBody>
            <a:bodyPr wrap="none" lIns="91440" tIns="45720" rIns="91440" bIns="45720">
              <a:spAutoFit/>
            </a:bodyPr>
            <a:lstStyle/>
            <a:p>
              <a:pPr algn="ctr"/>
              <a:r>
                <a:rPr lang="en-US" sz="4800" b="0" cap="none" spc="0" dirty="0">
                  <a:ln w="0">
                    <a:solidFill>
                      <a:schemeClr val="bg1"/>
                    </a:solidFill>
                  </a:ln>
                  <a:solidFill>
                    <a:schemeClr val="accent2">
                      <a:lumMod val="75000"/>
                    </a:schemeClr>
                  </a:solidFill>
                  <a:effectLst>
                    <a:outerShdw blurRad="38100" dist="19050" dir="2700000" algn="tl" rotWithShape="0">
                      <a:schemeClr val="dk1">
                        <a:alpha val="40000"/>
                      </a:schemeClr>
                    </a:outerShdw>
                  </a:effectLst>
                  <a:latin typeface="Arial Black" panose="020B0A04020102020204" pitchFamily="34" charset="0"/>
                </a:rPr>
                <a:t>?</a:t>
              </a:r>
              <a:endParaRPr lang="en-US" sz="28700" b="0" cap="none" spc="0" dirty="0">
                <a:ln w="0">
                  <a:solidFill>
                    <a:schemeClr val="bg1"/>
                  </a:solidFill>
                </a:ln>
                <a:solidFill>
                  <a:schemeClr val="accent2">
                    <a:lumMod val="75000"/>
                  </a:schemeClr>
                </a:solidFill>
                <a:effectLst>
                  <a:outerShdw blurRad="38100" dist="19050" dir="2700000" algn="tl" rotWithShape="0">
                    <a:schemeClr val="dk1">
                      <a:alpha val="40000"/>
                    </a:schemeClr>
                  </a:outerShdw>
                </a:effectLst>
                <a:latin typeface="Arial Black" panose="020B0A04020102020204" pitchFamily="34" charset="0"/>
              </a:endParaRPr>
            </a:p>
          </p:txBody>
        </p:sp>
      </p:grpSp>
      <p:pic>
        <p:nvPicPr>
          <p:cNvPr id="18" name="Picture 17" descr="Qr code&#10;&#10;Description automatically generated">
            <a:extLst>
              <a:ext uri="{FF2B5EF4-FFF2-40B4-BE49-F238E27FC236}">
                <a16:creationId xmlns:a16="http://schemas.microsoft.com/office/drawing/2014/main" id="{95F01460-A3A8-48EA-B0CA-EC3109D312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202064805"/>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500"/>
                                  </p:stCondLst>
                                  <p:childTnLst>
                                    <p:set>
                                      <p:cBhvr>
                                        <p:cTn id="9" dur="1" fill="hold">
                                          <p:stCondLst>
                                            <p:cond delay="0"/>
                                          </p:stCondLst>
                                        </p:cTn>
                                        <p:tgtEl>
                                          <p:spTgt spid="208"/>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10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750"/>
                            </p:stCondLst>
                            <p:childTnLst>
                              <p:par>
                                <p:cTn id="17" presetID="1" presetClass="entr" presetSubtype="0" fill="hold"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7D31E-1DCE-4D9B-95E9-BB4976CA1D90}"/>
              </a:ext>
            </a:extLst>
          </p:cNvPr>
          <p:cNvSpPr>
            <a:spLocks noGrp="1"/>
          </p:cNvSpPr>
          <p:nvPr>
            <p:ph idx="1"/>
          </p:nvPr>
        </p:nvSpPr>
        <p:spPr>
          <a:xfrm>
            <a:off x="604433" y="1604211"/>
            <a:ext cx="6300000" cy="4572752"/>
          </a:xfrm>
        </p:spPr>
        <p:txBody>
          <a:bodyPr>
            <a:noAutofit/>
          </a:bodyPr>
          <a:lstStyle/>
          <a:p>
            <a:r>
              <a:rPr lang="en-AU" sz="2400" dirty="0"/>
              <a:t>Efficient environmental liability management requires:</a:t>
            </a:r>
          </a:p>
          <a:p>
            <a:pPr marL="228600" indent="-228600">
              <a:lnSpc>
                <a:spcPct val="100000"/>
              </a:lnSpc>
              <a:spcAft>
                <a:spcPts val="600"/>
              </a:spcAft>
              <a:buSzPct val="80000"/>
              <a:buFont typeface="Arial" panose="020B0604020202020204" pitchFamily="34" charset="0"/>
              <a:buChar char="•"/>
            </a:pPr>
            <a:r>
              <a:rPr lang="en-AU" sz="2000" dirty="0"/>
              <a:t>Keeping an up-to-date inventory of liabilities</a:t>
            </a:r>
          </a:p>
          <a:p>
            <a:pPr marL="228600" indent="-228600">
              <a:lnSpc>
                <a:spcPct val="100000"/>
              </a:lnSpc>
              <a:spcAft>
                <a:spcPts val="600"/>
              </a:spcAft>
              <a:buSzPct val="80000"/>
              <a:buFont typeface="Arial" panose="020B0604020202020204" pitchFamily="34" charset="0"/>
              <a:buChar char="•"/>
            </a:pPr>
            <a:r>
              <a:rPr lang="en-AU" sz="2000" dirty="0"/>
              <a:t>Determining if idle wells have a future use</a:t>
            </a:r>
          </a:p>
          <a:p>
            <a:pPr marL="228600" indent="-228600">
              <a:lnSpc>
                <a:spcPct val="100000"/>
              </a:lnSpc>
              <a:spcAft>
                <a:spcPts val="600"/>
              </a:spcAft>
              <a:buSzPct val="80000"/>
              <a:buFont typeface="Arial" panose="020B0604020202020204" pitchFamily="34" charset="0"/>
              <a:buChar char="•"/>
            </a:pPr>
            <a:r>
              <a:rPr lang="en-AU" sz="2000" dirty="0">
                <a:solidFill>
                  <a:schemeClr val="accent2">
                    <a:lumMod val="75000"/>
                  </a:schemeClr>
                </a:solidFill>
              </a:rPr>
              <a:t>Using evidence to support decision-making</a:t>
            </a:r>
          </a:p>
          <a:p>
            <a:endParaRPr lang="en-AU" dirty="0"/>
          </a:p>
          <a:p>
            <a:endParaRPr lang="en-AU" dirty="0"/>
          </a:p>
        </p:txBody>
      </p:sp>
      <p:sp>
        <p:nvSpPr>
          <p:cNvPr id="3" name="Title 2">
            <a:extLst>
              <a:ext uri="{FF2B5EF4-FFF2-40B4-BE49-F238E27FC236}">
                <a16:creationId xmlns:a16="http://schemas.microsoft.com/office/drawing/2014/main" id="{23745BE5-4255-4D53-AD4C-2C40EB9BF40D}"/>
              </a:ext>
            </a:extLst>
          </p:cNvPr>
          <p:cNvSpPr>
            <a:spLocks noGrp="1"/>
          </p:cNvSpPr>
          <p:nvPr>
            <p:ph type="title"/>
          </p:nvPr>
        </p:nvSpPr>
        <p:spPr/>
        <p:txBody>
          <a:bodyPr/>
          <a:lstStyle/>
          <a:p>
            <a:r>
              <a:rPr lang="en-AU" b="1" dirty="0"/>
              <a:t>Conclusion</a:t>
            </a:r>
          </a:p>
        </p:txBody>
      </p:sp>
      <p:grpSp>
        <p:nvGrpSpPr>
          <p:cNvPr id="9" name="Group 8">
            <a:extLst>
              <a:ext uri="{FF2B5EF4-FFF2-40B4-BE49-F238E27FC236}">
                <a16:creationId xmlns:a16="http://schemas.microsoft.com/office/drawing/2014/main" id="{20D43A4F-74F6-4768-95F2-3D4780F8FAE7}"/>
              </a:ext>
            </a:extLst>
          </p:cNvPr>
          <p:cNvGrpSpPr/>
          <p:nvPr/>
        </p:nvGrpSpPr>
        <p:grpSpPr>
          <a:xfrm>
            <a:off x="6894477" y="1833859"/>
            <a:ext cx="5122445" cy="4724953"/>
            <a:chOff x="771395" y="1833859"/>
            <a:chExt cx="5122445" cy="4724953"/>
          </a:xfrm>
        </p:grpSpPr>
        <p:cxnSp>
          <p:nvCxnSpPr>
            <p:cNvPr id="10" name="Straight Connector 9">
              <a:extLst>
                <a:ext uri="{FF2B5EF4-FFF2-40B4-BE49-F238E27FC236}">
                  <a16:creationId xmlns:a16="http://schemas.microsoft.com/office/drawing/2014/main" id="{49EFAFA6-A5BB-47FB-A7F0-94A68A52662E}"/>
                </a:ext>
              </a:extLst>
            </p:cNvPr>
            <p:cNvCxnSpPr/>
            <p:nvPr/>
          </p:nvCxnSpPr>
          <p:spPr>
            <a:xfrm>
              <a:off x="1608374" y="1977775"/>
              <a:ext cx="0" cy="40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0CB7C0-61CB-4A08-B8A5-87190B598724}"/>
                </a:ext>
              </a:extLst>
            </p:cNvPr>
            <p:cNvCxnSpPr/>
            <p:nvPr/>
          </p:nvCxnSpPr>
          <p:spPr>
            <a:xfrm>
              <a:off x="1497280" y="1977775"/>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7E27FA-0632-4D1E-B812-9995F49018AB}"/>
                </a:ext>
              </a:extLst>
            </p:cNvPr>
            <p:cNvCxnSpPr/>
            <p:nvPr/>
          </p:nvCxnSpPr>
          <p:spPr>
            <a:xfrm>
              <a:off x="1494979" y="400890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673CED-E7DE-487C-B225-4DD3A5146134}"/>
                </a:ext>
              </a:extLst>
            </p:cNvPr>
            <p:cNvCxnSpPr/>
            <p:nvPr/>
          </p:nvCxnSpPr>
          <p:spPr>
            <a:xfrm>
              <a:off x="1503025" y="3008365"/>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4AE6B3-B148-4D99-8E0E-06FCE23AEFAF}"/>
                </a:ext>
              </a:extLst>
            </p:cNvPr>
            <p:cNvCxnSpPr/>
            <p:nvPr/>
          </p:nvCxnSpPr>
          <p:spPr>
            <a:xfrm>
              <a:off x="1504259" y="5012097"/>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B2ACF7-2870-4CF8-9990-E1AF3097602D}"/>
                </a:ext>
              </a:extLst>
            </p:cNvPr>
            <p:cNvCxnSpPr/>
            <p:nvPr/>
          </p:nvCxnSpPr>
          <p:spPr>
            <a:xfrm>
              <a:off x="1505587" y="545869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F70280-FBE2-4FFE-81CD-FFA031AEF47B}"/>
                </a:ext>
              </a:extLst>
            </p:cNvPr>
            <p:cNvCxnSpPr/>
            <p:nvPr/>
          </p:nvCxnSpPr>
          <p:spPr>
            <a:xfrm>
              <a:off x="1500696" y="4504539"/>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1">
              <a:extLst>
                <a:ext uri="{FF2B5EF4-FFF2-40B4-BE49-F238E27FC236}">
                  <a16:creationId xmlns:a16="http://schemas.microsoft.com/office/drawing/2014/main" id="{E50CF3D3-628B-407D-A6A2-AFF81A42CCB4}"/>
                </a:ext>
              </a:extLst>
            </p:cNvPr>
            <p:cNvSpPr txBox="1">
              <a:spLocks/>
            </p:cNvSpPr>
            <p:nvPr/>
          </p:nvSpPr>
          <p:spPr>
            <a:xfrm>
              <a:off x="1000243" y="5318671"/>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12.5%</a:t>
              </a:r>
            </a:p>
          </p:txBody>
        </p:sp>
        <p:sp>
          <p:nvSpPr>
            <p:cNvPr id="18" name="Content Placeholder 1">
              <a:extLst>
                <a:ext uri="{FF2B5EF4-FFF2-40B4-BE49-F238E27FC236}">
                  <a16:creationId xmlns:a16="http://schemas.microsoft.com/office/drawing/2014/main" id="{34DAD7EF-0CB7-4A52-A089-A2340919FAB3}"/>
                </a:ext>
              </a:extLst>
            </p:cNvPr>
            <p:cNvSpPr txBox="1">
              <a:spLocks/>
            </p:cNvSpPr>
            <p:nvPr/>
          </p:nvSpPr>
          <p:spPr>
            <a:xfrm>
              <a:off x="1003781" y="435464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37.5%</a:t>
              </a:r>
            </a:p>
          </p:txBody>
        </p:sp>
        <p:sp>
          <p:nvSpPr>
            <p:cNvPr id="19" name="Content Placeholder 1">
              <a:extLst>
                <a:ext uri="{FF2B5EF4-FFF2-40B4-BE49-F238E27FC236}">
                  <a16:creationId xmlns:a16="http://schemas.microsoft.com/office/drawing/2014/main" id="{59C7D931-E73B-4B12-A34A-E0EFA91BAF9B}"/>
                </a:ext>
              </a:extLst>
            </p:cNvPr>
            <p:cNvSpPr txBox="1">
              <a:spLocks/>
            </p:cNvSpPr>
            <p:nvPr/>
          </p:nvSpPr>
          <p:spPr>
            <a:xfrm>
              <a:off x="997984" y="4873542"/>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25.0%</a:t>
              </a:r>
            </a:p>
          </p:txBody>
        </p:sp>
        <p:sp>
          <p:nvSpPr>
            <p:cNvPr id="20" name="Content Placeholder 1">
              <a:extLst>
                <a:ext uri="{FF2B5EF4-FFF2-40B4-BE49-F238E27FC236}">
                  <a16:creationId xmlns:a16="http://schemas.microsoft.com/office/drawing/2014/main" id="{E7BD3288-BC89-4CDE-99DB-096EA2EBE5B0}"/>
                </a:ext>
              </a:extLst>
            </p:cNvPr>
            <p:cNvSpPr txBox="1">
              <a:spLocks/>
            </p:cNvSpPr>
            <p:nvPr/>
          </p:nvSpPr>
          <p:spPr>
            <a:xfrm>
              <a:off x="1002830" y="287808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sz="1100" dirty="0"/>
                <a:t>75.0%</a:t>
              </a:r>
            </a:p>
          </p:txBody>
        </p:sp>
        <p:sp>
          <p:nvSpPr>
            <p:cNvPr id="21" name="Content Placeholder 1">
              <a:extLst>
                <a:ext uri="{FF2B5EF4-FFF2-40B4-BE49-F238E27FC236}">
                  <a16:creationId xmlns:a16="http://schemas.microsoft.com/office/drawing/2014/main" id="{8E460102-0B45-4018-AF21-CB01A82CE59E}"/>
                </a:ext>
              </a:extLst>
            </p:cNvPr>
            <p:cNvSpPr txBox="1">
              <a:spLocks/>
            </p:cNvSpPr>
            <p:nvPr/>
          </p:nvSpPr>
          <p:spPr>
            <a:xfrm>
              <a:off x="1035136" y="3855928"/>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50%</a:t>
              </a:r>
            </a:p>
          </p:txBody>
        </p:sp>
        <p:sp>
          <p:nvSpPr>
            <p:cNvPr id="22" name="Content Placeholder 1">
              <a:extLst>
                <a:ext uri="{FF2B5EF4-FFF2-40B4-BE49-F238E27FC236}">
                  <a16:creationId xmlns:a16="http://schemas.microsoft.com/office/drawing/2014/main" id="{1279F683-E2FD-459D-9D15-C2168CA62FD1}"/>
                </a:ext>
              </a:extLst>
            </p:cNvPr>
            <p:cNvSpPr txBox="1">
              <a:spLocks/>
            </p:cNvSpPr>
            <p:nvPr/>
          </p:nvSpPr>
          <p:spPr>
            <a:xfrm>
              <a:off x="981971" y="1833859"/>
              <a:ext cx="632048"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80000"/>
                <a:buNone/>
              </a:pPr>
              <a:r>
                <a:rPr lang="en-AU" dirty="0"/>
                <a:t>100%</a:t>
              </a:r>
            </a:p>
          </p:txBody>
        </p:sp>
        <p:cxnSp>
          <p:nvCxnSpPr>
            <p:cNvPr id="23" name="Straight Connector 22">
              <a:extLst>
                <a:ext uri="{FF2B5EF4-FFF2-40B4-BE49-F238E27FC236}">
                  <a16:creationId xmlns:a16="http://schemas.microsoft.com/office/drawing/2014/main" id="{F1D44A46-2A41-488D-8958-F4F889867B8C}"/>
                </a:ext>
              </a:extLst>
            </p:cNvPr>
            <p:cNvCxnSpPr/>
            <p:nvPr/>
          </p:nvCxnSpPr>
          <p:spPr>
            <a:xfrm>
              <a:off x="1525770" y="5943600"/>
              <a:ext cx="42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547453-AE4C-4E2E-94AC-ACDDF3A9E754}"/>
                </a:ext>
              </a:extLst>
            </p:cNvPr>
            <p:cNvCxnSpPr>
              <a:cxnSpLocks/>
            </p:cNvCxnSpPr>
            <p:nvPr/>
          </p:nvCxnSpPr>
          <p:spPr>
            <a:xfrm rot="16200000">
              <a:off x="2947037" y="5998970"/>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1">
              <a:extLst>
                <a:ext uri="{FF2B5EF4-FFF2-40B4-BE49-F238E27FC236}">
                  <a16:creationId xmlns:a16="http://schemas.microsoft.com/office/drawing/2014/main" id="{80678496-5B40-4B4C-BF25-9C95313B619C}"/>
                </a:ext>
              </a:extLst>
            </p:cNvPr>
            <p:cNvSpPr txBox="1">
              <a:spLocks/>
            </p:cNvSpPr>
            <p:nvPr/>
          </p:nvSpPr>
          <p:spPr>
            <a:xfrm>
              <a:off x="2872918" y="6007443"/>
              <a:ext cx="260455" cy="30595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5</a:t>
              </a:r>
            </a:p>
          </p:txBody>
        </p:sp>
        <p:cxnSp>
          <p:nvCxnSpPr>
            <p:cNvPr id="26" name="Straight Connector 25">
              <a:extLst>
                <a:ext uri="{FF2B5EF4-FFF2-40B4-BE49-F238E27FC236}">
                  <a16:creationId xmlns:a16="http://schemas.microsoft.com/office/drawing/2014/main" id="{55B7D88C-D12C-4152-A55E-FB8FF8444AAA}"/>
                </a:ext>
              </a:extLst>
            </p:cNvPr>
            <p:cNvCxnSpPr>
              <a:cxnSpLocks/>
            </p:cNvCxnSpPr>
            <p:nvPr/>
          </p:nvCxnSpPr>
          <p:spPr>
            <a:xfrm rot="16200000">
              <a:off x="4316867" y="6002042"/>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78AFD8-42CC-401F-A90E-63E8106E45C5}"/>
                </a:ext>
              </a:extLst>
            </p:cNvPr>
            <p:cNvCxnSpPr>
              <a:cxnSpLocks/>
            </p:cNvCxnSpPr>
            <p:nvPr/>
          </p:nvCxnSpPr>
          <p:spPr>
            <a:xfrm rot="16200000">
              <a:off x="5677840" y="5994783"/>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1">
              <a:extLst>
                <a:ext uri="{FF2B5EF4-FFF2-40B4-BE49-F238E27FC236}">
                  <a16:creationId xmlns:a16="http://schemas.microsoft.com/office/drawing/2014/main" id="{2AB79091-774D-45A9-A3AD-E4D191F09472}"/>
                </a:ext>
              </a:extLst>
            </p:cNvPr>
            <p:cNvSpPr txBox="1">
              <a:spLocks/>
            </p:cNvSpPr>
            <p:nvPr/>
          </p:nvSpPr>
          <p:spPr>
            <a:xfrm>
              <a:off x="4211591" y="6007670"/>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10</a:t>
              </a:r>
            </a:p>
          </p:txBody>
        </p:sp>
        <p:sp>
          <p:nvSpPr>
            <p:cNvPr id="29" name="Content Placeholder 1">
              <a:extLst>
                <a:ext uri="{FF2B5EF4-FFF2-40B4-BE49-F238E27FC236}">
                  <a16:creationId xmlns:a16="http://schemas.microsoft.com/office/drawing/2014/main" id="{639FCBFF-E2BB-4E19-8736-6B7271CB853C}"/>
                </a:ext>
              </a:extLst>
            </p:cNvPr>
            <p:cNvSpPr txBox="1">
              <a:spLocks/>
            </p:cNvSpPr>
            <p:nvPr/>
          </p:nvSpPr>
          <p:spPr>
            <a:xfrm>
              <a:off x="5569840" y="6007232"/>
              <a:ext cx="324000" cy="305950"/>
            </a:xfrm>
            <a:prstGeom prst="rect">
              <a:avLst/>
            </a:prstGeom>
          </p:spPr>
          <p:txBody>
            <a:bodyPr vert="horz" lIns="91440" tIns="45720" rIns="91440" bIns="45720" rtlCol="0" anchor="t" anchorCtr="0">
              <a:normAutofit fontScale="92500"/>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sz="1100" dirty="0"/>
                <a:t>15</a:t>
              </a:r>
            </a:p>
          </p:txBody>
        </p:sp>
        <p:sp>
          <p:nvSpPr>
            <p:cNvPr id="30" name="Content Placeholder 1">
              <a:extLst>
                <a:ext uri="{FF2B5EF4-FFF2-40B4-BE49-F238E27FC236}">
                  <a16:creationId xmlns:a16="http://schemas.microsoft.com/office/drawing/2014/main" id="{552743A6-6C82-4A1D-BAAA-26AB5C94D21A}"/>
                </a:ext>
              </a:extLst>
            </p:cNvPr>
            <p:cNvSpPr txBox="1">
              <a:spLocks/>
            </p:cNvSpPr>
            <p:nvPr/>
          </p:nvSpPr>
          <p:spPr>
            <a:xfrm>
              <a:off x="2788766" y="6242235"/>
              <a:ext cx="2128912" cy="316577"/>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Years since last production</a:t>
              </a:r>
            </a:p>
          </p:txBody>
        </p:sp>
        <p:sp>
          <p:nvSpPr>
            <p:cNvPr id="31" name="Content Placeholder 1">
              <a:extLst>
                <a:ext uri="{FF2B5EF4-FFF2-40B4-BE49-F238E27FC236}">
                  <a16:creationId xmlns:a16="http://schemas.microsoft.com/office/drawing/2014/main" id="{48CD7200-0F77-4543-9154-66F98D6F50BB}"/>
                </a:ext>
              </a:extLst>
            </p:cNvPr>
            <p:cNvSpPr txBox="1">
              <a:spLocks/>
            </p:cNvSpPr>
            <p:nvPr/>
          </p:nvSpPr>
          <p:spPr>
            <a:xfrm rot="16200000">
              <a:off x="-601142" y="3586134"/>
              <a:ext cx="3105073" cy="360000"/>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SzPct val="80000"/>
                <a:buNone/>
              </a:pPr>
              <a:r>
                <a:rPr lang="en-AU" dirty="0"/>
                <a:t>Probability of restarting production</a:t>
              </a:r>
            </a:p>
          </p:txBody>
        </p:sp>
      </p:grpSp>
      <p:sp>
        <p:nvSpPr>
          <p:cNvPr id="32" name="Rectangle 31">
            <a:extLst>
              <a:ext uri="{FF2B5EF4-FFF2-40B4-BE49-F238E27FC236}">
                <a16:creationId xmlns:a16="http://schemas.microsoft.com/office/drawing/2014/main" id="{DD18B5CA-5C94-4274-9296-D9316697434C}"/>
              </a:ext>
            </a:extLst>
          </p:cNvPr>
          <p:cNvSpPr/>
          <p:nvPr/>
        </p:nvSpPr>
        <p:spPr>
          <a:xfrm>
            <a:off x="7753003" y="2889194"/>
            <a:ext cx="270000" cy="302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057361D8-4DB6-42CD-A93B-85D36011B6AE}"/>
              </a:ext>
            </a:extLst>
          </p:cNvPr>
          <p:cNvSpPr/>
          <p:nvPr/>
        </p:nvSpPr>
        <p:spPr>
          <a:xfrm>
            <a:off x="8024260" y="3000931"/>
            <a:ext cx="270000" cy="29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D34C271D-45A3-444D-9A8C-4D4C9BCB2468}"/>
              </a:ext>
            </a:extLst>
          </p:cNvPr>
          <p:cNvSpPr/>
          <p:nvPr/>
        </p:nvSpPr>
        <p:spPr>
          <a:xfrm>
            <a:off x="8295756" y="3903975"/>
            <a:ext cx="270000" cy="201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73244AB6-8D70-49BD-9C42-283A77E0281C}"/>
              </a:ext>
            </a:extLst>
          </p:cNvPr>
          <p:cNvSpPr/>
          <p:nvPr/>
        </p:nvSpPr>
        <p:spPr>
          <a:xfrm>
            <a:off x="8575203" y="4514588"/>
            <a:ext cx="270000" cy="140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3C1E759D-CDB8-4081-AB22-A6B0CA1AF1CB}"/>
              </a:ext>
            </a:extLst>
          </p:cNvPr>
          <p:cNvSpPr/>
          <p:nvPr/>
        </p:nvSpPr>
        <p:spPr>
          <a:xfrm>
            <a:off x="8854650" y="5518536"/>
            <a:ext cx="270000" cy="39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391E380D-E509-48FE-A6C2-FC1366117052}"/>
              </a:ext>
            </a:extLst>
          </p:cNvPr>
          <p:cNvSpPr/>
          <p:nvPr/>
        </p:nvSpPr>
        <p:spPr>
          <a:xfrm>
            <a:off x="9120465" y="5444115"/>
            <a:ext cx="270000" cy="46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E9F821B6-6940-480C-9EB0-B6BE6DA8A283}"/>
              </a:ext>
            </a:extLst>
          </p:cNvPr>
          <p:cNvSpPr/>
          <p:nvPr/>
        </p:nvSpPr>
        <p:spPr>
          <a:xfrm>
            <a:off x="9389820" y="5550433"/>
            <a:ext cx="270000" cy="36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B756E289-B2F9-42D4-B6F7-D66798B6A1DF}"/>
              </a:ext>
            </a:extLst>
          </p:cNvPr>
          <p:cNvSpPr/>
          <p:nvPr/>
        </p:nvSpPr>
        <p:spPr>
          <a:xfrm>
            <a:off x="9946754" y="5291810"/>
            <a:ext cx="270000" cy="612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9076AFAD-E8C9-42D1-8AC1-0ECA70EB8E32}"/>
              </a:ext>
            </a:extLst>
          </p:cNvPr>
          <p:cNvSpPr/>
          <p:nvPr/>
        </p:nvSpPr>
        <p:spPr>
          <a:xfrm>
            <a:off x="10220929" y="5800163"/>
            <a:ext cx="270000" cy="10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91D952D7-2D14-4B95-B73B-FE5F2AA332F1}"/>
              </a:ext>
            </a:extLst>
          </p:cNvPr>
          <p:cNvSpPr/>
          <p:nvPr/>
        </p:nvSpPr>
        <p:spPr>
          <a:xfrm>
            <a:off x="9666764" y="5165990"/>
            <a:ext cx="270000" cy="756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73781B96-97B4-4777-ABA3-70D63181EB3D}"/>
              </a:ext>
            </a:extLst>
          </p:cNvPr>
          <p:cNvSpPr/>
          <p:nvPr/>
        </p:nvSpPr>
        <p:spPr>
          <a:xfrm>
            <a:off x="10495606" y="5729280"/>
            <a:ext cx="270000" cy="18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3CB0BFE2-02FE-4BCA-82DC-1EEDC1D2BB64}"/>
              </a:ext>
            </a:extLst>
          </p:cNvPr>
          <p:cNvSpPr/>
          <p:nvPr/>
        </p:nvSpPr>
        <p:spPr>
          <a:xfrm>
            <a:off x="10770760" y="5763914"/>
            <a:ext cx="270000" cy="144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CA6C64CB-61ED-4C4C-88B9-EF6551B2E622}"/>
              </a:ext>
            </a:extLst>
          </p:cNvPr>
          <p:cNvSpPr/>
          <p:nvPr/>
        </p:nvSpPr>
        <p:spPr>
          <a:xfrm>
            <a:off x="11050006" y="5726491"/>
            <a:ext cx="270000" cy="180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197436FC-DEC0-4551-B7CD-EC36DD5C33DD}"/>
              </a:ext>
            </a:extLst>
          </p:cNvPr>
          <p:cNvSpPr/>
          <p:nvPr/>
        </p:nvSpPr>
        <p:spPr>
          <a:xfrm>
            <a:off x="11588458" y="5797814"/>
            <a:ext cx="270000" cy="1080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a:extLst>
              <a:ext uri="{FF2B5EF4-FFF2-40B4-BE49-F238E27FC236}">
                <a16:creationId xmlns:a16="http://schemas.microsoft.com/office/drawing/2014/main" id="{4163C5FA-4E31-4407-980E-43726A239D15}"/>
              </a:ext>
            </a:extLst>
          </p:cNvPr>
          <p:cNvSpPr txBox="1"/>
          <p:nvPr/>
        </p:nvSpPr>
        <p:spPr>
          <a:xfrm>
            <a:off x="7446702" y="1406238"/>
            <a:ext cx="4276756" cy="541067"/>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600" b="1" dirty="0">
                <a:solidFill>
                  <a:prstClr val="black">
                    <a:lumMod val="75000"/>
                    <a:lumOff val="25000"/>
                  </a:prstClr>
                </a:solidFill>
                <a:latin typeface="Segoe UI" panose="020B0502040204020203" pitchFamily="34" charset="0"/>
                <a:cs typeface="Segoe UI" panose="020B0502040204020203" pitchFamily="34" charset="0"/>
              </a:rPr>
              <a:t>Historical probability for a well to restart </a:t>
            </a:r>
          </a:p>
        </p:txBody>
      </p:sp>
      <p:pic>
        <p:nvPicPr>
          <p:cNvPr id="47" name="Picture 46" descr="Qr code&#10;&#10;Description automatically generated">
            <a:extLst>
              <a:ext uri="{FF2B5EF4-FFF2-40B4-BE49-F238E27FC236}">
                <a16:creationId xmlns:a16="http://schemas.microsoft.com/office/drawing/2014/main" id="{456328FC-5A83-4EBF-834D-DDC8F71C3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891393983"/>
      </p:ext>
    </p:extLst>
  </p:cSld>
  <p:clrMapOvr>
    <a:masterClrMapping/>
  </p:clrMapOvr>
  <mc:AlternateContent xmlns:mc="http://schemas.openxmlformats.org/markup-compatibility/2006" xmlns:p14="http://schemas.microsoft.com/office/powerpoint/2010/main">
    <mc:Choice Requires="p14">
      <p:transition p14:dur="10" advClick="0" advTm="7000">
        <p:fade/>
      </p:transition>
    </mc:Choice>
    <mc:Fallback xmlns="">
      <p:transition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54"/>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grpId="0" nodeType="afterEffect">
                                  <p:stCondLst>
                                    <p:cond delay="25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2750"/>
                            </p:stCondLst>
                            <p:childTnLst>
                              <p:par>
                                <p:cTn id="16" presetID="1" presetClass="entr" presetSubtype="0" fill="hold" grpId="0" nodeType="afterEffect">
                                  <p:stCondLst>
                                    <p:cond delay="25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25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250"/>
                            </p:stCondLst>
                            <p:childTnLst>
                              <p:par>
                                <p:cTn id="22" presetID="1" presetClass="entr" presetSubtype="0" fill="hold" grpId="0" nodeType="afterEffect">
                                  <p:stCondLst>
                                    <p:cond delay="250"/>
                                  </p:stCondLst>
                                  <p:childTnLst>
                                    <p:set>
                                      <p:cBhvr>
                                        <p:cTn id="23" dur="1" fill="hold">
                                          <p:stCondLst>
                                            <p:cond delay="0"/>
                                          </p:stCondLst>
                                        </p:cTn>
                                        <p:tgtEl>
                                          <p:spTgt spid="35"/>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250"/>
                                  </p:stCondLst>
                                  <p:childTnLst>
                                    <p:set>
                                      <p:cBhvr>
                                        <p:cTn id="26" dur="1" fill="hold">
                                          <p:stCondLst>
                                            <p:cond delay="0"/>
                                          </p:stCondLst>
                                        </p:cTn>
                                        <p:tgtEl>
                                          <p:spTgt spid="36"/>
                                        </p:tgtEl>
                                        <p:attrNameLst>
                                          <p:attrName>style.visibility</p:attrName>
                                        </p:attrNameLst>
                                      </p:cBhvr>
                                      <p:to>
                                        <p:strVal val="visible"/>
                                      </p:to>
                                    </p:set>
                                  </p:childTnLst>
                                </p:cTn>
                              </p:par>
                            </p:childTnLst>
                          </p:cTn>
                        </p:par>
                        <p:par>
                          <p:cTn id="27" fill="hold">
                            <p:stCondLst>
                              <p:cond delay="3750"/>
                            </p:stCondLst>
                            <p:childTnLst>
                              <p:par>
                                <p:cTn id="28" presetID="1" presetClass="entr" presetSubtype="0" fill="hold" grpId="0" nodeType="afterEffect">
                                  <p:stCondLst>
                                    <p:cond delay="25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p:stCondLst>
                              <p:cond delay="4000"/>
                            </p:stCondLst>
                            <p:childTnLst>
                              <p:par>
                                <p:cTn id="31" presetID="1" presetClass="entr" presetSubtype="0" fill="hold" grpId="0" nodeType="afterEffect">
                                  <p:stCondLst>
                                    <p:cond delay="250"/>
                                  </p:stCondLst>
                                  <p:childTnLst>
                                    <p:set>
                                      <p:cBhvr>
                                        <p:cTn id="32" dur="1" fill="hold">
                                          <p:stCondLst>
                                            <p:cond delay="0"/>
                                          </p:stCondLst>
                                        </p:cTn>
                                        <p:tgtEl>
                                          <p:spTgt spid="38"/>
                                        </p:tgtEl>
                                        <p:attrNameLst>
                                          <p:attrName>style.visibility</p:attrName>
                                        </p:attrNameLst>
                                      </p:cBhvr>
                                      <p:to>
                                        <p:strVal val="visible"/>
                                      </p:to>
                                    </p:set>
                                  </p:childTnLst>
                                </p:cTn>
                              </p:par>
                            </p:childTnLst>
                          </p:cTn>
                        </p:par>
                        <p:par>
                          <p:cTn id="33" fill="hold">
                            <p:stCondLst>
                              <p:cond delay="4250"/>
                            </p:stCondLst>
                            <p:childTnLst>
                              <p:par>
                                <p:cTn id="34" presetID="1" presetClass="entr" presetSubtype="0" fill="hold" grpId="0" nodeType="afterEffect">
                                  <p:stCondLst>
                                    <p:cond delay="250"/>
                                  </p:stCondLst>
                                  <p:childTnLst>
                                    <p:set>
                                      <p:cBhvr>
                                        <p:cTn id="35" dur="1" fill="hold">
                                          <p:stCondLst>
                                            <p:cond delay="0"/>
                                          </p:stCondLst>
                                        </p:cTn>
                                        <p:tgtEl>
                                          <p:spTgt spid="41"/>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grpId="0" nodeType="afterEffect">
                                  <p:stCondLst>
                                    <p:cond delay="250"/>
                                  </p:stCondLst>
                                  <p:childTnLst>
                                    <p:set>
                                      <p:cBhvr>
                                        <p:cTn id="38" dur="1" fill="hold">
                                          <p:stCondLst>
                                            <p:cond delay="0"/>
                                          </p:stCondLst>
                                        </p:cTn>
                                        <p:tgtEl>
                                          <p:spTgt spid="39"/>
                                        </p:tgtEl>
                                        <p:attrNameLst>
                                          <p:attrName>style.visibility</p:attrName>
                                        </p:attrNameLst>
                                      </p:cBhvr>
                                      <p:to>
                                        <p:strVal val="visible"/>
                                      </p:to>
                                    </p:set>
                                  </p:childTnLst>
                                </p:cTn>
                              </p:par>
                            </p:childTnLst>
                          </p:cTn>
                        </p:par>
                        <p:par>
                          <p:cTn id="39" fill="hold">
                            <p:stCondLst>
                              <p:cond delay="4750"/>
                            </p:stCondLst>
                            <p:childTnLst>
                              <p:par>
                                <p:cTn id="40" presetID="1" presetClass="entr" presetSubtype="0" fill="hold" grpId="0" nodeType="afterEffect">
                                  <p:stCondLst>
                                    <p:cond delay="25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250"/>
                                  </p:stCondLst>
                                  <p:childTnLst>
                                    <p:set>
                                      <p:cBhvr>
                                        <p:cTn id="44" dur="1" fill="hold">
                                          <p:stCondLst>
                                            <p:cond delay="0"/>
                                          </p:stCondLst>
                                        </p:cTn>
                                        <p:tgtEl>
                                          <p:spTgt spid="42"/>
                                        </p:tgtEl>
                                        <p:attrNameLst>
                                          <p:attrName>style.visibility</p:attrName>
                                        </p:attrNameLst>
                                      </p:cBhvr>
                                      <p:to>
                                        <p:strVal val="visible"/>
                                      </p:to>
                                    </p:set>
                                  </p:childTnLst>
                                </p:cTn>
                              </p:par>
                            </p:childTnLst>
                          </p:cTn>
                        </p:par>
                        <p:par>
                          <p:cTn id="45" fill="hold">
                            <p:stCondLst>
                              <p:cond delay="5250"/>
                            </p:stCondLst>
                            <p:childTnLst>
                              <p:par>
                                <p:cTn id="46" presetID="1" presetClass="entr" presetSubtype="0" fill="hold" grpId="0" nodeType="afterEffect">
                                  <p:stCondLst>
                                    <p:cond delay="250"/>
                                  </p:stCondLst>
                                  <p:childTnLst>
                                    <p:set>
                                      <p:cBhvr>
                                        <p:cTn id="47" dur="1" fill="hold">
                                          <p:stCondLst>
                                            <p:cond delay="0"/>
                                          </p:stCondLst>
                                        </p:cTn>
                                        <p:tgtEl>
                                          <p:spTgt spid="43"/>
                                        </p:tgtEl>
                                        <p:attrNameLst>
                                          <p:attrName>style.visibility</p:attrName>
                                        </p:attrNameLst>
                                      </p:cBhvr>
                                      <p:to>
                                        <p:strVal val="visible"/>
                                      </p:to>
                                    </p:set>
                                  </p:childTnLst>
                                </p:cTn>
                              </p:par>
                            </p:childTnLst>
                          </p:cTn>
                        </p:par>
                        <p:par>
                          <p:cTn id="48" fill="hold">
                            <p:stCondLst>
                              <p:cond delay="5500"/>
                            </p:stCondLst>
                            <p:childTnLst>
                              <p:par>
                                <p:cTn id="49" presetID="1" presetClass="entr" presetSubtype="0" fill="hold" grpId="0" nodeType="afterEffect">
                                  <p:stCondLst>
                                    <p:cond delay="250"/>
                                  </p:stCondLst>
                                  <p:childTnLst>
                                    <p:set>
                                      <p:cBhvr>
                                        <p:cTn id="50" dur="1" fill="hold">
                                          <p:stCondLst>
                                            <p:cond delay="0"/>
                                          </p:stCondLst>
                                        </p:cTn>
                                        <p:tgtEl>
                                          <p:spTgt spid="44"/>
                                        </p:tgtEl>
                                        <p:attrNameLst>
                                          <p:attrName>style.visibility</p:attrName>
                                        </p:attrNameLst>
                                      </p:cBhvr>
                                      <p:to>
                                        <p:strVal val="visible"/>
                                      </p:to>
                                    </p:set>
                                  </p:childTnLst>
                                </p:cTn>
                              </p:par>
                            </p:childTnLst>
                          </p:cTn>
                        </p:par>
                        <p:par>
                          <p:cTn id="51" fill="hold">
                            <p:stCondLst>
                              <p:cond delay="5750"/>
                            </p:stCondLst>
                            <p:childTnLst>
                              <p:par>
                                <p:cTn id="52" presetID="1" presetClass="entr" presetSubtype="0" fill="hold" grpId="0" nodeType="afterEffect">
                                  <p:stCondLst>
                                    <p:cond delay="250"/>
                                  </p:stCondLst>
                                  <p:childTnLst>
                                    <p:set>
                                      <p:cBhvr>
                                        <p:cTn id="5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7D31E-1DCE-4D9B-95E9-BB4976CA1D90}"/>
              </a:ext>
            </a:extLst>
          </p:cNvPr>
          <p:cNvSpPr>
            <a:spLocks noGrp="1"/>
          </p:cNvSpPr>
          <p:nvPr>
            <p:ph idx="1"/>
          </p:nvPr>
        </p:nvSpPr>
        <p:spPr>
          <a:xfrm>
            <a:off x="604432" y="1604211"/>
            <a:ext cx="6336000" cy="4572752"/>
          </a:xfrm>
        </p:spPr>
        <p:txBody>
          <a:bodyPr>
            <a:noAutofit/>
          </a:bodyPr>
          <a:lstStyle/>
          <a:p>
            <a:r>
              <a:rPr lang="en-AU" sz="2400" dirty="0"/>
              <a:t>Efficient environmental liability management requires:</a:t>
            </a:r>
          </a:p>
          <a:p>
            <a:pPr marL="228600" indent="-228600">
              <a:lnSpc>
                <a:spcPct val="100000"/>
              </a:lnSpc>
              <a:spcAft>
                <a:spcPts val="600"/>
              </a:spcAft>
              <a:buSzPct val="80000"/>
              <a:buFont typeface="Arial" panose="020B0604020202020204" pitchFamily="34" charset="0"/>
              <a:buChar char="•"/>
            </a:pPr>
            <a:r>
              <a:rPr lang="en-AU" sz="2000" dirty="0"/>
              <a:t>Keeping an up-to-date inventory of liabilities</a:t>
            </a:r>
          </a:p>
          <a:p>
            <a:pPr marL="228600" indent="-228600">
              <a:lnSpc>
                <a:spcPct val="100000"/>
              </a:lnSpc>
              <a:spcAft>
                <a:spcPts val="600"/>
              </a:spcAft>
              <a:buSzPct val="80000"/>
              <a:buFont typeface="Arial" panose="020B0604020202020204" pitchFamily="34" charset="0"/>
              <a:buChar char="•"/>
            </a:pPr>
            <a:r>
              <a:rPr lang="en-AU" sz="2000" dirty="0"/>
              <a:t>Determining if idle wells have a future use</a:t>
            </a:r>
          </a:p>
          <a:p>
            <a:pPr marL="228600" indent="-228600">
              <a:lnSpc>
                <a:spcPct val="100000"/>
              </a:lnSpc>
              <a:spcAft>
                <a:spcPts val="600"/>
              </a:spcAft>
              <a:buSzPct val="80000"/>
              <a:buFont typeface="Arial" panose="020B0604020202020204" pitchFamily="34" charset="0"/>
              <a:buChar char="•"/>
            </a:pPr>
            <a:r>
              <a:rPr lang="en-AU" sz="2000" dirty="0"/>
              <a:t>Using evidence to support decision-making</a:t>
            </a:r>
          </a:p>
          <a:p>
            <a:pPr marL="228600" indent="-228600">
              <a:lnSpc>
                <a:spcPct val="100000"/>
              </a:lnSpc>
              <a:spcAft>
                <a:spcPts val="600"/>
              </a:spcAft>
              <a:buSzPct val="80000"/>
              <a:buFont typeface="Arial" panose="020B0604020202020204" pitchFamily="34" charset="0"/>
              <a:buChar char="•"/>
            </a:pPr>
            <a:r>
              <a:rPr lang="en-AU" sz="2000" dirty="0">
                <a:solidFill>
                  <a:schemeClr val="accent2">
                    <a:lumMod val="75000"/>
                  </a:schemeClr>
                </a:solidFill>
              </a:rPr>
              <a:t>Reducing high risk liabilities </a:t>
            </a:r>
            <a:r>
              <a:rPr lang="en-AU" sz="2000" dirty="0"/>
              <a:t>(</a:t>
            </a:r>
            <a:r>
              <a:rPr lang="en-AU" sz="2000" i="1" dirty="0" err="1"/>
              <a:t>eg</a:t>
            </a:r>
            <a:r>
              <a:rPr lang="en-AU" sz="2000" i="1" dirty="0"/>
              <a:t> expired wells</a:t>
            </a:r>
            <a:r>
              <a:rPr lang="en-AU" sz="2000" dirty="0"/>
              <a:t>)</a:t>
            </a:r>
          </a:p>
          <a:p>
            <a:endParaRPr lang="en-AU" dirty="0"/>
          </a:p>
          <a:p>
            <a:endParaRPr lang="en-AU" dirty="0"/>
          </a:p>
        </p:txBody>
      </p:sp>
      <p:sp>
        <p:nvSpPr>
          <p:cNvPr id="3" name="Title 2">
            <a:extLst>
              <a:ext uri="{FF2B5EF4-FFF2-40B4-BE49-F238E27FC236}">
                <a16:creationId xmlns:a16="http://schemas.microsoft.com/office/drawing/2014/main" id="{23745BE5-4255-4D53-AD4C-2C40EB9BF40D}"/>
              </a:ext>
            </a:extLst>
          </p:cNvPr>
          <p:cNvSpPr>
            <a:spLocks noGrp="1"/>
          </p:cNvSpPr>
          <p:nvPr>
            <p:ph type="title"/>
          </p:nvPr>
        </p:nvSpPr>
        <p:spPr/>
        <p:txBody>
          <a:bodyPr/>
          <a:lstStyle/>
          <a:p>
            <a:r>
              <a:rPr lang="en-AU" b="1" dirty="0"/>
              <a:t>Conclusion</a:t>
            </a:r>
          </a:p>
        </p:txBody>
      </p:sp>
      <p:grpSp>
        <p:nvGrpSpPr>
          <p:cNvPr id="17" name="Group 16">
            <a:extLst>
              <a:ext uri="{FF2B5EF4-FFF2-40B4-BE49-F238E27FC236}">
                <a16:creationId xmlns:a16="http://schemas.microsoft.com/office/drawing/2014/main" id="{89C74A74-91F0-46B4-AB5D-E6E76F3B9B78}"/>
              </a:ext>
            </a:extLst>
          </p:cNvPr>
          <p:cNvGrpSpPr/>
          <p:nvPr/>
        </p:nvGrpSpPr>
        <p:grpSpPr>
          <a:xfrm>
            <a:off x="8659934" y="2656546"/>
            <a:ext cx="1914226" cy="1872000"/>
            <a:chOff x="8659934" y="2656546"/>
            <a:chExt cx="1914226" cy="1872000"/>
          </a:xfrm>
        </p:grpSpPr>
        <p:sp>
          <p:nvSpPr>
            <p:cNvPr id="27" name="Oval 26">
              <a:extLst>
                <a:ext uri="{FF2B5EF4-FFF2-40B4-BE49-F238E27FC236}">
                  <a16:creationId xmlns:a16="http://schemas.microsoft.com/office/drawing/2014/main" id="{93C4738F-0EC5-4525-BE6E-B4EECCF728C8}"/>
                </a:ext>
              </a:extLst>
            </p:cNvPr>
            <p:cNvSpPr/>
            <p:nvPr/>
          </p:nvSpPr>
          <p:spPr>
            <a:xfrm>
              <a:off x="8659934" y="2656546"/>
              <a:ext cx="1914226" cy="1872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Number of expired wells</a:t>
              </a: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a:p>
              <a:pPr algn="ctr"/>
              <a:endParaRPr lang="en-AU" dirty="0">
                <a:solidFill>
                  <a:schemeClr val="tx1"/>
                </a:solidFill>
              </a:endParaRPr>
            </a:p>
          </p:txBody>
        </p:sp>
        <p:sp>
          <p:nvSpPr>
            <p:cNvPr id="28" name="Rectangle 27">
              <a:extLst>
                <a:ext uri="{FF2B5EF4-FFF2-40B4-BE49-F238E27FC236}">
                  <a16:creationId xmlns:a16="http://schemas.microsoft.com/office/drawing/2014/main" id="{D0A2308C-233F-413F-A757-44070D0EAFE1}"/>
                </a:ext>
              </a:extLst>
            </p:cNvPr>
            <p:cNvSpPr/>
            <p:nvPr/>
          </p:nvSpPr>
          <p:spPr>
            <a:xfrm>
              <a:off x="9397160" y="3202165"/>
              <a:ext cx="496072" cy="517577"/>
            </a:xfrm>
            <a:prstGeom prst="rect">
              <a:avLst/>
            </a:prstGeom>
            <a:noFill/>
          </p:spPr>
          <p:txBody>
            <a:bodyPr wrap="squar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138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29" name="Content Placeholder 34" descr="Oil Rig with solid fill">
              <a:extLst>
                <a:ext uri="{FF2B5EF4-FFF2-40B4-BE49-F238E27FC236}">
                  <a16:creationId xmlns:a16="http://schemas.microsoft.com/office/drawing/2014/main" id="{C7165DDE-BB04-4E54-B1F8-9D9A2C110291}"/>
                </a:ext>
              </a:extLst>
            </p:cNvPr>
            <p:cNvSpPr/>
            <p:nvPr/>
          </p:nvSpPr>
          <p:spPr>
            <a:xfrm flipH="1">
              <a:off x="9145910" y="3390268"/>
              <a:ext cx="885972" cy="944924"/>
            </a:xfrm>
            <a:custGeom>
              <a:avLst/>
              <a:gdLst>
                <a:gd name="connsiteX0" fmla="*/ 910000 w 1001000"/>
                <a:gd name="connsiteY0" fmla="*/ 979856 h 1067606"/>
                <a:gd name="connsiteX1" fmla="*/ 910000 w 1001000"/>
                <a:gd name="connsiteY1" fmla="*/ 818981 h 1067606"/>
                <a:gd name="connsiteX2" fmla="*/ 864625 w 1001000"/>
                <a:gd name="connsiteY2" fmla="*/ 818981 h 1067606"/>
                <a:gd name="connsiteX3" fmla="*/ 864625 w 1001000"/>
                <a:gd name="connsiteY3" fmla="*/ 424106 h 1067606"/>
                <a:gd name="connsiteX4" fmla="*/ 893791 w 1001000"/>
                <a:gd name="connsiteY4" fmla="*/ 408970 h 1067606"/>
                <a:gd name="connsiteX5" fmla="*/ 907850 w 1001000"/>
                <a:gd name="connsiteY5" fmla="*/ 378257 h 1067606"/>
                <a:gd name="connsiteX6" fmla="*/ 890549 w 1001000"/>
                <a:gd name="connsiteY6" fmla="*/ 198443 h 1067606"/>
                <a:gd name="connsiteX7" fmla="*/ 877377 w 1001000"/>
                <a:gd name="connsiteY7" fmla="*/ 156469 h 1067606"/>
                <a:gd name="connsiteX8" fmla="*/ 792735 w 1001000"/>
                <a:gd name="connsiteY8" fmla="*/ 11681 h 1067606"/>
                <a:gd name="connsiteX9" fmla="*/ 766027 w 1001000"/>
                <a:gd name="connsiteY9" fmla="*/ 2131 h 1067606"/>
                <a:gd name="connsiteX10" fmla="*/ 676813 w 1001000"/>
                <a:gd name="connsiteY10" fmla="*/ 48449 h 1067606"/>
                <a:gd name="connsiteX11" fmla="*/ 664300 w 1001000"/>
                <a:gd name="connsiteY11" fmla="*/ 86474 h 1067606"/>
                <a:gd name="connsiteX12" fmla="*/ 708560 w 1001000"/>
                <a:gd name="connsiteY12" fmla="*/ 227400 h 1067606"/>
                <a:gd name="connsiteX13" fmla="*/ 250250 w 1001000"/>
                <a:gd name="connsiteY13" fmla="*/ 471477 h 1067606"/>
                <a:gd name="connsiteX14" fmla="*/ 250250 w 1001000"/>
                <a:gd name="connsiteY14" fmla="*/ 438731 h 1067606"/>
                <a:gd name="connsiteX15" fmla="*/ 68250 w 1001000"/>
                <a:gd name="connsiteY15" fmla="*/ 438731 h 1067606"/>
                <a:gd name="connsiteX16" fmla="*/ 68250 w 1001000"/>
                <a:gd name="connsiteY16" fmla="*/ 672731 h 1067606"/>
                <a:gd name="connsiteX17" fmla="*/ 91000 w 1001000"/>
                <a:gd name="connsiteY17" fmla="*/ 672731 h 1067606"/>
                <a:gd name="connsiteX18" fmla="*/ 91000 w 1001000"/>
                <a:gd name="connsiteY18" fmla="*/ 979856 h 1067606"/>
                <a:gd name="connsiteX19" fmla="*/ 0 w 1001000"/>
                <a:gd name="connsiteY19" fmla="*/ 979856 h 1067606"/>
                <a:gd name="connsiteX20" fmla="*/ 0 w 1001000"/>
                <a:gd name="connsiteY20" fmla="*/ 1067607 h 1067606"/>
                <a:gd name="connsiteX21" fmla="*/ 1001000 w 1001000"/>
                <a:gd name="connsiteY21" fmla="*/ 1067607 h 1067606"/>
                <a:gd name="connsiteX22" fmla="*/ 1001000 w 1001000"/>
                <a:gd name="connsiteY22" fmla="*/ 979856 h 1067606"/>
                <a:gd name="connsiteX23" fmla="*/ 528938 w 1001000"/>
                <a:gd name="connsiteY23" fmla="*/ 418022 h 1067606"/>
                <a:gd name="connsiteX24" fmla="*/ 733983 w 1001000"/>
                <a:gd name="connsiteY24" fmla="*/ 308832 h 1067606"/>
                <a:gd name="connsiteX25" fmla="*/ 774933 w 1001000"/>
                <a:gd name="connsiteY25" fmla="*/ 439126 h 1067606"/>
                <a:gd name="connsiteX26" fmla="*/ 804508 w 1001000"/>
                <a:gd name="connsiteY26" fmla="*/ 455214 h 1067606"/>
                <a:gd name="connsiteX27" fmla="*/ 819114 w 1001000"/>
                <a:gd name="connsiteY27" fmla="*/ 447638 h 1067606"/>
                <a:gd name="connsiteX28" fmla="*/ 819114 w 1001000"/>
                <a:gd name="connsiteY28" fmla="*/ 818981 h 1067606"/>
                <a:gd name="connsiteX29" fmla="*/ 773500 w 1001000"/>
                <a:gd name="connsiteY29" fmla="*/ 818981 h 1067606"/>
                <a:gd name="connsiteX30" fmla="*/ 773500 w 1001000"/>
                <a:gd name="connsiteY30" fmla="*/ 979856 h 1067606"/>
                <a:gd name="connsiteX31" fmla="*/ 577850 w 1001000"/>
                <a:gd name="connsiteY31" fmla="*/ 979856 h 1067606"/>
                <a:gd name="connsiteX32" fmla="*/ 498953 w 1001000"/>
                <a:gd name="connsiteY32" fmla="*/ 862856 h 1067606"/>
                <a:gd name="connsiteX33" fmla="*/ 413823 w 1001000"/>
                <a:gd name="connsiteY33" fmla="*/ 862856 h 1067606"/>
                <a:gd name="connsiteX34" fmla="*/ 418907 w 1001000"/>
                <a:gd name="connsiteY34" fmla="*/ 804356 h 1067606"/>
                <a:gd name="connsiteX35" fmla="*/ 493868 w 1001000"/>
                <a:gd name="connsiteY35" fmla="*/ 804356 h 1067606"/>
                <a:gd name="connsiteX36" fmla="*/ 423992 w 1001000"/>
                <a:gd name="connsiteY36" fmla="*/ 745856 h 1067606"/>
                <a:gd name="connsiteX37" fmla="*/ 429133 w 1001000"/>
                <a:gd name="connsiteY37" fmla="*/ 686698 h 1067606"/>
                <a:gd name="connsiteX38" fmla="*/ 483631 w 1001000"/>
                <a:gd name="connsiteY38" fmla="*/ 686698 h 1067606"/>
                <a:gd name="connsiteX39" fmla="*/ 488784 w 1001000"/>
                <a:gd name="connsiteY39" fmla="*/ 745856 h 1067606"/>
                <a:gd name="connsiteX40" fmla="*/ 478592 w 1001000"/>
                <a:gd name="connsiteY40" fmla="*/ 628198 h 1067606"/>
                <a:gd name="connsiteX41" fmla="*/ 434229 w 1001000"/>
                <a:gd name="connsiteY41" fmla="*/ 628198 h 1067606"/>
                <a:gd name="connsiteX42" fmla="*/ 439246 w 1001000"/>
                <a:gd name="connsiteY42" fmla="*/ 570356 h 1067606"/>
                <a:gd name="connsiteX43" fmla="*/ 473518 w 1001000"/>
                <a:gd name="connsiteY43" fmla="*/ 570356 h 1067606"/>
                <a:gd name="connsiteX44" fmla="*/ 444330 w 1001000"/>
                <a:gd name="connsiteY44" fmla="*/ 511856 h 1067606"/>
                <a:gd name="connsiteX45" fmla="*/ 448778 w 1001000"/>
                <a:gd name="connsiteY45" fmla="*/ 460669 h 1067606"/>
                <a:gd name="connsiteX46" fmla="*/ 463315 w 1001000"/>
                <a:gd name="connsiteY46" fmla="*/ 452918 h 1067606"/>
                <a:gd name="connsiteX47" fmla="*/ 468434 w 1001000"/>
                <a:gd name="connsiteY47" fmla="*/ 511856 h 1067606"/>
                <a:gd name="connsiteX48" fmla="*/ 408727 w 1001000"/>
                <a:gd name="connsiteY48" fmla="*/ 921356 h 1067606"/>
                <a:gd name="connsiteX49" fmla="*/ 504038 w 1001000"/>
                <a:gd name="connsiteY49" fmla="*/ 921356 h 1067606"/>
                <a:gd name="connsiteX50" fmla="*/ 509122 w 1001000"/>
                <a:gd name="connsiteY50" fmla="*/ 979856 h 1067606"/>
                <a:gd name="connsiteX51" fmla="*/ 403642 w 1001000"/>
                <a:gd name="connsiteY51" fmla="*/ 979856 h 1067606"/>
                <a:gd name="connsiteX52" fmla="*/ 376763 w 1001000"/>
                <a:gd name="connsiteY52" fmla="*/ 499074 h 1067606"/>
                <a:gd name="connsiteX53" fmla="*/ 334971 w 1001000"/>
                <a:gd name="connsiteY53" fmla="*/ 979856 h 1067606"/>
                <a:gd name="connsiteX54" fmla="*/ 227500 w 1001000"/>
                <a:gd name="connsiteY54" fmla="*/ 979856 h 1067606"/>
                <a:gd name="connsiteX55" fmla="*/ 227500 w 1001000"/>
                <a:gd name="connsiteY55" fmla="*/ 672731 h 1067606"/>
                <a:gd name="connsiteX56" fmla="*/ 250250 w 1001000"/>
                <a:gd name="connsiteY56" fmla="*/ 672731 h 1067606"/>
                <a:gd name="connsiteX57" fmla="*/ 250250 w 1001000"/>
                <a:gd name="connsiteY57" fmla="*/ 566452 h 1067606"/>
                <a:gd name="connsiteX58" fmla="*/ 136500 w 1001000"/>
                <a:gd name="connsiteY58" fmla="*/ 672731 h 1067606"/>
                <a:gd name="connsiteX59" fmla="*/ 182000 w 1001000"/>
                <a:gd name="connsiteY59" fmla="*/ 672731 h 1067606"/>
                <a:gd name="connsiteX60" fmla="*/ 182000 w 1001000"/>
                <a:gd name="connsiteY60" fmla="*/ 979856 h 1067606"/>
                <a:gd name="connsiteX61" fmla="*/ 136500 w 1001000"/>
                <a:gd name="connsiteY61" fmla="*/ 979856 h 10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1000" h="1067606">
                  <a:moveTo>
                    <a:pt x="910000" y="979856"/>
                  </a:moveTo>
                  <a:lnTo>
                    <a:pt x="910000" y="818981"/>
                  </a:lnTo>
                  <a:lnTo>
                    <a:pt x="864625" y="818981"/>
                  </a:lnTo>
                  <a:lnTo>
                    <a:pt x="864625" y="424106"/>
                  </a:lnTo>
                  <a:lnTo>
                    <a:pt x="893791" y="408970"/>
                  </a:lnTo>
                  <a:cubicBezTo>
                    <a:pt x="903347" y="404009"/>
                    <a:pt x="909115" y="391408"/>
                    <a:pt x="907850" y="378257"/>
                  </a:cubicBezTo>
                  <a:lnTo>
                    <a:pt x="890549" y="198443"/>
                  </a:lnTo>
                  <a:cubicBezTo>
                    <a:pt x="889088" y="183211"/>
                    <a:pt x="884546" y="168738"/>
                    <a:pt x="877377" y="156469"/>
                  </a:cubicBezTo>
                  <a:lnTo>
                    <a:pt x="792735" y="11681"/>
                  </a:lnTo>
                  <a:cubicBezTo>
                    <a:pt x="786543" y="1086"/>
                    <a:pt x="775584" y="-2832"/>
                    <a:pt x="766027" y="2131"/>
                  </a:cubicBezTo>
                  <a:lnTo>
                    <a:pt x="676813" y="48449"/>
                  </a:lnTo>
                  <a:cubicBezTo>
                    <a:pt x="665208" y="54530"/>
                    <a:pt x="659614" y="71531"/>
                    <a:pt x="664300" y="86474"/>
                  </a:cubicBezTo>
                  <a:lnTo>
                    <a:pt x="708560" y="227400"/>
                  </a:lnTo>
                  <a:lnTo>
                    <a:pt x="250250" y="471477"/>
                  </a:lnTo>
                  <a:lnTo>
                    <a:pt x="250250" y="438731"/>
                  </a:lnTo>
                  <a:lnTo>
                    <a:pt x="68250" y="438731"/>
                  </a:lnTo>
                  <a:lnTo>
                    <a:pt x="68250" y="672731"/>
                  </a:lnTo>
                  <a:lnTo>
                    <a:pt x="91000" y="672731"/>
                  </a:lnTo>
                  <a:lnTo>
                    <a:pt x="91000" y="979856"/>
                  </a:lnTo>
                  <a:lnTo>
                    <a:pt x="0" y="979856"/>
                  </a:lnTo>
                  <a:lnTo>
                    <a:pt x="0" y="1067607"/>
                  </a:lnTo>
                  <a:lnTo>
                    <a:pt x="1001000" y="1067607"/>
                  </a:lnTo>
                  <a:lnTo>
                    <a:pt x="1001000" y="979856"/>
                  </a:lnTo>
                  <a:close/>
                  <a:moveTo>
                    <a:pt x="528938" y="418022"/>
                  </a:moveTo>
                  <a:lnTo>
                    <a:pt x="733983" y="308832"/>
                  </a:lnTo>
                  <a:lnTo>
                    <a:pt x="774933" y="439126"/>
                  </a:lnTo>
                  <a:cubicBezTo>
                    <a:pt x="779663" y="454047"/>
                    <a:pt x="792886" y="461239"/>
                    <a:pt x="804508" y="455214"/>
                  </a:cubicBezTo>
                  <a:lnTo>
                    <a:pt x="819114" y="447638"/>
                  </a:lnTo>
                  <a:lnTo>
                    <a:pt x="819114" y="818981"/>
                  </a:lnTo>
                  <a:lnTo>
                    <a:pt x="773500" y="818981"/>
                  </a:lnTo>
                  <a:lnTo>
                    <a:pt x="773500" y="979856"/>
                  </a:lnTo>
                  <a:lnTo>
                    <a:pt x="577850" y="979856"/>
                  </a:lnTo>
                  <a:close/>
                  <a:moveTo>
                    <a:pt x="498953" y="862856"/>
                  </a:moveTo>
                  <a:lnTo>
                    <a:pt x="413823" y="862856"/>
                  </a:lnTo>
                  <a:lnTo>
                    <a:pt x="418907" y="804356"/>
                  </a:lnTo>
                  <a:lnTo>
                    <a:pt x="493868" y="804356"/>
                  </a:lnTo>
                  <a:close/>
                  <a:moveTo>
                    <a:pt x="423992" y="745856"/>
                  </a:moveTo>
                  <a:lnTo>
                    <a:pt x="429133" y="686698"/>
                  </a:lnTo>
                  <a:lnTo>
                    <a:pt x="483631" y="686698"/>
                  </a:lnTo>
                  <a:lnTo>
                    <a:pt x="488784" y="745856"/>
                  </a:lnTo>
                  <a:close/>
                  <a:moveTo>
                    <a:pt x="478592" y="628198"/>
                  </a:moveTo>
                  <a:lnTo>
                    <a:pt x="434229" y="628198"/>
                  </a:lnTo>
                  <a:lnTo>
                    <a:pt x="439246" y="570356"/>
                  </a:lnTo>
                  <a:lnTo>
                    <a:pt x="473518" y="570356"/>
                  </a:lnTo>
                  <a:close/>
                  <a:moveTo>
                    <a:pt x="444330" y="511856"/>
                  </a:moveTo>
                  <a:lnTo>
                    <a:pt x="448778" y="460669"/>
                  </a:lnTo>
                  <a:lnTo>
                    <a:pt x="463315" y="452918"/>
                  </a:lnTo>
                  <a:lnTo>
                    <a:pt x="468434" y="511856"/>
                  </a:lnTo>
                  <a:close/>
                  <a:moveTo>
                    <a:pt x="408727" y="921356"/>
                  </a:moveTo>
                  <a:lnTo>
                    <a:pt x="504038" y="921356"/>
                  </a:lnTo>
                  <a:lnTo>
                    <a:pt x="509122" y="979856"/>
                  </a:lnTo>
                  <a:lnTo>
                    <a:pt x="403642" y="979856"/>
                  </a:lnTo>
                  <a:close/>
                  <a:moveTo>
                    <a:pt x="376763" y="499074"/>
                  </a:moveTo>
                  <a:lnTo>
                    <a:pt x="334971" y="979856"/>
                  </a:lnTo>
                  <a:lnTo>
                    <a:pt x="227500" y="979856"/>
                  </a:lnTo>
                  <a:lnTo>
                    <a:pt x="227500" y="672731"/>
                  </a:lnTo>
                  <a:lnTo>
                    <a:pt x="250250" y="672731"/>
                  </a:lnTo>
                  <a:lnTo>
                    <a:pt x="250250" y="566452"/>
                  </a:lnTo>
                  <a:close/>
                  <a:moveTo>
                    <a:pt x="136500" y="672731"/>
                  </a:moveTo>
                  <a:lnTo>
                    <a:pt x="182000" y="672731"/>
                  </a:lnTo>
                  <a:lnTo>
                    <a:pt x="182000" y="979856"/>
                  </a:lnTo>
                  <a:lnTo>
                    <a:pt x="136500" y="979856"/>
                  </a:lnTo>
                  <a:close/>
                </a:path>
              </a:pathLst>
            </a:custGeom>
            <a:solidFill>
              <a:schemeClr val="bg1">
                <a:lumMod val="50000"/>
              </a:schemeClr>
            </a:solidFill>
            <a:ln w="11311" cap="flat">
              <a:noFill/>
              <a:prstDash val="solid"/>
              <a:miter/>
            </a:ln>
          </p:spPr>
          <p:txBody>
            <a:bodyPr rtlCol="0" anchor="ctr"/>
            <a:lstStyle/>
            <a:p>
              <a:endParaRPr lang="en-AU"/>
            </a:p>
          </p:txBody>
        </p:sp>
      </p:grpSp>
      <p:grpSp>
        <p:nvGrpSpPr>
          <p:cNvPr id="30" name="Group 29">
            <a:extLst>
              <a:ext uri="{FF2B5EF4-FFF2-40B4-BE49-F238E27FC236}">
                <a16:creationId xmlns:a16="http://schemas.microsoft.com/office/drawing/2014/main" id="{0ECC53CB-FF78-4CD9-872C-9879EB7483A9}"/>
              </a:ext>
            </a:extLst>
          </p:cNvPr>
          <p:cNvGrpSpPr/>
          <p:nvPr/>
        </p:nvGrpSpPr>
        <p:grpSpPr>
          <a:xfrm>
            <a:off x="7836572" y="1776644"/>
            <a:ext cx="3600000" cy="3600000"/>
            <a:chOff x="7385851" y="1329682"/>
            <a:chExt cx="2448000" cy="2448000"/>
          </a:xfrm>
        </p:grpSpPr>
        <p:sp>
          <p:nvSpPr>
            <p:cNvPr id="31" name="Oval 30">
              <a:extLst>
                <a:ext uri="{FF2B5EF4-FFF2-40B4-BE49-F238E27FC236}">
                  <a16:creationId xmlns:a16="http://schemas.microsoft.com/office/drawing/2014/main" id="{74FE13B2-7553-47EF-A470-B145F8FA4647}"/>
                </a:ext>
              </a:extLst>
            </p:cNvPr>
            <p:cNvSpPr/>
            <p:nvPr/>
          </p:nvSpPr>
          <p:spPr>
            <a:xfrm>
              <a:off x="8055460" y="2020302"/>
              <a:ext cx="1080000" cy="1080000"/>
            </a:xfrm>
            <a:prstGeom prst="ellipse">
              <a:avLst/>
            </a:prstGeom>
            <a:noFill/>
            <a:ln w="38100">
              <a:solidFill>
                <a:srgbClr val="C55A1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9FE7DDE9-2A70-46CB-9230-8244A98F09E1}"/>
                </a:ext>
              </a:extLst>
            </p:cNvPr>
            <p:cNvSpPr/>
            <p:nvPr/>
          </p:nvSpPr>
          <p:spPr>
            <a:xfrm>
              <a:off x="7564919" y="1511870"/>
              <a:ext cx="2088000" cy="2088000"/>
            </a:xfrm>
            <a:prstGeom prst="ellipse">
              <a:avLst/>
            </a:prstGeom>
            <a:noFill/>
            <a:ln w="38100">
              <a:solidFill>
                <a:srgbClr val="C55A11">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Straight Connector 32">
              <a:extLst>
                <a:ext uri="{FF2B5EF4-FFF2-40B4-BE49-F238E27FC236}">
                  <a16:creationId xmlns:a16="http://schemas.microsoft.com/office/drawing/2014/main" id="{7FAED1FA-3719-4F03-A717-9DE7B2DD8C1B}"/>
                </a:ext>
              </a:extLst>
            </p:cNvPr>
            <p:cNvCxnSpPr/>
            <p:nvPr/>
          </p:nvCxnSpPr>
          <p:spPr>
            <a:xfrm>
              <a:off x="7385851" y="2552351"/>
              <a:ext cx="2448000" cy="0"/>
            </a:xfrm>
            <a:prstGeom prst="line">
              <a:avLst/>
            </a:prstGeom>
            <a:ln>
              <a:solidFill>
                <a:srgbClr val="C55A11">
                  <a:alpha val="74902"/>
                </a:srgbClr>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E4F4E7AB-234B-4A47-BCCC-048229B2EB33}"/>
                </a:ext>
              </a:extLst>
            </p:cNvPr>
            <p:cNvCxnSpPr>
              <a:cxnSpLocks/>
            </p:cNvCxnSpPr>
            <p:nvPr/>
          </p:nvCxnSpPr>
          <p:spPr>
            <a:xfrm rot="16200000">
              <a:off x="7379224" y="2553682"/>
              <a:ext cx="2448000" cy="0"/>
            </a:xfrm>
            <a:prstGeom prst="line">
              <a:avLst/>
            </a:prstGeom>
            <a:ln>
              <a:solidFill>
                <a:srgbClr val="C55A11">
                  <a:alpha val="74902"/>
                </a:srgbClr>
              </a:solidFill>
            </a:ln>
          </p:spPr>
          <p:style>
            <a:lnRef idx="1">
              <a:schemeClr val="accent2"/>
            </a:lnRef>
            <a:fillRef idx="0">
              <a:schemeClr val="accent2"/>
            </a:fillRef>
            <a:effectRef idx="0">
              <a:schemeClr val="accent2"/>
            </a:effectRef>
            <a:fontRef idx="minor">
              <a:schemeClr val="tx1"/>
            </a:fontRef>
          </p:style>
        </p:cxnSp>
      </p:grpSp>
      <p:pic>
        <p:nvPicPr>
          <p:cNvPr id="14" name="Picture 13" descr="Qr code&#10;&#10;Description automatically generated">
            <a:extLst>
              <a:ext uri="{FF2B5EF4-FFF2-40B4-BE49-F238E27FC236}">
                <a16:creationId xmlns:a16="http://schemas.microsoft.com/office/drawing/2014/main" id="{4D9254D8-2285-4F88-ACA6-679016CB5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242342554"/>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1500"/>
                            </p:stCondLst>
                            <p:childTnLst>
                              <p:par>
                                <p:cTn id="10" presetID="6" presetClass="emph" presetSubtype="0" fill="hold" nodeType="afterEffect">
                                  <p:stCondLst>
                                    <p:cond delay="0"/>
                                  </p:stCondLst>
                                  <p:childTnLst>
                                    <p:animScale>
                                      <p:cBhvr>
                                        <p:cTn id="11" dur="2000" fill="hold"/>
                                        <p:tgtEl>
                                          <p:spTgt spid="17"/>
                                        </p:tgtEl>
                                      </p:cBhvr>
                                      <p:by x="82000" y="8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7D31E-1DCE-4D9B-95E9-BB4976CA1D90}"/>
              </a:ext>
            </a:extLst>
          </p:cNvPr>
          <p:cNvSpPr>
            <a:spLocks noGrp="1"/>
          </p:cNvSpPr>
          <p:nvPr>
            <p:ph idx="1"/>
          </p:nvPr>
        </p:nvSpPr>
        <p:spPr>
          <a:xfrm>
            <a:off x="604432" y="1604211"/>
            <a:ext cx="6336000" cy="4572752"/>
          </a:xfrm>
        </p:spPr>
        <p:txBody>
          <a:bodyPr>
            <a:noAutofit/>
          </a:bodyPr>
          <a:lstStyle/>
          <a:p>
            <a:r>
              <a:rPr lang="en-AU" sz="2400" dirty="0"/>
              <a:t>Efficient environmental liability management requires:</a:t>
            </a:r>
          </a:p>
          <a:p>
            <a:pPr marL="228600" indent="-228600">
              <a:lnSpc>
                <a:spcPct val="100000"/>
              </a:lnSpc>
              <a:spcAft>
                <a:spcPts val="600"/>
              </a:spcAft>
              <a:buSzPct val="80000"/>
              <a:buFont typeface="Arial" panose="020B0604020202020204" pitchFamily="34" charset="0"/>
              <a:buChar char="•"/>
            </a:pPr>
            <a:r>
              <a:rPr lang="en-AU" sz="2000" dirty="0"/>
              <a:t>Keeping an up-to-date inventory of liabilities</a:t>
            </a:r>
          </a:p>
          <a:p>
            <a:pPr marL="228600" indent="-228600">
              <a:lnSpc>
                <a:spcPct val="100000"/>
              </a:lnSpc>
              <a:spcAft>
                <a:spcPts val="600"/>
              </a:spcAft>
              <a:buSzPct val="80000"/>
              <a:buFont typeface="Arial" panose="020B0604020202020204" pitchFamily="34" charset="0"/>
              <a:buChar char="•"/>
            </a:pPr>
            <a:r>
              <a:rPr lang="en-AU" sz="2000" dirty="0"/>
              <a:t>Determining if idle wells have a future use</a:t>
            </a:r>
          </a:p>
          <a:p>
            <a:pPr marL="228600" indent="-228600">
              <a:lnSpc>
                <a:spcPct val="100000"/>
              </a:lnSpc>
              <a:spcAft>
                <a:spcPts val="600"/>
              </a:spcAft>
              <a:buSzPct val="80000"/>
              <a:buFont typeface="Arial" panose="020B0604020202020204" pitchFamily="34" charset="0"/>
              <a:buChar char="•"/>
            </a:pPr>
            <a:r>
              <a:rPr lang="en-AU" sz="2000" dirty="0"/>
              <a:t>Using evidence to support decision-making</a:t>
            </a:r>
          </a:p>
          <a:p>
            <a:pPr marL="228600" indent="-228600">
              <a:lnSpc>
                <a:spcPct val="100000"/>
              </a:lnSpc>
              <a:spcAft>
                <a:spcPts val="600"/>
              </a:spcAft>
              <a:buSzPct val="80000"/>
              <a:buFont typeface="Arial" panose="020B0604020202020204" pitchFamily="34" charset="0"/>
              <a:buChar char="•"/>
            </a:pPr>
            <a:r>
              <a:rPr lang="en-AU" sz="2000" dirty="0"/>
              <a:t>Reducing high risk liabilities (</a:t>
            </a:r>
            <a:r>
              <a:rPr lang="en-AU" sz="2000" i="1" dirty="0" err="1"/>
              <a:t>eg</a:t>
            </a:r>
            <a:r>
              <a:rPr lang="en-AU" sz="2000" i="1" dirty="0"/>
              <a:t> expired wells</a:t>
            </a:r>
            <a:r>
              <a:rPr lang="en-AU" sz="2000" dirty="0"/>
              <a:t>)</a:t>
            </a:r>
          </a:p>
          <a:p>
            <a:pPr marL="228600" indent="-228600">
              <a:lnSpc>
                <a:spcPct val="100000"/>
              </a:lnSpc>
              <a:spcAft>
                <a:spcPts val="600"/>
              </a:spcAft>
              <a:buSzPct val="80000"/>
              <a:buFont typeface="Arial" panose="020B0604020202020204" pitchFamily="34" charset="0"/>
              <a:buChar char="•"/>
            </a:pPr>
            <a:r>
              <a:rPr lang="en-AU" sz="2000" dirty="0">
                <a:solidFill>
                  <a:schemeClr val="accent2">
                    <a:lumMod val="75000"/>
                  </a:schemeClr>
                </a:solidFill>
              </a:rPr>
              <a:t>Monitoring changes in operator risk to meet obligations</a:t>
            </a:r>
          </a:p>
          <a:p>
            <a:endParaRPr lang="en-AU" dirty="0"/>
          </a:p>
          <a:p>
            <a:endParaRPr lang="en-AU" dirty="0"/>
          </a:p>
        </p:txBody>
      </p:sp>
      <p:sp>
        <p:nvSpPr>
          <p:cNvPr id="3" name="Title 2">
            <a:extLst>
              <a:ext uri="{FF2B5EF4-FFF2-40B4-BE49-F238E27FC236}">
                <a16:creationId xmlns:a16="http://schemas.microsoft.com/office/drawing/2014/main" id="{23745BE5-4255-4D53-AD4C-2C40EB9BF40D}"/>
              </a:ext>
            </a:extLst>
          </p:cNvPr>
          <p:cNvSpPr>
            <a:spLocks noGrp="1"/>
          </p:cNvSpPr>
          <p:nvPr>
            <p:ph type="title"/>
          </p:nvPr>
        </p:nvSpPr>
        <p:spPr/>
        <p:txBody>
          <a:bodyPr/>
          <a:lstStyle/>
          <a:p>
            <a:r>
              <a:rPr lang="en-AU" b="1" dirty="0"/>
              <a:t>Conclusion</a:t>
            </a:r>
          </a:p>
        </p:txBody>
      </p:sp>
      <p:grpSp>
        <p:nvGrpSpPr>
          <p:cNvPr id="4" name="Group 3">
            <a:extLst>
              <a:ext uri="{FF2B5EF4-FFF2-40B4-BE49-F238E27FC236}">
                <a16:creationId xmlns:a16="http://schemas.microsoft.com/office/drawing/2014/main" id="{DB57E3F6-F40C-4AF0-9827-2876BF4ABC39}"/>
              </a:ext>
            </a:extLst>
          </p:cNvPr>
          <p:cNvGrpSpPr>
            <a:grpSpLocks noChangeAspect="1"/>
          </p:cNvGrpSpPr>
          <p:nvPr/>
        </p:nvGrpSpPr>
        <p:grpSpPr>
          <a:xfrm>
            <a:off x="10901517" y="3440358"/>
            <a:ext cx="218006" cy="304910"/>
            <a:chOff x="10805642" y="2109156"/>
            <a:chExt cx="272618" cy="381292"/>
          </a:xfrm>
        </p:grpSpPr>
        <p:sp>
          <p:nvSpPr>
            <p:cNvPr id="5" name="Freeform: Shape 4">
              <a:extLst>
                <a:ext uri="{FF2B5EF4-FFF2-40B4-BE49-F238E27FC236}">
                  <a16:creationId xmlns:a16="http://schemas.microsoft.com/office/drawing/2014/main" id="{F873D716-D52F-49D3-B99D-D993026E5342}"/>
                </a:ext>
              </a:extLst>
            </p:cNvPr>
            <p:cNvSpPr/>
            <p:nvPr/>
          </p:nvSpPr>
          <p:spPr>
            <a:xfrm>
              <a:off x="10805642" y="2196750"/>
              <a:ext cx="272618" cy="293698"/>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6" name="Freeform: Shape 5">
              <a:extLst>
                <a:ext uri="{FF2B5EF4-FFF2-40B4-BE49-F238E27FC236}">
                  <a16:creationId xmlns:a16="http://schemas.microsoft.com/office/drawing/2014/main" id="{8B2CA5B8-8FAE-4C8B-AE92-D140D4CDAE06}"/>
                </a:ext>
              </a:extLst>
            </p:cNvPr>
            <p:cNvSpPr/>
            <p:nvPr/>
          </p:nvSpPr>
          <p:spPr>
            <a:xfrm>
              <a:off x="10856688" y="2109156"/>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91" name="Group 90">
            <a:extLst>
              <a:ext uri="{FF2B5EF4-FFF2-40B4-BE49-F238E27FC236}">
                <a16:creationId xmlns:a16="http://schemas.microsoft.com/office/drawing/2014/main" id="{466314D3-33D8-479F-BCF4-CCD173DB7572}"/>
              </a:ext>
            </a:extLst>
          </p:cNvPr>
          <p:cNvGrpSpPr/>
          <p:nvPr/>
        </p:nvGrpSpPr>
        <p:grpSpPr>
          <a:xfrm>
            <a:off x="11079795" y="3192448"/>
            <a:ext cx="173181" cy="211233"/>
            <a:chOff x="11079795" y="3192448"/>
            <a:chExt cx="173181" cy="211233"/>
          </a:xfrm>
        </p:grpSpPr>
        <p:sp>
          <p:nvSpPr>
            <p:cNvPr id="8" name="Oval 7">
              <a:extLst>
                <a:ext uri="{FF2B5EF4-FFF2-40B4-BE49-F238E27FC236}">
                  <a16:creationId xmlns:a16="http://schemas.microsoft.com/office/drawing/2014/main" id="{CD61C95F-0E5B-4D8B-BA8D-4B7839CED9B5}"/>
                </a:ext>
              </a:extLst>
            </p:cNvPr>
            <p:cNvSpPr/>
            <p:nvPr/>
          </p:nvSpPr>
          <p:spPr>
            <a:xfrm>
              <a:off x="11095697" y="3192448"/>
              <a:ext cx="146474" cy="1518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3C40BF86-F84C-41DC-AD01-F91B242B96B9}"/>
                </a:ext>
              </a:extLst>
            </p:cNvPr>
            <p:cNvSpPr/>
            <p:nvPr/>
          </p:nvSpPr>
          <p:spPr>
            <a:xfrm>
              <a:off x="11116039" y="3215438"/>
              <a:ext cx="105146" cy="1518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53087F9-9B74-4687-ADC8-D920C475B46B}"/>
                </a:ext>
              </a:extLst>
            </p:cNvPr>
            <p:cNvSpPr/>
            <p:nvPr/>
          </p:nvSpPr>
          <p:spPr>
            <a:xfrm>
              <a:off x="11079795" y="3287119"/>
              <a:ext cx="173181" cy="1165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0A26FAA5-DD9A-4BA8-A886-BB50367CBB33}"/>
                </a:ext>
              </a:extLst>
            </p:cNvPr>
            <p:cNvSpPr/>
            <p:nvPr/>
          </p:nvSpPr>
          <p:spPr>
            <a:xfrm>
              <a:off x="11096899" y="3255761"/>
              <a:ext cx="24740" cy="440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89441FA-50B5-48C8-A59C-9AA900AF0D9F}"/>
                </a:ext>
              </a:extLst>
            </p:cNvPr>
            <p:cNvSpPr/>
            <p:nvPr/>
          </p:nvSpPr>
          <p:spPr>
            <a:xfrm>
              <a:off x="11217060" y="3254564"/>
              <a:ext cx="24740" cy="440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F2FFCDDA-4A9C-4861-B2EE-D410ABF50B84}"/>
              </a:ext>
            </a:extLst>
          </p:cNvPr>
          <p:cNvGrpSpPr>
            <a:grpSpLocks noChangeAspect="1"/>
          </p:cNvGrpSpPr>
          <p:nvPr/>
        </p:nvGrpSpPr>
        <p:grpSpPr>
          <a:xfrm>
            <a:off x="10725479" y="3447329"/>
            <a:ext cx="215935" cy="312726"/>
            <a:chOff x="7569550" y="4450252"/>
            <a:chExt cx="269919" cy="390906"/>
          </a:xfrm>
        </p:grpSpPr>
        <p:sp>
          <p:nvSpPr>
            <p:cNvPr id="14" name="Freeform: Shape 13">
              <a:extLst>
                <a:ext uri="{FF2B5EF4-FFF2-40B4-BE49-F238E27FC236}">
                  <a16:creationId xmlns:a16="http://schemas.microsoft.com/office/drawing/2014/main" id="{0CCA6362-D64E-4930-BDBA-4C214E58F5B1}"/>
                </a:ext>
              </a:extLst>
            </p:cNvPr>
            <p:cNvSpPr/>
            <p:nvPr/>
          </p:nvSpPr>
          <p:spPr>
            <a:xfrm>
              <a:off x="7569550" y="4547461"/>
              <a:ext cx="269919" cy="293697"/>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15" name="Freeform: Shape 14">
              <a:extLst>
                <a:ext uri="{FF2B5EF4-FFF2-40B4-BE49-F238E27FC236}">
                  <a16:creationId xmlns:a16="http://schemas.microsoft.com/office/drawing/2014/main" id="{97478282-7467-47D6-ABD2-062B7C61FE47}"/>
                </a:ext>
              </a:extLst>
            </p:cNvPr>
            <p:cNvSpPr/>
            <p:nvPr/>
          </p:nvSpPr>
          <p:spPr>
            <a:xfrm>
              <a:off x="7619246" y="4450252"/>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CCD07174-3EE5-4B60-8BF9-DC57F50851C1}"/>
              </a:ext>
            </a:extLst>
          </p:cNvPr>
          <p:cNvGrpSpPr>
            <a:grpSpLocks noChangeAspect="1"/>
          </p:cNvGrpSpPr>
          <p:nvPr/>
        </p:nvGrpSpPr>
        <p:grpSpPr>
          <a:xfrm>
            <a:off x="11051498" y="3437684"/>
            <a:ext cx="215935" cy="312726"/>
            <a:chOff x="7569550" y="4450252"/>
            <a:chExt cx="269919" cy="390906"/>
          </a:xfrm>
        </p:grpSpPr>
        <p:sp>
          <p:nvSpPr>
            <p:cNvPr id="17" name="Freeform: Shape 16">
              <a:extLst>
                <a:ext uri="{FF2B5EF4-FFF2-40B4-BE49-F238E27FC236}">
                  <a16:creationId xmlns:a16="http://schemas.microsoft.com/office/drawing/2014/main" id="{982A0960-A5AA-487B-BCF9-78356D67CD26}"/>
                </a:ext>
              </a:extLst>
            </p:cNvPr>
            <p:cNvSpPr/>
            <p:nvPr/>
          </p:nvSpPr>
          <p:spPr>
            <a:xfrm>
              <a:off x="7569550" y="4547461"/>
              <a:ext cx="269919" cy="293697"/>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18" name="Freeform: Shape 17">
              <a:extLst>
                <a:ext uri="{FF2B5EF4-FFF2-40B4-BE49-F238E27FC236}">
                  <a16:creationId xmlns:a16="http://schemas.microsoft.com/office/drawing/2014/main" id="{238E7C6A-1850-4B7C-84E2-CE2EC98C1D13}"/>
                </a:ext>
              </a:extLst>
            </p:cNvPr>
            <p:cNvSpPr/>
            <p:nvPr/>
          </p:nvSpPr>
          <p:spPr>
            <a:xfrm>
              <a:off x="7619246" y="4450252"/>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9" name="Group 18">
            <a:extLst>
              <a:ext uri="{FF2B5EF4-FFF2-40B4-BE49-F238E27FC236}">
                <a16:creationId xmlns:a16="http://schemas.microsoft.com/office/drawing/2014/main" id="{874826DE-6187-4B24-8CA2-7F2ADA3BD5A2}"/>
              </a:ext>
            </a:extLst>
          </p:cNvPr>
          <p:cNvGrpSpPr>
            <a:grpSpLocks noChangeAspect="1"/>
          </p:cNvGrpSpPr>
          <p:nvPr/>
        </p:nvGrpSpPr>
        <p:grpSpPr>
          <a:xfrm>
            <a:off x="11214632" y="3449372"/>
            <a:ext cx="218006" cy="304910"/>
            <a:chOff x="10805642" y="2109156"/>
            <a:chExt cx="272618" cy="381292"/>
          </a:xfrm>
        </p:grpSpPr>
        <p:sp>
          <p:nvSpPr>
            <p:cNvPr id="20" name="Freeform: Shape 19">
              <a:extLst>
                <a:ext uri="{FF2B5EF4-FFF2-40B4-BE49-F238E27FC236}">
                  <a16:creationId xmlns:a16="http://schemas.microsoft.com/office/drawing/2014/main" id="{6FD795BE-4EB2-4029-AF52-F17011B6D390}"/>
                </a:ext>
              </a:extLst>
            </p:cNvPr>
            <p:cNvSpPr/>
            <p:nvPr/>
          </p:nvSpPr>
          <p:spPr>
            <a:xfrm>
              <a:off x="10805642" y="2196750"/>
              <a:ext cx="272618" cy="293698"/>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21" name="Freeform: Shape 20">
              <a:extLst>
                <a:ext uri="{FF2B5EF4-FFF2-40B4-BE49-F238E27FC236}">
                  <a16:creationId xmlns:a16="http://schemas.microsoft.com/office/drawing/2014/main" id="{74A5D809-8C58-49E2-9923-293624793FA9}"/>
                </a:ext>
              </a:extLst>
            </p:cNvPr>
            <p:cNvSpPr/>
            <p:nvPr/>
          </p:nvSpPr>
          <p:spPr>
            <a:xfrm>
              <a:off x="10856688" y="2109156"/>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22" name="Group 21">
            <a:extLst>
              <a:ext uri="{FF2B5EF4-FFF2-40B4-BE49-F238E27FC236}">
                <a16:creationId xmlns:a16="http://schemas.microsoft.com/office/drawing/2014/main" id="{D9992059-430A-4A71-AA4C-1FF72BB36F1A}"/>
              </a:ext>
            </a:extLst>
          </p:cNvPr>
          <p:cNvGrpSpPr>
            <a:grpSpLocks noChangeAspect="1"/>
          </p:cNvGrpSpPr>
          <p:nvPr/>
        </p:nvGrpSpPr>
        <p:grpSpPr>
          <a:xfrm>
            <a:off x="11398632" y="3446086"/>
            <a:ext cx="215935" cy="312726"/>
            <a:chOff x="7569550" y="4450252"/>
            <a:chExt cx="269919" cy="390906"/>
          </a:xfrm>
        </p:grpSpPr>
        <p:sp>
          <p:nvSpPr>
            <p:cNvPr id="23" name="Freeform: Shape 22">
              <a:extLst>
                <a:ext uri="{FF2B5EF4-FFF2-40B4-BE49-F238E27FC236}">
                  <a16:creationId xmlns:a16="http://schemas.microsoft.com/office/drawing/2014/main" id="{7FD6461C-7F07-4E86-ADC0-618E14441948}"/>
                </a:ext>
              </a:extLst>
            </p:cNvPr>
            <p:cNvSpPr/>
            <p:nvPr/>
          </p:nvSpPr>
          <p:spPr>
            <a:xfrm>
              <a:off x="7569550" y="4547461"/>
              <a:ext cx="269919" cy="293697"/>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24" name="Freeform: Shape 23">
              <a:extLst>
                <a:ext uri="{FF2B5EF4-FFF2-40B4-BE49-F238E27FC236}">
                  <a16:creationId xmlns:a16="http://schemas.microsoft.com/office/drawing/2014/main" id="{3BD72C73-921B-4CB2-894C-F9DE40061B20}"/>
                </a:ext>
              </a:extLst>
            </p:cNvPr>
            <p:cNvSpPr/>
            <p:nvPr/>
          </p:nvSpPr>
          <p:spPr>
            <a:xfrm>
              <a:off x="7619246" y="4450252"/>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25" name="Group 24">
            <a:extLst>
              <a:ext uri="{FF2B5EF4-FFF2-40B4-BE49-F238E27FC236}">
                <a16:creationId xmlns:a16="http://schemas.microsoft.com/office/drawing/2014/main" id="{407ACF03-DF8B-45BA-9111-F9C16A07FF1E}"/>
              </a:ext>
            </a:extLst>
          </p:cNvPr>
          <p:cNvGrpSpPr/>
          <p:nvPr/>
        </p:nvGrpSpPr>
        <p:grpSpPr>
          <a:xfrm>
            <a:off x="7108815" y="2712144"/>
            <a:ext cx="4678129" cy="2220646"/>
            <a:chOff x="6049768" y="3888638"/>
            <a:chExt cx="4678129" cy="2220646"/>
          </a:xfrm>
        </p:grpSpPr>
        <p:cxnSp>
          <p:nvCxnSpPr>
            <p:cNvPr id="26" name="Straight Connector 25">
              <a:extLst>
                <a:ext uri="{FF2B5EF4-FFF2-40B4-BE49-F238E27FC236}">
                  <a16:creationId xmlns:a16="http://schemas.microsoft.com/office/drawing/2014/main" id="{6A8AE173-C186-4F60-BE3B-E19E6E571984}"/>
                </a:ext>
              </a:extLst>
            </p:cNvPr>
            <p:cNvCxnSpPr>
              <a:cxnSpLocks/>
            </p:cNvCxnSpPr>
            <p:nvPr/>
          </p:nvCxnSpPr>
          <p:spPr>
            <a:xfrm flipH="1">
              <a:off x="6168837" y="4392762"/>
              <a:ext cx="514309" cy="10796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D870E4-BAA6-451B-9969-1982BB27CB90}"/>
                </a:ext>
              </a:extLst>
            </p:cNvPr>
            <p:cNvCxnSpPr>
              <a:cxnSpLocks/>
            </p:cNvCxnSpPr>
            <p:nvPr/>
          </p:nvCxnSpPr>
          <p:spPr>
            <a:xfrm>
              <a:off x="6691295" y="4383819"/>
              <a:ext cx="570971" cy="10895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33F93C-1D19-405A-B481-8F626F5A3235}"/>
                </a:ext>
              </a:extLst>
            </p:cNvPr>
            <p:cNvGrpSpPr/>
            <p:nvPr/>
          </p:nvGrpSpPr>
          <p:grpSpPr>
            <a:xfrm>
              <a:off x="6049768" y="5457301"/>
              <a:ext cx="1277759" cy="190688"/>
              <a:chOff x="977900" y="4394127"/>
              <a:chExt cx="2880000" cy="429800"/>
            </a:xfrm>
          </p:grpSpPr>
          <p:sp>
            <p:nvSpPr>
              <p:cNvPr id="40" name="Rectangle: Top Corners Rounded 39">
                <a:extLst>
                  <a:ext uri="{FF2B5EF4-FFF2-40B4-BE49-F238E27FC236}">
                    <a16:creationId xmlns:a16="http://schemas.microsoft.com/office/drawing/2014/main" id="{90619C1C-7958-426C-BF28-21B642444AAA}"/>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Top Corners Rounded 40">
                <a:extLst>
                  <a:ext uri="{FF2B5EF4-FFF2-40B4-BE49-F238E27FC236}">
                    <a16:creationId xmlns:a16="http://schemas.microsoft.com/office/drawing/2014/main" id="{BD8C4B66-A9DE-401F-8CF5-224EC1708EBF}"/>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29" name="Straight Connector 28">
              <a:extLst>
                <a:ext uri="{FF2B5EF4-FFF2-40B4-BE49-F238E27FC236}">
                  <a16:creationId xmlns:a16="http://schemas.microsoft.com/office/drawing/2014/main" id="{6107492A-5DE7-4D17-BEFF-F16A1C94314D}"/>
                </a:ext>
              </a:extLst>
            </p:cNvPr>
            <p:cNvCxnSpPr>
              <a:cxnSpLocks/>
            </p:cNvCxnSpPr>
            <p:nvPr/>
          </p:nvCxnSpPr>
          <p:spPr>
            <a:xfrm flipH="1">
              <a:off x="9549245" y="3908906"/>
              <a:ext cx="522877" cy="10992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E1D5A0-1919-47D0-93D5-4D7ADEF975F0}"/>
                </a:ext>
              </a:extLst>
            </p:cNvPr>
            <p:cNvCxnSpPr>
              <a:cxnSpLocks/>
            </p:cNvCxnSpPr>
            <p:nvPr/>
          </p:nvCxnSpPr>
          <p:spPr>
            <a:xfrm>
              <a:off x="10068529" y="3888638"/>
              <a:ext cx="574145" cy="11205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Top Corners Rounded 30">
              <a:extLst>
                <a:ext uri="{FF2B5EF4-FFF2-40B4-BE49-F238E27FC236}">
                  <a16:creationId xmlns:a16="http://schemas.microsoft.com/office/drawing/2014/main" id="{25E19B56-7860-40F5-BB21-9C6FC1D1097F}"/>
                </a:ext>
              </a:extLst>
            </p:cNvPr>
            <p:cNvSpPr/>
            <p:nvPr/>
          </p:nvSpPr>
          <p:spPr>
            <a:xfrm rot="-480000">
              <a:off x="6617471" y="4078989"/>
              <a:ext cx="3513838" cy="79860"/>
            </a:xfrm>
            <a:prstGeom prst="round2SameRect">
              <a:avLst>
                <a:gd name="adj1" fmla="val 50000"/>
                <a:gd name="adj2" fmla="val 5000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CE9FA9E4-BC83-449B-98ED-6AABE2EF437E}"/>
                </a:ext>
              </a:extLst>
            </p:cNvPr>
            <p:cNvGrpSpPr/>
            <p:nvPr/>
          </p:nvGrpSpPr>
          <p:grpSpPr>
            <a:xfrm>
              <a:off x="9450138" y="4924225"/>
              <a:ext cx="1277759" cy="190688"/>
              <a:chOff x="977900" y="4394127"/>
              <a:chExt cx="2880000" cy="429800"/>
            </a:xfrm>
          </p:grpSpPr>
          <p:sp>
            <p:nvSpPr>
              <p:cNvPr id="38" name="Rectangle: Top Corners Rounded 37">
                <a:extLst>
                  <a:ext uri="{FF2B5EF4-FFF2-40B4-BE49-F238E27FC236}">
                    <a16:creationId xmlns:a16="http://schemas.microsoft.com/office/drawing/2014/main" id="{3F39C751-E9CB-4E77-9934-8AA8DDB5BF94}"/>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Top Corners Rounded 38">
                <a:extLst>
                  <a:ext uri="{FF2B5EF4-FFF2-40B4-BE49-F238E27FC236}">
                    <a16:creationId xmlns:a16="http://schemas.microsoft.com/office/drawing/2014/main" id="{67813C8B-4685-42EC-A2FD-EF7C6B1BEA2C}"/>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Trapezoid 32">
              <a:extLst>
                <a:ext uri="{FF2B5EF4-FFF2-40B4-BE49-F238E27FC236}">
                  <a16:creationId xmlns:a16="http://schemas.microsoft.com/office/drawing/2014/main" id="{7FEEF412-739C-4351-A40A-757CF0647EF3}"/>
                </a:ext>
              </a:extLst>
            </p:cNvPr>
            <p:cNvSpPr/>
            <p:nvPr/>
          </p:nvSpPr>
          <p:spPr>
            <a:xfrm>
              <a:off x="8137953" y="4112425"/>
              <a:ext cx="468690" cy="1740947"/>
            </a:xfrm>
            <a:prstGeom prst="trapezoid">
              <a:avLst>
                <a:gd name="adj" fmla="val 307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4" name="Rectangle: Top Corners Rounded 33">
              <a:extLst>
                <a:ext uri="{FF2B5EF4-FFF2-40B4-BE49-F238E27FC236}">
                  <a16:creationId xmlns:a16="http://schemas.microsoft.com/office/drawing/2014/main" id="{623978C5-425D-4AB9-9167-E9E5B701D99E}"/>
                </a:ext>
              </a:extLst>
            </p:cNvPr>
            <p:cNvSpPr/>
            <p:nvPr/>
          </p:nvSpPr>
          <p:spPr>
            <a:xfrm>
              <a:off x="7923745" y="5870726"/>
              <a:ext cx="903378" cy="127776"/>
            </a:xfrm>
            <a:prstGeom prst="round2Same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Top Corners Rounded 34">
              <a:extLst>
                <a:ext uri="{FF2B5EF4-FFF2-40B4-BE49-F238E27FC236}">
                  <a16:creationId xmlns:a16="http://schemas.microsoft.com/office/drawing/2014/main" id="{91F23613-1C50-4059-B4FD-BAAB7C8A13B7}"/>
                </a:ext>
              </a:extLst>
            </p:cNvPr>
            <p:cNvSpPr/>
            <p:nvPr/>
          </p:nvSpPr>
          <p:spPr>
            <a:xfrm>
              <a:off x="7737804" y="5997480"/>
              <a:ext cx="1261787" cy="111804"/>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69A60806-33BD-4E94-A33E-F8DDA71C6EE6}"/>
                </a:ext>
              </a:extLst>
            </p:cNvPr>
            <p:cNvSpPr/>
            <p:nvPr/>
          </p:nvSpPr>
          <p:spPr>
            <a:xfrm>
              <a:off x="8193224" y="3949284"/>
              <a:ext cx="351384" cy="3513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513C2E3C-6988-4779-B73D-A5DF1395C141}"/>
                </a:ext>
              </a:extLst>
            </p:cNvPr>
            <p:cNvSpPr/>
            <p:nvPr/>
          </p:nvSpPr>
          <p:spPr>
            <a:xfrm>
              <a:off x="8283377" y="4039437"/>
              <a:ext cx="159720" cy="15972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2" name="Group 41">
            <a:extLst>
              <a:ext uri="{FF2B5EF4-FFF2-40B4-BE49-F238E27FC236}">
                <a16:creationId xmlns:a16="http://schemas.microsoft.com/office/drawing/2014/main" id="{BA81FA82-5057-434B-A2E1-DA74DFB3BC51}"/>
              </a:ext>
            </a:extLst>
          </p:cNvPr>
          <p:cNvGrpSpPr>
            <a:grpSpLocks noChangeAspect="1"/>
          </p:cNvGrpSpPr>
          <p:nvPr/>
        </p:nvGrpSpPr>
        <p:grpSpPr>
          <a:xfrm>
            <a:off x="7338141" y="3730111"/>
            <a:ext cx="239443" cy="544123"/>
            <a:chOff x="4602335" y="2194011"/>
            <a:chExt cx="216000" cy="490852"/>
          </a:xfrm>
        </p:grpSpPr>
        <p:sp>
          <p:nvSpPr>
            <p:cNvPr id="43" name="Rectangle: Rounded Corners 42">
              <a:extLst>
                <a:ext uri="{FF2B5EF4-FFF2-40B4-BE49-F238E27FC236}">
                  <a16:creationId xmlns:a16="http://schemas.microsoft.com/office/drawing/2014/main" id="{E1713E58-CC6B-4FC1-8A4B-C856D9EA7B7C}"/>
                </a:ext>
              </a:extLst>
            </p:cNvPr>
            <p:cNvSpPr/>
            <p:nvPr/>
          </p:nvSpPr>
          <p:spPr>
            <a:xfrm>
              <a:off x="4621291" y="2262285"/>
              <a:ext cx="188518" cy="422159"/>
            </a:xfrm>
            <a:prstGeom prst="roundRect">
              <a:avLst>
                <a:gd name="adj" fmla="val 32830"/>
              </a:avLst>
            </a:prstGeom>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pPr algn="ctr"/>
              <a:endParaRPr lang="en-AU"/>
            </a:p>
          </p:txBody>
        </p:sp>
        <p:sp>
          <p:nvSpPr>
            <p:cNvPr id="44" name="Rectangle: Rounded Corners 43">
              <a:extLst>
                <a:ext uri="{FF2B5EF4-FFF2-40B4-BE49-F238E27FC236}">
                  <a16:creationId xmlns:a16="http://schemas.microsoft.com/office/drawing/2014/main" id="{688A81BC-D0F6-4300-9CF1-2F26A67E80A5}"/>
                </a:ext>
              </a:extLst>
            </p:cNvPr>
            <p:cNvSpPr/>
            <p:nvPr/>
          </p:nvSpPr>
          <p:spPr>
            <a:xfrm>
              <a:off x="4670063" y="2194011"/>
              <a:ext cx="98357" cy="85863"/>
            </a:xfrm>
            <a:prstGeom prst="roundRect">
              <a:avLst>
                <a:gd name="adj" fmla="val 17591"/>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45" name="Rectangle: Rounded Corners 44">
              <a:extLst>
                <a:ext uri="{FF2B5EF4-FFF2-40B4-BE49-F238E27FC236}">
                  <a16:creationId xmlns:a16="http://schemas.microsoft.com/office/drawing/2014/main" id="{8A6124FC-3733-4676-A50D-05E70D0C47FF}"/>
                </a:ext>
              </a:extLst>
            </p:cNvPr>
            <p:cNvSpPr/>
            <p:nvPr/>
          </p:nvSpPr>
          <p:spPr>
            <a:xfrm>
              <a:off x="4686897" y="2205094"/>
              <a:ext cx="65571" cy="76192"/>
            </a:xfrm>
            <a:prstGeom prst="roundRect">
              <a:avLst>
                <a:gd name="adj" fmla="val 17591"/>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46" name="Rectangle: Top Corners Rounded 45">
              <a:extLst>
                <a:ext uri="{FF2B5EF4-FFF2-40B4-BE49-F238E27FC236}">
                  <a16:creationId xmlns:a16="http://schemas.microsoft.com/office/drawing/2014/main" id="{AEC1CB32-4BC3-45AD-8385-317C63F176C7}"/>
                </a:ext>
              </a:extLst>
            </p:cNvPr>
            <p:cNvSpPr/>
            <p:nvPr/>
          </p:nvSpPr>
          <p:spPr>
            <a:xfrm>
              <a:off x="4706243" y="2270019"/>
              <a:ext cx="24589" cy="9143"/>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47" name="Rectangle: Top Corners Rounded 46">
              <a:extLst>
                <a:ext uri="{FF2B5EF4-FFF2-40B4-BE49-F238E27FC236}">
                  <a16:creationId xmlns:a16="http://schemas.microsoft.com/office/drawing/2014/main" id="{0DBD4992-254E-4EB5-995B-CE617EA8284A}"/>
                </a:ext>
              </a:extLst>
            </p:cNvPr>
            <p:cNvSpPr/>
            <p:nvPr/>
          </p:nvSpPr>
          <p:spPr>
            <a:xfrm>
              <a:off x="4714483" y="2232323"/>
              <a:ext cx="8196" cy="35776"/>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48" name="Rectangle: Top Corners Rounded 47">
              <a:extLst>
                <a:ext uri="{FF2B5EF4-FFF2-40B4-BE49-F238E27FC236}">
                  <a16:creationId xmlns:a16="http://schemas.microsoft.com/office/drawing/2014/main" id="{E7C77C5C-3709-4C3C-8DAC-4190A8A38EF2}"/>
                </a:ext>
              </a:extLst>
            </p:cNvPr>
            <p:cNvSpPr/>
            <p:nvPr/>
          </p:nvSpPr>
          <p:spPr>
            <a:xfrm rot="16200000">
              <a:off x="4717864" y="2212130"/>
              <a:ext cx="3048" cy="32786"/>
            </a:xfrm>
            <a:prstGeom prst="round2SameRect">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49" name="Trapezoid 48">
              <a:extLst>
                <a:ext uri="{FF2B5EF4-FFF2-40B4-BE49-F238E27FC236}">
                  <a16:creationId xmlns:a16="http://schemas.microsoft.com/office/drawing/2014/main" id="{9337B5E6-4930-4135-B4B0-B374FB64E2F7}"/>
                </a:ext>
              </a:extLst>
            </p:cNvPr>
            <p:cNvSpPr/>
            <p:nvPr/>
          </p:nvSpPr>
          <p:spPr>
            <a:xfrm rot="16200000">
              <a:off x="4722935" y="2240351"/>
              <a:ext cx="6095" cy="18286"/>
            </a:xfrm>
            <a:prstGeom prst="trapezoid">
              <a:avLst>
                <a:gd name="adj" fmla="val 12522"/>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50" name="TextBox 49">
              <a:extLst>
                <a:ext uri="{FF2B5EF4-FFF2-40B4-BE49-F238E27FC236}">
                  <a16:creationId xmlns:a16="http://schemas.microsoft.com/office/drawing/2014/main" id="{9468CD7A-887B-4C03-B44B-DFF5F6614A38}"/>
                </a:ext>
              </a:extLst>
            </p:cNvPr>
            <p:cNvSpPr txBox="1"/>
            <p:nvPr/>
          </p:nvSpPr>
          <p:spPr>
            <a:xfrm>
              <a:off x="4602335" y="2542258"/>
              <a:ext cx="216000" cy="66115"/>
            </a:xfrm>
            <a:prstGeom prst="rect">
              <a:avLst/>
            </a:prstGeom>
          </p:spPr>
          <p:txBody>
            <a:bodyPr vert="horz" wrap="square" lIns="36000" tIns="45720" rIns="36000" bIns="45720" rtlCol="0" anchor="ctr" anchorCtr="0">
              <a:noAutofit/>
            </a:bodyPr>
            <a:lstStyle/>
            <a:p>
              <a:pPr marL="0" indent="0" algn="ctr">
                <a:buNone/>
              </a:pPr>
              <a:r>
                <a:rPr lang="en-AU" sz="500" b="1" dirty="0">
                  <a:solidFill>
                    <a:schemeClr val="bg1"/>
                  </a:solidFill>
                  <a:latin typeface="Arial" panose="020B0604020202020204" pitchFamily="34" charset="0"/>
                  <a:cs typeface="Arial" panose="020B0604020202020204" pitchFamily="34" charset="0"/>
                </a:rPr>
                <a:t>GAS</a:t>
              </a:r>
              <a:endParaRPr lang="en-AU" sz="300" b="1" dirty="0">
                <a:solidFill>
                  <a:schemeClr val="bg1"/>
                </a:solidFill>
                <a:latin typeface="Arial" panose="020B0604020202020204" pitchFamily="34" charset="0"/>
                <a:cs typeface="Arial" panose="020B0604020202020204" pitchFamily="34" charset="0"/>
              </a:endParaRPr>
            </a:p>
          </p:txBody>
        </p:sp>
        <p:sp>
          <p:nvSpPr>
            <p:cNvPr id="51" name="Rectangle: Rounded Corners 50">
              <a:extLst>
                <a:ext uri="{FF2B5EF4-FFF2-40B4-BE49-F238E27FC236}">
                  <a16:creationId xmlns:a16="http://schemas.microsoft.com/office/drawing/2014/main" id="{12944B57-84A3-476D-93C5-90B9C84FD4AD}"/>
                </a:ext>
              </a:extLst>
            </p:cNvPr>
            <p:cNvSpPr/>
            <p:nvPr/>
          </p:nvSpPr>
          <p:spPr>
            <a:xfrm>
              <a:off x="4624185" y="2659663"/>
              <a:ext cx="182861" cy="25200"/>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52" name="Teardrop 51">
              <a:extLst>
                <a:ext uri="{FF2B5EF4-FFF2-40B4-BE49-F238E27FC236}">
                  <a16:creationId xmlns:a16="http://schemas.microsoft.com/office/drawing/2014/main" id="{810E5B31-75E3-411C-A181-BD42E517AB5C}"/>
                </a:ext>
              </a:extLst>
            </p:cNvPr>
            <p:cNvSpPr>
              <a:spLocks noChangeAspect="1"/>
            </p:cNvSpPr>
            <p:nvPr/>
          </p:nvSpPr>
          <p:spPr>
            <a:xfrm rot="19078531">
              <a:off x="4667022" y="2398425"/>
              <a:ext cx="97053" cy="89081"/>
            </a:xfrm>
            <a:prstGeom prst="teardrop">
              <a:avLst>
                <a:gd name="adj" fmla="val 130367"/>
              </a:avLst>
            </a:prstGeom>
            <a:solidFill>
              <a:schemeClr val="tx1"/>
            </a:solidFill>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dirty="0"/>
            </a:p>
          </p:txBody>
        </p:sp>
      </p:grpSp>
      <p:grpSp>
        <p:nvGrpSpPr>
          <p:cNvPr id="53" name="Group 52">
            <a:extLst>
              <a:ext uri="{FF2B5EF4-FFF2-40B4-BE49-F238E27FC236}">
                <a16:creationId xmlns:a16="http://schemas.microsoft.com/office/drawing/2014/main" id="{6BDCA952-CFAA-4290-9CD7-E7555038E2A3}"/>
              </a:ext>
            </a:extLst>
          </p:cNvPr>
          <p:cNvGrpSpPr>
            <a:grpSpLocks noChangeAspect="1"/>
          </p:cNvGrpSpPr>
          <p:nvPr/>
        </p:nvGrpSpPr>
        <p:grpSpPr>
          <a:xfrm>
            <a:off x="7526917" y="3936850"/>
            <a:ext cx="239443" cy="339214"/>
            <a:chOff x="5033130" y="2332098"/>
            <a:chExt cx="216000" cy="306001"/>
          </a:xfrm>
        </p:grpSpPr>
        <p:sp>
          <p:nvSpPr>
            <p:cNvPr id="54" name="Rectangle: Rounded Corners 53">
              <a:extLst>
                <a:ext uri="{FF2B5EF4-FFF2-40B4-BE49-F238E27FC236}">
                  <a16:creationId xmlns:a16="http://schemas.microsoft.com/office/drawing/2014/main" id="{30CBFBA1-E5F6-4BEF-B775-B86DB3F071FB}"/>
                </a:ext>
              </a:extLst>
            </p:cNvPr>
            <p:cNvSpPr/>
            <p:nvPr/>
          </p:nvSpPr>
          <p:spPr>
            <a:xfrm>
              <a:off x="5069957" y="2332250"/>
              <a:ext cx="156657" cy="304199"/>
            </a:xfrm>
            <a:prstGeom prst="roundRect">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55" name="Rectangle: Rounded Corners 54">
              <a:extLst>
                <a:ext uri="{FF2B5EF4-FFF2-40B4-BE49-F238E27FC236}">
                  <a16:creationId xmlns:a16="http://schemas.microsoft.com/office/drawing/2014/main" id="{83CC79F0-1790-4205-999E-697F7C9F4AD9}"/>
                </a:ext>
              </a:extLst>
            </p:cNvPr>
            <p:cNvSpPr/>
            <p:nvPr/>
          </p:nvSpPr>
          <p:spPr>
            <a:xfrm>
              <a:off x="5057891" y="2614471"/>
              <a:ext cx="178813" cy="23628"/>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4AFCC19D-4284-4CC1-9F8C-E85ABC2892DA}"/>
                </a:ext>
              </a:extLst>
            </p:cNvPr>
            <p:cNvSpPr/>
            <p:nvPr/>
          </p:nvSpPr>
          <p:spPr>
            <a:xfrm>
              <a:off x="5211587" y="2365217"/>
              <a:ext cx="3600" cy="23601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Rounded Corners 56">
              <a:extLst>
                <a:ext uri="{FF2B5EF4-FFF2-40B4-BE49-F238E27FC236}">
                  <a16:creationId xmlns:a16="http://schemas.microsoft.com/office/drawing/2014/main" id="{25E7B298-C62C-4384-80AE-CF8051935CE2}"/>
                </a:ext>
              </a:extLst>
            </p:cNvPr>
            <p:cNvSpPr/>
            <p:nvPr/>
          </p:nvSpPr>
          <p:spPr>
            <a:xfrm>
              <a:off x="5056704" y="2332098"/>
              <a:ext cx="178813" cy="23628"/>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Rectangle: Rounded Corners 57">
              <a:extLst>
                <a:ext uri="{FF2B5EF4-FFF2-40B4-BE49-F238E27FC236}">
                  <a16:creationId xmlns:a16="http://schemas.microsoft.com/office/drawing/2014/main" id="{ADC4CFCA-27C1-4FEA-8B99-894524A99258}"/>
                </a:ext>
              </a:extLst>
            </p:cNvPr>
            <p:cNvSpPr/>
            <p:nvPr/>
          </p:nvSpPr>
          <p:spPr>
            <a:xfrm>
              <a:off x="5057792" y="2463093"/>
              <a:ext cx="178813" cy="23628"/>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B29DBDC6-4D4E-4B18-A7DF-442A5CA48EAD}"/>
                </a:ext>
              </a:extLst>
            </p:cNvPr>
            <p:cNvSpPr/>
            <p:nvPr/>
          </p:nvSpPr>
          <p:spPr>
            <a:xfrm>
              <a:off x="5101530" y="2423825"/>
              <a:ext cx="79200" cy="108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Teardrop 59">
              <a:extLst>
                <a:ext uri="{FF2B5EF4-FFF2-40B4-BE49-F238E27FC236}">
                  <a16:creationId xmlns:a16="http://schemas.microsoft.com/office/drawing/2014/main" id="{743AEA24-7E6D-4256-BD77-9B834783B58A}"/>
                </a:ext>
              </a:extLst>
            </p:cNvPr>
            <p:cNvSpPr>
              <a:spLocks noChangeAspect="1"/>
            </p:cNvSpPr>
            <p:nvPr/>
          </p:nvSpPr>
          <p:spPr>
            <a:xfrm rot="19078531">
              <a:off x="5111555" y="2448830"/>
              <a:ext cx="59657" cy="79200"/>
            </a:xfrm>
            <a:prstGeom prst="teardrop">
              <a:avLst>
                <a:gd name="adj" fmla="val 130367"/>
              </a:avLst>
            </a:prstGeom>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1" name="TextBox 60">
              <a:extLst>
                <a:ext uri="{FF2B5EF4-FFF2-40B4-BE49-F238E27FC236}">
                  <a16:creationId xmlns:a16="http://schemas.microsoft.com/office/drawing/2014/main" id="{14C01C97-2868-4C10-8FC6-F9FAF0226E4A}"/>
                </a:ext>
              </a:extLst>
            </p:cNvPr>
            <p:cNvSpPr txBox="1"/>
            <p:nvPr/>
          </p:nvSpPr>
          <p:spPr>
            <a:xfrm>
              <a:off x="5033130" y="2540272"/>
              <a:ext cx="216000" cy="66115"/>
            </a:xfrm>
            <a:prstGeom prst="rect">
              <a:avLst/>
            </a:prstGeom>
          </p:spPr>
          <p:txBody>
            <a:bodyPr vert="horz" wrap="square" lIns="36000" tIns="45720" rIns="36000" bIns="45720" rtlCol="0" anchor="ctr" anchorCtr="0">
              <a:noAutofit/>
            </a:bodyPr>
            <a:lstStyle/>
            <a:p>
              <a:pPr marL="0" indent="0" algn="ctr">
                <a:buNone/>
              </a:pPr>
              <a:r>
                <a:rPr lang="en-AU" sz="500" b="1" dirty="0">
                  <a:solidFill>
                    <a:schemeClr val="bg1"/>
                  </a:solidFill>
                  <a:latin typeface="Arial" panose="020B0604020202020204" pitchFamily="34" charset="0"/>
                  <a:cs typeface="Arial" panose="020B0604020202020204" pitchFamily="34" charset="0"/>
                </a:rPr>
                <a:t>OIL</a:t>
              </a:r>
              <a:endParaRPr lang="en-AU" sz="300" b="1" dirty="0">
                <a:solidFill>
                  <a:schemeClr val="bg1"/>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6816EDA2-39C0-4C9A-B58B-F2DC6E97553F}"/>
              </a:ext>
            </a:extLst>
          </p:cNvPr>
          <p:cNvGrpSpPr/>
          <p:nvPr/>
        </p:nvGrpSpPr>
        <p:grpSpPr>
          <a:xfrm>
            <a:off x="7757829" y="3642207"/>
            <a:ext cx="367977" cy="635081"/>
            <a:chOff x="8940496" y="5387774"/>
            <a:chExt cx="367977" cy="635081"/>
          </a:xfrm>
        </p:grpSpPr>
        <p:grpSp>
          <p:nvGrpSpPr>
            <p:cNvPr id="63" name="Group 62">
              <a:extLst>
                <a:ext uri="{FF2B5EF4-FFF2-40B4-BE49-F238E27FC236}">
                  <a16:creationId xmlns:a16="http://schemas.microsoft.com/office/drawing/2014/main" id="{9D50CD6B-56CB-4142-AFB1-0A9CBD6956DD}"/>
                </a:ext>
              </a:extLst>
            </p:cNvPr>
            <p:cNvGrpSpPr/>
            <p:nvPr/>
          </p:nvGrpSpPr>
          <p:grpSpPr>
            <a:xfrm>
              <a:off x="8940496" y="5387774"/>
              <a:ext cx="367977" cy="635081"/>
              <a:chOff x="6331739" y="2118429"/>
              <a:chExt cx="367977" cy="635081"/>
            </a:xfrm>
          </p:grpSpPr>
          <p:sp>
            <p:nvSpPr>
              <p:cNvPr id="72" name="Rectangle: Rounded Corners 71">
                <a:extLst>
                  <a:ext uri="{FF2B5EF4-FFF2-40B4-BE49-F238E27FC236}">
                    <a16:creationId xmlns:a16="http://schemas.microsoft.com/office/drawing/2014/main" id="{A9ED00AE-35CA-4FCF-9820-09667EA85C5D}"/>
                  </a:ext>
                </a:extLst>
              </p:cNvPr>
              <p:cNvSpPr/>
              <p:nvPr/>
            </p:nvSpPr>
            <p:spPr>
              <a:xfrm rot="1392591">
                <a:off x="6667682" y="2245890"/>
                <a:ext cx="32034" cy="12330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3" name="Rectangle: Rounded Corners 72">
                <a:extLst>
                  <a:ext uri="{FF2B5EF4-FFF2-40B4-BE49-F238E27FC236}">
                    <a16:creationId xmlns:a16="http://schemas.microsoft.com/office/drawing/2014/main" id="{653ABCEC-DF47-461C-B96A-4D1C89A21CD7}"/>
                  </a:ext>
                </a:extLst>
              </p:cNvPr>
              <p:cNvSpPr/>
              <p:nvPr/>
            </p:nvSpPr>
            <p:spPr>
              <a:xfrm rot="17847405">
                <a:off x="6598528" y="2255533"/>
                <a:ext cx="36038" cy="13214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Rectangle: Rounded Corners 73">
                <a:extLst>
                  <a:ext uri="{FF2B5EF4-FFF2-40B4-BE49-F238E27FC236}">
                    <a16:creationId xmlns:a16="http://schemas.microsoft.com/office/drawing/2014/main" id="{58273F99-00DA-4DFF-9292-F1AF5E4A7B5E}"/>
                  </a:ext>
                </a:extLst>
              </p:cNvPr>
              <p:cNvSpPr/>
              <p:nvPr/>
            </p:nvSpPr>
            <p:spPr>
              <a:xfrm rot="14340000">
                <a:off x="6399747" y="2263244"/>
                <a:ext cx="36038" cy="13214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5" name="Rectangle: Rounded Corners 74">
                <a:extLst>
                  <a:ext uri="{FF2B5EF4-FFF2-40B4-BE49-F238E27FC236}">
                    <a16:creationId xmlns:a16="http://schemas.microsoft.com/office/drawing/2014/main" id="{B939D818-148D-479B-8FCE-A35F83A47E7E}"/>
                  </a:ext>
                </a:extLst>
              </p:cNvPr>
              <p:cNvSpPr/>
              <p:nvPr/>
            </p:nvSpPr>
            <p:spPr>
              <a:xfrm rot="9015978">
                <a:off x="6331739" y="2247447"/>
                <a:ext cx="32034" cy="12194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Rectangle: Rounded Corners 75">
                <a:extLst>
                  <a:ext uri="{FF2B5EF4-FFF2-40B4-BE49-F238E27FC236}">
                    <a16:creationId xmlns:a16="http://schemas.microsoft.com/office/drawing/2014/main" id="{423901AE-ECA7-454C-A68D-4E373B5E0C71}"/>
                  </a:ext>
                </a:extLst>
              </p:cNvPr>
              <p:cNvSpPr/>
              <p:nvPr/>
            </p:nvSpPr>
            <p:spPr>
              <a:xfrm>
                <a:off x="6454581" y="2277041"/>
                <a:ext cx="128764" cy="2487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7" name="Rectangle: Rounded Corners 76">
                <a:extLst>
                  <a:ext uri="{FF2B5EF4-FFF2-40B4-BE49-F238E27FC236}">
                    <a16:creationId xmlns:a16="http://schemas.microsoft.com/office/drawing/2014/main" id="{A662C130-87A6-45E3-960D-7387AFB5C873}"/>
                  </a:ext>
                </a:extLst>
              </p:cNvPr>
              <p:cNvSpPr/>
              <p:nvPr/>
            </p:nvSpPr>
            <p:spPr>
              <a:xfrm>
                <a:off x="6454056" y="2477219"/>
                <a:ext cx="50400" cy="27629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Rectangle: Rounded Corners 77">
                <a:extLst>
                  <a:ext uri="{FF2B5EF4-FFF2-40B4-BE49-F238E27FC236}">
                    <a16:creationId xmlns:a16="http://schemas.microsoft.com/office/drawing/2014/main" id="{2DECFA33-5756-43EE-AF75-627554F5DD70}"/>
                  </a:ext>
                </a:extLst>
              </p:cNvPr>
              <p:cNvSpPr/>
              <p:nvPr/>
            </p:nvSpPr>
            <p:spPr>
              <a:xfrm>
                <a:off x="6533175" y="2475597"/>
                <a:ext cx="50400" cy="27629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9" name="Oval 78">
                <a:extLst>
                  <a:ext uri="{FF2B5EF4-FFF2-40B4-BE49-F238E27FC236}">
                    <a16:creationId xmlns:a16="http://schemas.microsoft.com/office/drawing/2014/main" id="{8E3BE0CA-9F74-49E0-ABD1-8948459A148D}"/>
                  </a:ext>
                </a:extLst>
              </p:cNvPr>
              <p:cNvSpPr/>
              <p:nvPr/>
            </p:nvSpPr>
            <p:spPr>
              <a:xfrm>
                <a:off x="6463399" y="2159267"/>
                <a:ext cx="108114" cy="1081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0" name="Partial Circle 79">
                <a:extLst>
                  <a:ext uri="{FF2B5EF4-FFF2-40B4-BE49-F238E27FC236}">
                    <a16:creationId xmlns:a16="http://schemas.microsoft.com/office/drawing/2014/main" id="{28EB507E-A552-40D8-82F8-80956168C382}"/>
                  </a:ext>
                </a:extLst>
              </p:cNvPr>
              <p:cNvSpPr/>
              <p:nvPr/>
            </p:nvSpPr>
            <p:spPr>
              <a:xfrm flipV="1">
                <a:off x="6457990" y="2125856"/>
                <a:ext cx="121944" cy="133030"/>
              </a:xfrm>
              <a:prstGeom prst="pie">
                <a:avLst>
                  <a:gd name="adj1" fmla="val 0"/>
                  <a:gd name="adj2" fmla="val 1076701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81" name="Straight Connector 80">
                <a:extLst>
                  <a:ext uri="{FF2B5EF4-FFF2-40B4-BE49-F238E27FC236}">
                    <a16:creationId xmlns:a16="http://schemas.microsoft.com/office/drawing/2014/main" id="{4CCEBB94-E824-49D0-8D33-5121BBFC0587}"/>
                  </a:ext>
                </a:extLst>
              </p:cNvPr>
              <p:cNvCxnSpPr>
                <a:cxnSpLocks/>
              </p:cNvCxnSpPr>
              <p:nvPr/>
            </p:nvCxnSpPr>
            <p:spPr>
              <a:xfrm flipV="1">
                <a:off x="6450461" y="2179319"/>
                <a:ext cx="13303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Flowchart: Manual Operation 81">
                <a:extLst>
                  <a:ext uri="{FF2B5EF4-FFF2-40B4-BE49-F238E27FC236}">
                    <a16:creationId xmlns:a16="http://schemas.microsoft.com/office/drawing/2014/main" id="{53C49EB3-0E99-4B96-B73C-186DAE4A8724}"/>
                  </a:ext>
                </a:extLst>
              </p:cNvPr>
              <p:cNvSpPr/>
              <p:nvPr/>
            </p:nvSpPr>
            <p:spPr>
              <a:xfrm>
                <a:off x="6506378" y="2118429"/>
                <a:ext cx="27121" cy="33984"/>
              </a:xfrm>
              <a:prstGeom prst="flowChartManualOperation">
                <a:avLst/>
              </a:prstGeom>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Diagonal Stripe 82">
                <a:extLst>
                  <a:ext uri="{FF2B5EF4-FFF2-40B4-BE49-F238E27FC236}">
                    <a16:creationId xmlns:a16="http://schemas.microsoft.com/office/drawing/2014/main" id="{159F052B-749F-4EC7-8CA9-BABCB6A60D27}"/>
                  </a:ext>
                </a:extLst>
              </p:cNvPr>
              <p:cNvSpPr/>
              <p:nvPr/>
            </p:nvSpPr>
            <p:spPr>
              <a:xfrm>
                <a:off x="6522530" y="2274608"/>
                <a:ext cx="44343" cy="47192"/>
              </a:xfrm>
              <a:prstGeom prst="diagStripe">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4" name="Diagonal Stripe 83">
                <a:extLst>
                  <a:ext uri="{FF2B5EF4-FFF2-40B4-BE49-F238E27FC236}">
                    <a16:creationId xmlns:a16="http://schemas.microsoft.com/office/drawing/2014/main" id="{129D2D38-DABA-4B79-BD0B-D9A24DF55E4A}"/>
                  </a:ext>
                </a:extLst>
              </p:cNvPr>
              <p:cNvSpPr/>
              <p:nvPr/>
            </p:nvSpPr>
            <p:spPr>
              <a:xfrm flipH="1">
                <a:off x="6474568" y="2275126"/>
                <a:ext cx="44343" cy="47192"/>
              </a:xfrm>
              <a:prstGeom prst="diagStripe">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85" name="Straight Connector 84">
                <a:extLst>
                  <a:ext uri="{FF2B5EF4-FFF2-40B4-BE49-F238E27FC236}">
                    <a16:creationId xmlns:a16="http://schemas.microsoft.com/office/drawing/2014/main" id="{A3A39CFF-B52D-40B7-9DDC-5BD3606F3C22}"/>
                  </a:ext>
                </a:extLst>
              </p:cNvPr>
              <p:cNvCxnSpPr/>
              <p:nvPr/>
            </p:nvCxnSpPr>
            <p:spPr>
              <a:xfrm>
                <a:off x="6521306" y="2298618"/>
                <a:ext cx="0" cy="166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88F7F935-9EF9-4ECC-A022-CFA4C8B43817}"/>
                  </a:ext>
                </a:extLst>
              </p:cNvPr>
              <p:cNvSpPr/>
              <p:nvPr/>
            </p:nvSpPr>
            <p:spPr>
              <a:xfrm>
                <a:off x="6453071" y="2388767"/>
                <a:ext cx="67623"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Rectangle 86">
                <a:extLst>
                  <a:ext uri="{FF2B5EF4-FFF2-40B4-BE49-F238E27FC236}">
                    <a16:creationId xmlns:a16="http://schemas.microsoft.com/office/drawing/2014/main" id="{322AFF7C-795E-4121-85B7-0882C3EE1527}"/>
                  </a:ext>
                </a:extLst>
              </p:cNvPr>
              <p:cNvSpPr/>
              <p:nvPr/>
            </p:nvSpPr>
            <p:spPr>
              <a:xfrm>
                <a:off x="6522038" y="2388562"/>
                <a:ext cx="64298"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Rectangle 87">
                <a:extLst>
                  <a:ext uri="{FF2B5EF4-FFF2-40B4-BE49-F238E27FC236}">
                    <a16:creationId xmlns:a16="http://schemas.microsoft.com/office/drawing/2014/main" id="{BF1C23A7-B1FB-4BDF-913D-51EDEC2AE175}"/>
                  </a:ext>
                </a:extLst>
              </p:cNvPr>
              <p:cNvSpPr/>
              <p:nvPr/>
            </p:nvSpPr>
            <p:spPr>
              <a:xfrm>
                <a:off x="6453071" y="2414121"/>
                <a:ext cx="67623"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04B3DE01-688E-47E9-AE09-0D149131EF99}"/>
                  </a:ext>
                </a:extLst>
              </p:cNvPr>
              <p:cNvSpPr/>
              <p:nvPr/>
            </p:nvSpPr>
            <p:spPr>
              <a:xfrm>
                <a:off x="6522038" y="2413916"/>
                <a:ext cx="64298"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0" name="Straight Connector 89">
                <a:extLst>
                  <a:ext uri="{FF2B5EF4-FFF2-40B4-BE49-F238E27FC236}">
                    <a16:creationId xmlns:a16="http://schemas.microsoft.com/office/drawing/2014/main" id="{E9923C1E-CD06-41B1-BFF4-98A6F476BE1B}"/>
                  </a:ext>
                </a:extLst>
              </p:cNvPr>
              <p:cNvCxnSpPr/>
              <p:nvPr/>
            </p:nvCxnSpPr>
            <p:spPr>
              <a:xfrm>
                <a:off x="6446809" y="2461982"/>
                <a:ext cx="139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C95026A0-9F98-49D8-8700-0909095247B9}"/>
                </a:ext>
              </a:extLst>
            </p:cNvPr>
            <p:cNvGrpSpPr/>
            <p:nvPr/>
          </p:nvGrpSpPr>
          <p:grpSpPr>
            <a:xfrm>
              <a:off x="8953781" y="5561642"/>
              <a:ext cx="342622" cy="349215"/>
              <a:chOff x="8855212" y="3739156"/>
              <a:chExt cx="342622" cy="349215"/>
            </a:xfrm>
          </p:grpSpPr>
          <p:sp>
            <p:nvSpPr>
              <p:cNvPr id="65" name="Oval 64">
                <a:extLst>
                  <a:ext uri="{FF2B5EF4-FFF2-40B4-BE49-F238E27FC236}">
                    <a16:creationId xmlns:a16="http://schemas.microsoft.com/office/drawing/2014/main" id="{DB31864C-656D-473A-8449-A1318C62792E}"/>
                  </a:ext>
                </a:extLst>
              </p:cNvPr>
              <p:cNvSpPr/>
              <p:nvPr/>
            </p:nvSpPr>
            <p:spPr>
              <a:xfrm>
                <a:off x="8855212" y="3739156"/>
                <a:ext cx="342622" cy="34921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TextBox 65">
                <a:extLst>
                  <a:ext uri="{FF2B5EF4-FFF2-40B4-BE49-F238E27FC236}">
                    <a16:creationId xmlns:a16="http://schemas.microsoft.com/office/drawing/2014/main" id="{906C9507-8CC7-4A6B-8D26-C110FDD4E53C}"/>
                  </a:ext>
                </a:extLst>
              </p:cNvPr>
              <p:cNvSpPr txBox="1"/>
              <p:nvPr/>
            </p:nvSpPr>
            <p:spPr>
              <a:xfrm>
                <a:off x="8961431" y="3748240"/>
                <a:ext cx="124427" cy="281052"/>
              </a:xfrm>
              <a:prstGeom prst="rect">
                <a:avLst/>
              </a:prstGeom>
            </p:spPr>
            <p:txBody>
              <a:bodyPr vert="horz" wrap="square" lIns="91440" tIns="45720" rIns="91440" bIns="45720" rtlCol="0">
                <a:noAutofit/>
              </a:bodyPr>
              <a:lstStyle/>
              <a:p>
                <a:pPr marL="0" indent="0" algn="ctr">
                  <a:buNone/>
                </a:pPr>
                <a:r>
                  <a:rPr lang="en-AU" sz="1600" b="1" dirty="0">
                    <a:solidFill>
                      <a:schemeClr val="accent2">
                        <a:lumMod val="75000"/>
                      </a:schemeClr>
                    </a:solidFill>
                    <a:latin typeface="Segoe UI" panose="020B0502040204020203" pitchFamily="34" charset="0"/>
                    <a:cs typeface="Segoe UI" panose="020B0502040204020203" pitchFamily="34" charset="0"/>
                  </a:rPr>
                  <a:t>$</a:t>
                </a:r>
              </a:p>
            </p:txBody>
          </p:sp>
          <p:sp>
            <p:nvSpPr>
              <p:cNvPr id="67" name="Arc 66">
                <a:extLst>
                  <a:ext uri="{FF2B5EF4-FFF2-40B4-BE49-F238E27FC236}">
                    <a16:creationId xmlns:a16="http://schemas.microsoft.com/office/drawing/2014/main" id="{A52652B8-FE4F-475A-A8E7-9888BAEBF520}"/>
                  </a:ext>
                </a:extLst>
              </p:cNvPr>
              <p:cNvSpPr/>
              <p:nvPr/>
            </p:nvSpPr>
            <p:spPr>
              <a:xfrm>
                <a:off x="8890353" y="3778968"/>
                <a:ext cx="270000" cy="270000"/>
              </a:xfrm>
              <a:prstGeom prst="arc">
                <a:avLst>
                  <a:gd name="adj1" fmla="val 7415272"/>
                  <a:gd name="adj2" fmla="val 346150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8" name="Arc 67">
                <a:extLst>
                  <a:ext uri="{FF2B5EF4-FFF2-40B4-BE49-F238E27FC236}">
                    <a16:creationId xmlns:a16="http://schemas.microsoft.com/office/drawing/2014/main" id="{5A896E23-EDAA-4C09-81A0-A4C76E718F02}"/>
                  </a:ext>
                </a:extLst>
              </p:cNvPr>
              <p:cNvSpPr/>
              <p:nvPr/>
            </p:nvSpPr>
            <p:spPr>
              <a:xfrm>
                <a:off x="8891492" y="3779686"/>
                <a:ext cx="270000" cy="270000"/>
              </a:xfrm>
              <a:prstGeom prst="arc">
                <a:avLst>
                  <a:gd name="adj1" fmla="val 11720607"/>
                  <a:gd name="adj2" fmla="val 3461507"/>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9" name="Arc 68">
                <a:extLst>
                  <a:ext uri="{FF2B5EF4-FFF2-40B4-BE49-F238E27FC236}">
                    <a16:creationId xmlns:a16="http://schemas.microsoft.com/office/drawing/2014/main" id="{7A54A3FE-6467-41F8-8B8D-C5420D844343}"/>
                  </a:ext>
                </a:extLst>
              </p:cNvPr>
              <p:cNvSpPr/>
              <p:nvPr/>
            </p:nvSpPr>
            <p:spPr>
              <a:xfrm>
                <a:off x="8893122" y="3780446"/>
                <a:ext cx="270000" cy="270000"/>
              </a:xfrm>
              <a:prstGeom prst="arc">
                <a:avLst>
                  <a:gd name="adj1" fmla="val 16134847"/>
                  <a:gd name="adj2" fmla="val 3461507"/>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0" name="Arc 69">
                <a:extLst>
                  <a:ext uri="{FF2B5EF4-FFF2-40B4-BE49-F238E27FC236}">
                    <a16:creationId xmlns:a16="http://schemas.microsoft.com/office/drawing/2014/main" id="{1231D72D-32DA-49FD-B01A-BE61859294C2}"/>
                  </a:ext>
                </a:extLst>
              </p:cNvPr>
              <p:cNvSpPr/>
              <p:nvPr/>
            </p:nvSpPr>
            <p:spPr>
              <a:xfrm>
                <a:off x="8896024" y="3779101"/>
                <a:ext cx="270000" cy="270000"/>
              </a:xfrm>
              <a:prstGeom prst="arc">
                <a:avLst>
                  <a:gd name="adj1" fmla="val 20634292"/>
                  <a:gd name="adj2" fmla="val 346150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1" name="Isosceles Triangle 70">
                <a:extLst>
                  <a:ext uri="{FF2B5EF4-FFF2-40B4-BE49-F238E27FC236}">
                    <a16:creationId xmlns:a16="http://schemas.microsoft.com/office/drawing/2014/main" id="{319A70FB-EFE5-4DD1-8466-37A83DEA95E0}"/>
                  </a:ext>
                </a:extLst>
              </p:cNvPr>
              <p:cNvSpPr/>
              <p:nvPr/>
            </p:nvSpPr>
            <p:spPr>
              <a:xfrm rot="2791763">
                <a:off x="8911024" y="4000676"/>
                <a:ext cx="36000" cy="46800"/>
              </a:xfrm>
              <a:prstGeom prst="triangle">
                <a:avLst>
                  <a:gd name="adj" fmla="val 557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pic>
        <p:nvPicPr>
          <p:cNvPr id="93" name="Picture 92" descr="Qr code&#10;&#10;Description automatically generated">
            <a:extLst>
              <a:ext uri="{FF2B5EF4-FFF2-40B4-BE49-F238E27FC236}">
                <a16:creationId xmlns:a16="http://schemas.microsoft.com/office/drawing/2014/main" id="{24D459E0-B549-4D50-AA20-6C43064E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626552415"/>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750"/>
                                  </p:stCondLst>
                                  <p:childTnLst>
                                    <p:set>
                                      <p:cBhvr>
                                        <p:cTn id="9" dur="1" fill="hold">
                                          <p:stCondLst>
                                            <p:cond delay="0"/>
                                          </p:stCondLst>
                                        </p:cTn>
                                        <p:tgtEl>
                                          <p:spTgt spid="62"/>
                                        </p:tgtEl>
                                        <p:attrNameLst>
                                          <p:attrName>style.visibility</p:attrName>
                                        </p:attrNameLst>
                                      </p:cBhvr>
                                      <p:to>
                                        <p:strVal val="visible"/>
                                      </p:to>
                                    </p:set>
                                  </p:childTnLst>
                                </p:cTn>
                              </p:par>
                            </p:childTnLst>
                          </p:cTn>
                        </p:par>
                        <p:par>
                          <p:cTn id="10" fill="hold">
                            <p:stCondLst>
                              <p:cond delay="1250"/>
                            </p:stCondLst>
                            <p:childTnLst>
                              <p:par>
                                <p:cTn id="11" presetID="10" presetClass="exit" presetSubtype="0" fill="hold" nodeType="afterEffect">
                                  <p:stCondLst>
                                    <p:cond delay="500"/>
                                  </p:stCondLst>
                                  <p:childTnLst>
                                    <p:animEffect transition="out" filter="fade">
                                      <p:cBhvr>
                                        <p:cTn id="12" dur="750"/>
                                        <p:tgtEl>
                                          <p:spTgt spid="22"/>
                                        </p:tgtEl>
                                      </p:cBhvr>
                                    </p:animEffect>
                                    <p:set>
                                      <p:cBhvr>
                                        <p:cTn id="13" dur="1" fill="hold">
                                          <p:stCondLst>
                                            <p:cond delay="749"/>
                                          </p:stCondLst>
                                        </p:cTn>
                                        <p:tgtEl>
                                          <p:spTgt spid="22"/>
                                        </p:tgtEl>
                                        <p:attrNameLst>
                                          <p:attrName>style.visibility</p:attrName>
                                        </p:attrNameLst>
                                      </p:cBhvr>
                                      <p:to>
                                        <p:strVal val="hidden"/>
                                      </p:to>
                                    </p:set>
                                  </p:childTnLst>
                                </p:cTn>
                              </p:par>
                              <p:par>
                                <p:cTn id="14" presetID="10" presetClass="exit" presetSubtype="0" fill="hold" nodeType="withEffect">
                                  <p:stCondLst>
                                    <p:cond delay="500"/>
                                  </p:stCondLst>
                                  <p:childTnLst>
                                    <p:animEffect transition="out" filter="fade">
                                      <p:cBhvr>
                                        <p:cTn id="15" dur="750"/>
                                        <p:tgtEl>
                                          <p:spTgt spid="13"/>
                                        </p:tgtEl>
                                      </p:cBhvr>
                                    </p:animEffect>
                                    <p:set>
                                      <p:cBhvr>
                                        <p:cTn id="16" dur="1" fill="hold">
                                          <p:stCondLst>
                                            <p:cond delay="7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87D31E-1DCE-4D9B-95E9-BB4976CA1D90}"/>
              </a:ext>
            </a:extLst>
          </p:cNvPr>
          <p:cNvSpPr>
            <a:spLocks noGrp="1"/>
          </p:cNvSpPr>
          <p:nvPr>
            <p:ph idx="1"/>
          </p:nvPr>
        </p:nvSpPr>
        <p:spPr>
          <a:xfrm>
            <a:off x="604432" y="1604211"/>
            <a:ext cx="6336000" cy="4572752"/>
          </a:xfrm>
        </p:spPr>
        <p:txBody>
          <a:bodyPr>
            <a:noAutofit/>
          </a:bodyPr>
          <a:lstStyle/>
          <a:p>
            <a:r>
              <a:rPr lang="en-AU" sz="2400" dirty="0"/>
              <a:t>Efficient environmental liability management requires:</a:t>
            </a:r>
          </a:p>
          <a:p>
            <a:pPr marL="228600" indent="-228600">
              <a:lnSpc>
                <a:spcPct val="100000"/>
              </a:lnSpc>
              <a:spcAft>
                <a:spcPts val="600"/>
              </a:spcAft>
              <a:buSzPct val="80000"/>
              <a:buFont typeface="Arial" panose="020B0604020202020204" pitchFamily="34" charset="0"/>
              <a:buChar char="•"/>
            </a:pPr>
            <a:r>
              <a:rPr lang="en-AU" sz="2000" dirty="0"/>
              <a:t>Keeping an up-to-date inventory of liabilities</a:t>
            </a:r>
          </a:p>
          <a:p>
            <a:pPr marL="228600" indent="-228600">
              <a:lnSpc>
                <a:spcPct val="100000"/>
              </a:lnSpc>
              <a:spcAft>
                <a:spcPts val="600"/>
              </a:spcAft>
              <a:buSzPct val="80000"/>
              <a:buFont typeface="Arial" panose="020B0604020202020204" pitchFamily="34" charset="0"/>
              <a:buChar char="•"/>
            </a:pPr>
            <a:r>
              <a:rPr lang="en-AU" sz="2000" dirty="0"/>
              <a:t>Determining if idle wells have a future use</a:t>
            </a:r>
          </a:p>
          <a:p>
            <a:pPr marL="228600" indent="-228600">
              <a:lnSpc>
                <a:spcPct val="100000"/>
              </a:lnSpc>
              <a:spcAft>
                <a:spcPts val="600"/>
              </a:spcAft>
              <a:buSzPct val="80000"/>
              <a:buFont typeface="Arial" panose="020B0604020202020204" pitchFamily="34" charset="0"/>
              <a:buChar char="•"/>
            </a:pPr>
            <a:r>
              <a:rPr lang="en-AU" sz="2000" dirty="0"/>
              <a:t>Using evidence to support decision-making</a:t>
            </a:r>
          </a:p>
          <a:p>
            <a:pPr marL="228600" indent="-228600">
              <a:lnSpc>
                <a:spcPct val="100000"/>
              </a:lnSpc>
              <a:spcAft>
                <a:spcPts val="600"/>
              </a:spcAft>
              <a:buSzPct val="80000"/>
              <a:buFont typeface="Arial" panose="020B0604020202020204" pitchFamily="34" charset="0"/>
              <a:buChar char="•"/>
            </a:pPr>
            <a:r>
              <a:rPr lang="en-AU" sz="2000" dirty="0"/>
              <a:t>Reducing high risk liabilities (</a:t>
            </a:r>
            <a:r>
              <a:rPr lang="en-AU" sz="2000" i="1" dirty="0" err="1"/>
              <a:t>eg</a:t>
            </a:r>
            <a:r>
              <a:rPr lang="en-AU" sz="2000" i="1" dirty="0"/>
              <a:t> expired wells</a:t>
            </a:r>
            <a:r>
              <a:rPr lang="en-AU" sz="2000" dirty="0"/>
              <a:t>)</a:t>
            </a:r>
          </a:p>
          <a:p>
            <a:pPr marL="228600" indent="-228600">
              <a:lnSpc>
                <a:spcPct val="100000"/>
              </a:lnSpc>
              <a:spcAft>
                <a:spcPts val="600"/>
              </a:spcAft>
              <a:buSzPct val="80000"/>
              <a:buFont typeface="Arial" panose="020B0604020202020204" pitchFamily="34" charset="0"/>
              <a:buChar char="•"/>
            </a:pPr>
            <a:r>
              <a:rPr lang="en-AU" sz="2000" dirty="0">
                <a:solidFill>
                  <a:schemeClr val="accent2">
                    <a:lumMod val="75000"/>
                  </a:schemeClr>
                </a:solidFill>
              </a:rPr>
              <a:t>Monitoring changes in operator risk to meet obligations</a:t>
            </a:r>
          </a:p>
          <a:p>
            <a:endParaRPr lang="en-AU" dirty="0"/>
          </a:p>
          <a:p>
            <a:endParaRPr lang="en-AU" dirty="0"/>
          </a:p>
        </p:txBody>
      </p:sp>
      <p:sp>
        <p:nvSpPr>
          <p:cNvPr id="3" name="Title 2">
            <a:extLst>
              <a:ext uri="{FF2B5EF4-FFF2-40B4-BE49-F238E27FC236}">
                <a16:creationId xmlns:a16="http://schemas.microsoft.com/office/drawing/2014/main" id="{23745BE5-4255-4D53-AD4C-2C40EB9BF40D}"/>
              </a:ext>
            </a:extLst>
          </p:cNvPr>
          <p:cNvSpPr>
            <a:spLocks noGrp="1"/>
          </p:cNvSpPr>
          <p:nvPr>
            <p:ph type="title"/>
          </p:nvPr>
        </p:nvSpPr>
        <p:spPr/>
        <p:txBody>
          <a:bodyPr/>
          <a:lstStyle/>
          <a:p>
            <a:r>
              <a:rPr lang="en-AU" b="1" dirty="0"/>
              <a:t>Conclusion</a:t>
            </a:r>
          </a:p>
        </p:txBody>
      </p:sp>
      <p:grpSp>
        <p:nvGrpSpPr>
          <p:cNvPr id="91" name="Group 90">
            <a:extLst>
              <a:ext uri="{FF2B5EF4-FFF2-40B4-BE49-F238E27FC236}">
                <a16:creationId xmlns:a16="http://schemas.microsoft.com/office/drawing/2014/main" id="{A16FC2E5-5C99-4D7C-9D92-A281C6B597DF}"/>
              </a:ext>
            </a:extLst>
          </p:cNvPr>
          <p:cNvGrpSpPr>
            <a:grpSpLocks noChangeAspect="1"/>
          </p:cNvGrpSpPr>
          <p:nvPr/>
        </p:nvGrpSpPr>
        <p:grpSpPr>
          <a:xfrm>
            <a:off x="10901523" y="3679594"/>
            <a:ext cx="218006" cy="304910"/>
            <a:chOff x="10805642" y="2109156"/>
            <a:chExt cx="272618" cy="381292"/>
          </a:xfrm>
        </p:grpSpPr>
        <p:sp>
          <p:nvSpPr>
            <p:cNvPr id="92" name="Freeform: Shape 91">
              <a:extLst>
                <a:ext uri="{FF2B5EF4-FFF2-40B4-BE49-F238E27FC236}">
                  <a16:creationId xmlns:a16="http://schemas.microsoft.com/office/drawing/2014/main" id="{1785DF44-F57D-48C2-8C34-81C1CB70BF29}"/>
                </a:ext>
              </a:extLst>
            </p:cNvPr>
            <p:cNvSpPr/>
            <p:nvPr/>
          </p:nvSpPr>
          <p:spPr>
            <a:xfrm>
              <a:off x="10805642" y="2196750"/>
              <a:ext cx="272618" cy="293698"/>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93" name="Freeform: Shape 92">
              <a:extLst>
                <a:ext uri="{FF2B5EF4-FFF2-40B4-BE49-F238E27FC236}">
                  <a16:creationId xmlns:a16="http://schemas.microsoft.com/office/drawing/2014/main" id="{2CE8D5A9-B981-4A11-90A5-0E4932B2773F}"/>
                </a:ext>
              </a:extLst>
            </p:cNvPr>
            <p:cNvSpPr/>
            <p:nvPr/>
          </p:nvSpPr>
          <p:spPr>
            <a:xfrm>
              <a:off x="10856688" y="2109156"/>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00" name="Group 99">
            <a:extLst>
              <a:ext uri="{FF2B5EF4-FFF2-40B4-BE49-F238E27FC236}">
                <a16:creationId xmlns:a16="http://schemas.microsoft.com/office/drawing/2014/main" id="{A03CB737-60CE-4636-B3F9-280E5997C853}"/>
              </a:ext>
            </a:extLst>
          </p:cNvPr>
          <p:cNvGrpSpPr>
            <a:grpSpLocks noChangeAspect="1"/>
          </p:cNvGrpSpPr>
          <p:nvPr/>
        </p:nvGrpSpPr>
        <p:grpSpPr>
          <a:xfrm>
            <a:off x="11051504" y="3676920"/>
            <a:ext cx="215935" cy="312726"/>
            <a:chOff x="7569550" y="4450252"/>
            <a:chExt cx="269919" cy="390906"/>
          </a:xfrm>
        </p:grpSpPr>
        <p:sp>
          <p:nvSpPr>
            <p:cNvPr id="101" name="Freeform: Shape 100">
              <a:extLst>
                <a:ext uri="{FF2B5EF4-FFF2-40B4-BE49-F238E27FC236}">
                  <a16:creationId xmlns:a16="http://schemas.microsoft.com/office/drawing/2014/main" id="{937AF787-9F23-4E9A-BF12-CB5A798EBDE4}"/>
                </a:ext>
              </a:extLst>
            </p:cNvPr>
            <p:cNvSpPr/>
            <p:nvPr/>
          </p:nvSpPr>
          <p:spPr>
            <a:xfrm>
              <a:off x="7569550" y="4547461"/>
              <a:ext cx="269919" cy="293697"/>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102" name="Freeform: Shape 101">
              <a:extLst>
                <a:ext uri="{FF2B5EF4-FFF2-40B4-BE49-F238E27FC236}">
                  <a16:creationId xmlns:a16="http://schemas.microsoft.com/office/drawing/2014/main" id="{E3E02D48-FB62-4398-9A86-450C0F478BD0}"/>
                </a:ext>
              </a:extLst>
            </p:cNvPr>
            <p:cNvSpPr/>
            <p:nvPr/>
          </p:nvSpPr>
          <p:spPr>
            <a:xfrm>
              <a:off x="7619246" y="4450252"/>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03" name="Group 102">
            <a:extLst>
              <a:ext uri="{FF2B5EF4-FFF2-40B4-BE49-F238E27FC236}">
                <a16:creationId xmlns:a16="http://schemas.microsoft.com/office/drawing/2014/main" id="{E9DA6E61-6216-4517-A4F6-9A102555058E}"/>
              </a:ext>
            </a:extLst>
          </p:cNvPr>
          <p:cNvGrpSpPr>
            <a:grpSpLocks noChangeAspect="1"/>
          </p:cNvGrpSpPr>
          <p:nvPr/>
        </p:nvGrpSpPr>
        <p:grpSpPr>
          <a:xfrm>
            <a:off x="11214638" y="3688608"/>
            <a:ext cx="218006" cy="304910"/>
            <a:chOff x="10805642" y="2109156"/>
            <a:chExt cx="272618" cy="381292"/>
          </a:xfrm>
        </p:grpSpPr>
        <p:sp>
          <p:nvSpPr>
            <p:cNvPr id="104" name="Freeform: Shape 103">
              <a:extLst>
                <a:ext uri="{FF2B5EF4-FFF2-40B4-BE49-F238E27FC236}">
                  <a16:creationId xmlns:a16="http://schemas.microsoft.com/office/drawing/2014/main" id="{3506EB72-9C25-42E8-AC45-644A25F21852}"/>
                </a:ext>
              </a:extLst>
            </p:cNvPr>
            <p:cNvSpPr/>
            <p:nvPr/>
          </p:nvSpPr>
          <p:spPr>
            <a:xfrm>
              <a:off x="10805642" y="2196750"/>
              <a:ext cx="272618" cy="293698"/>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400" dirty="0"/>
                <a:t>$</a:t>
              </a:r>
              <a:endParaRPr lang="en-AU" sz="700" dirty="0"/>
            </a:p>
          </p:txBody>
        </p:sp>
        <p:sp>
          <p:nvSpPr>
            <p:cNvPr id="105" name="Freeform: Shape 104">
              <a:extLst>
                <a:ext uri="{FF2B5EF4-FFF2-40B4-BE49-F238E27FC236}">
                  <a16:creationId xmlns:a16="http://schemas.microsoft.com/office/drawing/2014/main" id="{3D2E4C48-A0B0-4162-B669-91E740D3F2BE}"/>
                </a:ext>
              </a:extLst>
            </p:cNvPr>
            <p:cNvSpPr/>
            <p:nvPr/>
          </p:nvSpPr>
          <p:spPr>
            <a:xfrm>
              <a:off x="10856688" y="2109156"/>
              <a:ext cx="158951" cy="8563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solidFill>
              <a:schemeClr val="bg1">
                <a:lumMod val="50000"/>
              </a:schemeClr>
            </a:solidFill>
            <a:ln w="31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06" name="Group 105">
            <a:extLst>
              <a:ext uri="{FF2B5EF4-FFF2-40B4-BE49-F238E27FC236}">
                <a16:creationId xmlns:a16="http://schemas.microsoft.com/office/drawing/2014/main" id="{72F86EE7-67F2-494D-8BD2-3A863EA72B6A}"/>
              </a:ext>
            </a:extLst>
          </p:cNvPr>
          <p:cNvGrpSpPr>
            <a:grpSpLocks noChangeAspect="1"/>
          </p:cNvGrpSpPr>
          <p:nvPr/>
        </p:nvGrpSpPr>
        <p:grpSpPr>
          <a:xfrm>
            <a:off x="7362000" y="3465083"/>
            <a:ext cx="239443" cy="544123"/>
            <a:chOff x="4602335" y="2194011"/>
            <a:chExt cx="216000" cy="490852"/>
          </a:xfrm>
        </p:grpSpPr>
        <p:sp>
          <p:nvSpPr>
            <p:cNvPr id="107" name="Rectangle: Rounded Corners 106">
              <a:extLst>
                <a:ext uri="{FF2B5EF4-FFF2-40B4-BE49-F238E27FC236}">
                  <a16:creationId xmlns:a16="http://schemas.microsoft.com/office/drawing/2014/main" id="{1D403FF5-AD83-4B7D-943C-17AD6D850787}"/>
                </a:ext>
              </a:extLst>
            </p:cNvPr>
            <p:cNvSpPr/>
            <p:nvPr/>
          </p:nvSpPr>
          <p:spPr>
            <a:xfrm>
              <a:off x="4621291" y="2262285"/>
              <a:ext cx="188518" cy="422159"/>
            </a:xfrm>
            <a:prstGeom prst="roundRect">
              <a:avLst>
                <a:gd name="adj" fmla="val 32830"/>
              </a:avLst>
            </a:prstGeom>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pPr algn="ctr"/>
              <a:endParaRPr lang="en-AU"/>
            </a:p>
          </p:txBody>
        </p:sp>
        <p:sp>
          <p:nvSpPr>
            <p:cNvPr id="108" name="Rectangle: Rounded Corners 107">
              <a:extLst>
                <a:ext uri="{FF2B5EF4-FFF2-40B4-BE49-F238E27FC236}">
                  <a16:creationId xmlns:a16="http://schemas.microsoft.com/office/drawing/2014/main" id="{9FDB0AF6-A355-4F7C-A954-FA7F96F64B48}"/>
                </a:ext>
              </a:extLst>
            </p:cNvPr>
            <p:cNvSpPr/>
            <p:nvPr/>
          </p:nvSpPr>
          <p:spPr>
            <a:xfrm>
              <a:off x="4670063" y="2194011"/>
              <a:ext cx="98357" cy="85863"/>
            </a:xfrm>
            <a:prstGeom prst="roundRect">
              <a:avLst>
                <a:gd name="adj" fmla="val 17591"/>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09" name="Rectangle: Rounded Corners 108">
              <a:extLst>
                <a:ext uri="{FF2B5EF4-FFF2-40B4-BE49-F238E27FC236}">
                  <a16:creationId xmlns:a16="http://schemas.microsoft.com/office/drawing/2014/main" id="{237422A6-9144-412A-A042-028E5A16C209}"/>
                </a:ext>
              </a:extLst>
            </p:cNvPr>
            <p:cNvSpPr/>
            <p:nvPr/>
          </p:nvSpPr>
          <p:spPr>
            <a:xfrm>
              <a:off x="4686897" y="2205094"/>
              <a:ext cx="65571" cy="76192"/>
            </a:xfrm>
            <a:prstGeom prst="roundRect">
              <a:avLst>
                <a:gd name="adj" fmla="val 17591"/>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10" name="Rectangle: Top Corners Rounded 109">
              <a:extLst>
                <a:ext uri="{FF2B5EF4-FFF2-40B4-BE49-F238E27FC236}">
                  <a16:creationId xmlns:a16="http://schemas.microsoft.com/office/drawing/2014/main" id="{F4A67CB9-2C48-4746-BEC6-BDF868CD3F5C}"/>
                </a:ext>
              </a:extLst>
            </p:cNvPr>
            <p:cNvSpPr/>
            <p:nvPr/>
          </p:nvSpPr>
          <p:spPr>
            <a:xfrm>
              <a:off x="4706243" y="2270019"/>
              <a:ext cx="24589" cy="9143"/>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11" name="Rectangle: Top Corners Rounded 110">
              <a:extLst>
                <a:ext uri="{FF2B5EF4-FFF2-40B4-BE49-F238E27FC236}">
                  <a16:creationId xmlns:a16="http://schemas.microsoft.com/office/drawing/2014/main" id="{2518701D-0578-47CE-B01A-74C1B9BAE895}"/>
                </a:ext>
              </a:extLst>
            </p:cNvPr>
            <p:cNvSpPr/>
            <p:nvPr/>
          </p:nvSpPr>
          <p:spPr>
            <a:xfrm>
              <a:off x="4714483" y="2232323"/>
              <a:ext cx="8196" cy="35776"/>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12" name="Rectangle: Top Corners Rounded 111">
              <a:extLst>
                <a:ext uri="{FF2B5EF4-FFF2-40B4-BE49-F238E27FC236}">
                  <a16:creationId xmlns:a16="http://schemas.microsoft.com/office/drawing/2014/main" id="{D13B2B5E-0770-4C5D-B67B-423A164D3BFE}"/>
                </a:ext>
              </a:extLst>
            </p:cNvPr>
            <p:cNvSpPr/>
            <p:nvPr/>
          </p:nvSpPr>
          <p:spPr>
            <a:xfrm rot="16200000">
              <a:off x="4717864" y="2212130"/>
              <a:ext cx="3048" cy="32786"/>
            </a:xfrm>
            <a:prstGeom prst="round2SameRect">
              <a:avLst>
                <a:gd name="adj1" fmla="val 5000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13" name="Trapezoid 112">
              <a:extLst>
                <a:ext uri="{FF2B5EF4-FFF2-40B4-BE49-F238E27FC236}">
                  <a16:creationId xmlns:a16="http://schemas.microsoft.com/office/drawing/2014/main" id="{DDB6790D-1CCD-4D8A-B637-FEAC93A59DE7}"/>
                </a:ext>
              </a:extLst>
            </p:cNvPr>
            <p:cNvSpPr/>
            <p:nvPr/>
          </p:nvSpPr>
          <p:spPr>
            <a:xfrm rot="16200000">
              <a:off x="4722935" y="2240351"/>
              <a:ext cx="6095" cy="18286"/>
            </a:xfrm>
            <a:prstGeom prst="trapezoid">
              <a:avLst>
                <a:gd name="adj" fmla="val 12522"/>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14" name="TextBox 113">
              <a:extLst>
                <a:ext uri="{FF2B5EF4-FFF2-40B4-BE49-F238E27FC236}">
                  <a16:creationId xmlns:a16="http://schemas.microsoft.com/office/drawing/2014/main" id="{227334D0-51A7-477F-BB19-DCA887ECE9D0}"/>
                </a:ext>
              </a:extLst>
            </p:cNvPr>
            <p:cNvSpPr txBox="1"/>
            <p:nvPr/>
          </p:nvSpPr>
          <p:spPr>
            <a:xfrm>
              <a:off x="4602335" y="2542258"/>
              <a:ext cx="216000" cy="66115"/>
            </a:xfrm>
            <a:prstGeom prst="rect">
              <a:avLst/>
            </a:prstGeom>
          </p:spPr>
          <p:txBody>
            <a:bodyPr vert="horz" wrap="square" lIns="36000" tIns="45720" rIns="36000" bIns="45720" rtlCol="0" anchor="ctr" anchorCtr="0">
              <a:noAutofit/>
            </a:bodyPr>
            <a:lstStyle/>
            <a:p>
              <a:pPr marL="0" indent="0" algn="ctr">
                <a:buNone/>
              </a:pPr>
              <a:r>
                <a:rPr lang="en-AU" sz="500" b="1" dirty="0">
                  <a:solidFill>
                    <a:schemeClr val="bg1"/>
                  </a:solidFill>
                  <a:latin typeface="Arial" panose="020B0604020202020204" pitchFamily="34" charset="0"/>
                  <a:cs typeface="Arial" panose="020B0604020202020204" pitchFamily="34" charset="0"/>
                </a:rPr>
                <a:t>GAS</a:t>
              </a:r>
              <a:endParaRPr lang="en-AU" sz="300" b="1" dirty="0">
                <a:solidFill>
                  <a:schemeClr val="bg1"/>
                </a:solidFill>
                <a:latin typeface="Arial" panose="020B0604020202020204" pitchFamily="34" charset="0"/>
                <a:cs typeface="Arial" panose="020B0604020202020204" pitchFamily="34" charset="0"/>
              </a:endParaRPr>
            </a:p>
          </p:txBody>
        </p:sp>
        <p:sp>
          <p:nvSpPr>
            <p:cNvPr id="115" name="Rectangle: Rounded Corners 114">
              <a:extLst>
                <a:ext uri="{FF2B5EF4-FFF2-40B4-BE49-F238E27FC236}">
                  <a16:creationId xmlns:a16="http://schemas.microsoft.com/office/drawing/2014/main" id="{03BA5C78-C220-4302-B57D-ECE87D6D4C47}"/>
                </a:ext>
              </a:extLst>
            </p:cNvPr>
            <p:cNvSpPr/>
            <p:nvPr/>
          </p:nvSpPr>
          <p:spPr>
            <a:xfrm>
              <a:off x="4624185" y="2659663"/>
              <a:ext cx="182861" cy="25200"/>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a:p>
          </p:txBody>
        </p:sp>
        <p:sp>
          <p:nvSpPr>
            <p:cNvPr id="116" name="Teardrop 115">
              <a:extLst>
                <a:ext uri="{FF2B5EF4-FFF2-40B4-BE49-F238E27FC236}">
                  <a16:creationId xmlns:a16="http://schemas.microsoft.com/office/drawing/2014/main" id="{E965261A-C237-4A2C-8095-96AB823E1A38}"/>
                </a:ext>
              </a:extLst>
            </p:cNvPr>
            <p:cNvSpPr>
              <a:spLocks noChangeAspect="1"/>
            </p:cNvSpPr>
            <p:nvPr/>
          </p:nvSpPr>
          <p:spPr>
            <a:xfrm rot="19078531">
              <a:off x="4667022" y="2398425"/>
              <a:ext cx="97053" cy="89081"/>
            </a:xfrm>
            <a:prstGeom prst="teardrop">
              <a:avLst>
                <a:gd name="adj" fmla="val 130367"/>
              </a:avLst>
            </a:prstGeom>
            <a:solidFill>
              <a:schemeClr val="tx1"/>
            </a:solidFill>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25000" lnSpcReduction="20000"/>
            </a:bodyPr>
            <a:lstStyle/>
            <a:p>
              <a:pPr algn="ctr"/>
              <a:endParaRPr lang="en-AU" dirty="0"/>
            </a:p>
          </p:txBody>
        </p:sp>
      </p:grpSp>
      <p:grpSp>
        <p:nvGrpSpPr>
          <p:cNvPr id="117" name="Group 116">
            <a:extLst>
              <a:ext uri="{FF2B5EF4-FFF2-40B4-BE49-F238E27FC236}">
                <a16:creationId xmlns:a16="http://schemas.microsoft.com/office/drawing/2014/main" id="{15C8EFA8-0531-4905-B093-293D9B141643}"/>
              </a:ext>
            </a:extLst>
          </p:cNvPr>
          <p:cNvGrpSpPr>
            <a:grpSpLocks noChangeAspect="1"/>
          </p:cNvGrpSpPr>
          <p:nvPr/>
        </p:nvGrpSpPr>
        <p:grpSpPr>
          <a:xfrm>
            <a:off x="7550776" y="3671822"/>
            <a:ext cx="239443" cy="339214"/>
            <a:chOff x="5033130" y="2332098"/>
            <a:chExt cx="216000" cy="306001"/>
          </a:xfrm>
        </p:grpSpPr>
        <p:sp>
          <p:nvSpPr>
            <p:cNvPr id="118" name="Rectangle: Rounded Corners 117">
              <a:extLst>
                <a:ext uri="{FF2B5EF4-FFF2-40B4-BE49-F238E27FC236}">
                  <a16:creationId xmlns:a16="http://schemas.microsoft.com/office/drawing/2014/main" id="{79DEBDCA-3069-40E5-9B0D-73B47C365E92}"/>
                </a:ext>
              </a:extLst>
            </p:cNvPr>
            <p:cNvSpPr/>
            <p:nvPr/>
          </p:nvSpPr>
          <p:spPr>
            <a:xfrm>
              <a:off x="5069957" y="2332250"/>
              <a:ext cx="156657" cy="304199"/>
            </a:xfrm>
            <a:prstGeom prst="roundRect">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119" name="Rectangle: Rounded Corners 118">
              <a:extLst>
                <a:ext uri="{FF2B5EF4-FFF2-40B4-BE49-F238E27FC236}">
                  <a16:creationId xmlns:a16="http://schemas.microsoft.com/office/drawing/2014/main" id="{18A9D2B9-77C6-4170-94DE-D80D7C85241D}"/>
                </a:ext>
              </a:extLst>
            </p:cNvPr>
            <p:cNvSpPr/>
            <p:nvPr/>
          </p:nvSpPr>
          <p:spPr>
            <a:xfrm>
              <a:off x="5057891" y="2614471"/>
              <a:ext cx="178813" cy="23628"/>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0" name="Rectangle 119">
              <a:extLst>
                <a:ext uri="{FF2B5EF4-FFF2-40B4-BE49-F238E27FC236}">
                  <a16:creationId xmlns:a16="http://schemas.microsoft.com/office/drawing/2014/main" id="{11B29E4F-6352-4281-9F0E-8891A516BC2D}"/>
                </a:ext>
              </a:extLst>
            </p:cNvPr>
            <p:cNvSpPr/>
            <p:nvPr/>
          </p:nvSpPr>
          <p:spPr>
            <a:xfrm>
              <a:off x="5211587" y="2365217"/>
              <a:ext cx="3600" cy="236017"/>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Rounded Corners 120">
              <a:extLst>
                <a:ext uri="{FF2B5EF4-FFF2-40B4-BE49-F238E27FC236}">
                  <a16:creationId xmlns:a16="http://schemas.microsoft.com/office/drawing/2014/main" id="{7BDAD217-22E0-4C2E-AEE4-2C10DE4B3B42}"/>
                </a:ext>
              </a:extLst>
            </p:cNvPr>
            <p:cNvSpPr/>
            <p:nvPr/>
          </p:nvSpPr>
          <p:spPr>
            <a:xfrm>
              <a:off x="5056704" y="2332098"/>
              <a:ext cx="178813" cy="23628"/>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Rectangle: Rounded Corners 121">
              <a:extLst>
                <a:ext uri="{FF2B5EF4-FFF2-40B4-BE49-F238E27FC236}">
                  <a16:creationId xmlns:a16="http://schemas.microsoft.com/office/drawing/2014/main" id="{42D55119-340B-4DC2-A3E0-CD76C00DD276}"/>
                </a:ext>
              </a:extLst>
            </p:cNvPr>
            <p:cNvSpPr/>
            <p:nvPr/>
          </p:nvSpPr>
          <p:spPr>
            <a:xfrm>
              <a:off x="5057792" y="2463093"/>
              <a:ext cx="178813" cy="23628"/>
            </a:xfrm>
            <a:prstGeom prst="roundRect">
              <a:avLst>
                <a:gd name="adj" fmla="val 50000"/>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3964CFDB-A775-49ED-A3EF-64F6907D1CEE}"/>
                </a:ext>
              </a:extLst>
            </p:cNvPr>
            <p:cNvSpPr/>
            <p:nvPr/>
          </p:nvSpPr>
          <p:spPr>
            <a:xfrm>
              <a:off x="5101530" y="2423825"/>
              <a:ext cx="79200" cy="108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Teardrop 123">
              <a:extLst>
                <a:ext uri="{FF2B5EF4-FFF2-40B4-BE49-F238E27FC236}">
                  <a16:creationId xmlns:a16="http://schemas.microsoft.com/office/drawing/2014/main" id="{C4AEF081-C5F8-4D01-952A-60FA603CBD3B}"/>
                </a:ext>
              </a:extLst>
            </p:cNvPr>
            <p:cNvSpPr>
              <a:spLocks noChangeAspect="1"/>
            </p:cNvSpPr>
            <p:nvPr/>
          </p:nvSpPr>
          <p:spPr>
            <a:xfrm rot="19078531">
              <a:off x="5111555" y="2448830"/>
              <a:ext cx="59657" cy="79200"/>
            </a:xfrm>
            <a:prstGeom prst="teardrop">
              <a:avLst>
                <a:gd name="adj" fmla="val 130367"/>
              </a:avLst>
            </a:prstGeom>
            <a:ln w="31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TextBox 124">
              <a:extLst>
                <a:ext uri="{FF2B5EF4-FFF2-40B4-BE49-F238E27FC236}">
                  <a16:creationId xmlns:a16="http://schemas.microsoft.com/office/drawing/2014/main" id="{6879EB5F-C22C-44A4-B565-681E7933EA22}"/>
                </a:ext>
              </a:extLst>
            </p:cNvPr>
            <p:cNvSpPr txBox="1"/>
            <p:nvPr/>
          </p:nvSpPr>
          <p:spPr>
            <a:xfrm>
              <a:off x="5033130" y="2540272"/>
              <a:ext cx="216000" cy="66115"/>
            </a:xfrm>
            <a:prstGeom prst="rect">
              <a:avLst/>
            </a:prstGeom>
          </p:spPr>
          <p:txBody>
            <a:bodyPr vert="horz" wrap="square" lIns="36000" tIns="45720" rIns="36000" bIns="45720" rtlCol="0" anchor="ctr" anchorCtr="0">
              <a:noAutofit/>
            </a:bodyPr>
            <a:lstStyle/>
            <a:p>
              <a:pPr marL="0" indent="0" algn="ctr">
                <a:buNone/>
              </a:pPr>
              <a:r>
                <a:rPr lang="en-AU" sz="500" b="1" dirty="0">
                  <a:solidFill>
                    <a:schemeClr val="bg1"/>
                  </a:solidFill>
                  <a:latin typeface="Arial" panose="020B0604020202020204" pitchFamily="34" charset="0"/>
                  <a:cs typeface="Arial" panose="020B0604020202020204" pitchFamily="34" charset="0"/>
                </a:rPr>
                <a:t>OIL</a:t>
              </a:r>
              <a:endParaRPr lang="en-AU" sz="300" b="1" dirty="0">
                <a:solidFill>
                  <a:schemeClr val="bg1"/>
                </a:solidFill>
                <a:latin typeface="Arial" panose="020B0604020202020204" pitchFamily="34" charset="0"/>
                <a:cs typeface="Arial" panose="020B0604020202020204" pitchFamily="34" charset="0"/>
              </a:endParaRPr>
            </a:p>
          </p:txBody>
        </p:sp>
      </p:grpSp>
      <p:grpSp>
        <p:nvGrpSpPr>
          <p:cNvPr id="126" name="Group 125">
            <a:extLst>
              <a:ext uri="{FF2B5EF4-FFF2-40B4-BE49-F238E27FC236}">
                <a16:creationId xmlns:a16="http://schemas.microsoft.com/office/drawing/2014/main" id="{21966932-126E-4152-A469-A03A6089C377}"/>
              </a:ext>
            </a:extLst>
          </p:cNvPr>
          <p:cNvGrpSpPr/>
          <p:nvPr/>
        </p:nvGrpSpPr>
        <p:grpSpPr>
          <a:xfrm>
            <a:off x="7781688" y="3377179"/>
            <a:ext cx="367977" cy="635081"/>
            <a:chOff x="8940496" y="5387774"/>
            <a:chExt cx="367977" cy="635081"/>
          </a:xfrm>
        </p:grpSpPr>
        <p:grpSp>
          <p:nvGrpSpPr>
            <p:cNvPr id="127" name="Group 126">
              <a:extLst>
                <a:ext uri="{FF2B5EF4-FFF2-40B4-BE49-F238E27FC236}">
                  <a16:creationId xmlns:a16="http://schemas.microsoft.com/office/drawing/2014/main" id="{3BC6C154-C6C4-4BDC-9D07-267595598742}"/>
                </a:ext>
              </a:extLst>
            </p:cNvPr>
            <p:cNvGrpSpPr/>
            <p:nvPr/>
          </p:nvGrpSpPr>
          <p:grpSpPr>
            <a:xfrm>
              <a:off x="8940496" y="5387774"/>
              <a:ext cx="367977" cy="635081"/>
              <a:chOff x="6331739" y="2118429"/>
              <a:chExt cx="367977" cy="635081"/>
            </a:xfrm>
          </p:grpSpPr>
          <p:sp>
            <p:nvSpPr>
              <p:cNvPr id="136" name="Rectangle: Rounded Corners 135">
                <a:extLst>
                  <a:ext uri="{FF2B5EF4-FFF2-40B4-BE49-F238E27FC236}">
                    <a16:creationId xmlns:a16="http://schemas.microsoft.com/office/drawing/2014/main" id="{8EBE1823-38AB-4116-9BBB-82D18505F5F2}"/>
                  </a:ext>
                </a:extLst>
              </p:cNvPr>
              <p:cNvSpPr/>
              <p:nvPr/>
            </p:nvSpPr>
            <p:spPr>
              <a:xfrm rot="1392591">
                <a:off x="6667682" y="2245890"/>
                <a:ext cx="32034" cy="12330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7" name="Rectangle: Rounded Corners 136">
                <a:extLst>
                  <a:ext uri="{FF2B5EF4-FFF2-40B4-BE49-F238E27FC236}">
                    <a16:creationId xmlns:a16="http://schemas.microsoft.com/office/drawing/2014/main" id="{A65E6C96-B0A3-46B7-AFBC-3B473AAC271C}"/>
                  </a:ext>
                </a:extLst>
              </p:cNvPr>
              <p:cNvSpPr/>
              <p:nvPr/>
            </p:nvSpPr>
            <p:spPr>
              <a:xfrm rot="17847405">
                <a:off x="6598528" y="2255533"/>
                <a:ext cx="36038" cy="13214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8" name="Rectangle: Rounded Corners 137">
                <a:extLst>
                  <a:ext uri="{FF2B5EF4-FFF2-40B4-BE49-F238E27FC236}">
                    <a16:creationId xmlns:a16="http://schemas.microsoft.com/office/drawing/2014/main" id="{0257C421-87E3-4328-828C-EF9764DE6699}"/>
                  </a:ext>
                </a:extLst>
              </p:cNvPr>
              <p:cNvSpPr/>
              <p:nvPr/>
            </p:nvSpPr>
            <p:spPr>
              <a:xfrm rot="14340000">
                <a:off x="6399747" y="2263244"/>
                <a:ext cx="36038" cy="13214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39" name="Rectangle: Rounded Corners 138">
                <a:extLst>
                  <a:ext uri="{FF2B5EF4-FFF2-40B4-BE49-F238E27FC236}">
                    <a16:creationId xmlns:a16="http://schemas.microsoft.com/office/drawing/2014/main" id="{A1C7FAD9-EE9C-4CE4-BC02-52355F800BF1}"/>
                  </a:ext>
                </a:extLst>
              </p:cNvPr>
              <p:cNvSpPr/>
              <p:nvPr/>
            </p:nvSpPr>
            <p:spPr>
              <a:xfrm rot="9015978">
                <a:off x="6331739" y="2247447"/>
                <a:ext cx="32034" cy="12194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0" name="Rectangle: Rounded Corners 139">
                <a:extLst>
                  <a:ext uri="{FF2B5EF4-FFF2-40B4-BE49-F238E27FC236}">
                    <a16:creationId xmlns:a16="http://schemas.microsoft.com/office/drawing/2014/main" id="{121E6DE3-9EB1-47BC-8B50-4076EABCDB82}"/>
                  </a:ext>
                </a:extLst>
              </p:cNvPr>
              <p:cNvSpPr/>
              <p:nvPr/>
            </p:nvSpPr>
            <p:spPr>
              <a:xfrm>
                <a:off x="6454581" y="2277041"/>
                <a:ext cx="128764" cy="2487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1" name="Rectangle: Rounded Corners 140">
                <a:extLst>
                  <a:ext uri="{FF2B5EF4-FFF2-40B4-BE49-F238E27FC236}">
                    <a16:creationId xmlns:a16="http://schemas.microsoft.com/office/drawing/2014/main" id="{7FCF520B-1E22-437B-B3CE-636052AD0A71}"/>
                  </a:ext>
                </a:extLst>
              </p:cNvPr>
              <p:cNvSpPr/>
              <p:nvPr/>
            </p:nvSpPr>
            <p:spPr>
              <a:xfrm>
                <a:off x="6454056" y="2477219"/>
                <a:ext cx="50400" cy="27629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2" name="Rectangle: Rounded Corners 141">
                <a:extLst>
                  <a:ext uri="{FF2B5EF4-FFF2-40B4-BE49-F238E27FC236}">
                    <a16:creationId xmlns:a16="http://schemas.microsoft.com/office/drawing/2014/main" id="{6BB516E0-559B-4CA1-8E13-BCCCDB9DD165}"/>
                  </a:ext>
                </a:extLst>
              </p:cNvPr>
              <p:cNvSpPr/>
              <p:nvPr/>
            </p:nvSpPr>
            <p:spPr>
              <a:xfrm>
                <a:off x="6533175" y="2475597"/>
                <a:ext cx="50400" cy="27629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3" name="Oval 142">
                <a:extLst>
                  <a:ext uri="{FF2B5EF4-FFF2-40B4-BE49-F238E27FC236}">
                    <a16:creationId xmlns:a16="http://schemas.microsoft.com/office/drawing/2014/main" id="{513931CA-E383-4488-84E1-686645DB7679}"/>
                  </a:ext>
                </a:extLst>
              </p:cNvPr>
              <p:cNvSpPr/>
              <p:nvPr/>
            </p:nvSpPr>
            <p:spPr>
              <a:xfrm>
                <a:off x="6463399" y="2159267"/>
                <a:ext cx="108114" cy="1081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4" name="Partial Circle 143">
                <a:extLst>
                  <a:ext uri="{FF2B5EF4-FFF2-40B4-BE49-F238E27FC236}">
                    <a16:creationId xmlns:a16="http://schemas.microsoft.com/office/drawing/2014/main" id="{46C68517-0523-4AD4-9D14-2492EAA70D62}"/>
                  </a:ext>
                </a:extLst>
              </p:cNvPr>
              <p:cNvSpPr/>
              <p:nvPr/>
            </p:nvSpPr>
            <p:spPr>
              <a:xfrm flipV="1">
                <a:off x="6457990" y="2125856"/>
                <a:ext cx="121944" cy="133030"/>
              </a:xfrm>
              <a:prstGeom prst="pie">
                <a:avLst>
                  <a:gd name="adj1" fmla="val 0"/>
                  <a:gd name="adj2" fmla="val 10767017"/>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145" name="Straight Connector 144">
                <a:extLst>
                  <a:ext uri="{FF2B5EF4-FFF2-40B4-BE49-F238E27FC236}">
                    <a16:creationId xmlns:a16="http://schemas.microsoft.com/office/drawing/2014/main" id="{DCE5D1C0-1C08-4836-B158-1278974DD0D2}"/>
                  </a:ext>
                </a:extLst>
              </p:cNvPr>
              <p:cNvCxnSpPr>
                <a:cxnSpLocks/>
              </p:cNvCxnSpPr>
              <p:nvPr/>
            </p:nvCxnSpPr>
            <p:spPr>
              <a:xfrm flipV="1">
                <a:off x="6450461" y="2179319"/>
                <a:ext cx="13303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Flowchart: Manual Operation 145">
                <a:extLst>
                  <a:ext uri="{FF2B5EF4-FFF2-40B4-BE49-F238E27FC236}">
                    <a16:creationId xmlns:a16="http://schemas.microsoft.com/office/drawing/2014/main" id="{A922D1F2-64C3-4F4F-BFB4-2C3E47C94646}"/>
                  </a:ext>
                </a:extLst>
              </p:cNvPr>
              <p:cNvSpPr/>
              <p:nvPr/>
            </p:nvSpPr>
            <p:spPr>
              <a:xfrm>
                <a:off x="6506378" y="2118429"/>
                <a:ext cx="27121" cy="33984"/>
              </a:xfrm>
              <a:prstGeom prst="flowChartManualOperation">
                <a:avLst/>
              </a:prstGeom>
              <a:ln w="95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7" name="Diagonal Stripe 146">
                <a:extLst>
                  <a:ext uri="{FF2B5EF4-FFF2-40B4-BE49-F238E27FC236}">
                    <a16:creationId xmlns:a16="http://schemas.microsoft.com/office/drawing/2014/main" id="{FD98A0FF-8E95-421F-B092-937EDD8634F1}"/>
                  </a:ext>
                </a:extLst>
              </p:cNvPr>
              <p:cNvSpPr/>
              <p:nvPr/>
            </p:nvSpPr>
            <p:spPr>
              <a:xfrm>
                <a:off x="6522530" y="2274608"/>
                <a:ext cx="44343" cy="47192"/>
              </a:xfrm>
              <a:prstGeom prst="diagStripe">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148" name="Diagonal Stripe 147">
                <a:extLst>
                  <a:ext uri="{FF2B5EF4-FFF2-40B4-BE49-F238E27FC236}">
                    <a16:creationId xmlns:a16="http://schemas.microsoft.com/office/drawing/2014/main" id="{9DAAA055-5FE9-4168-B2CE-283565CE536F}"/>
                  </a:ext>
                </a:extLst>
              </p:cNvPr>
              <p:cNvSpPr/>
              <p:nvPr/>
            </p:nvSpPr>
            <p:spPr>
              <a:xfrm flipH="1">
                <a:off x="6474568" y="2275126"/>
                <a:ext cx="44343" cy="47192"/>
              </a:xfrm>
              <a:prstGeom prst="diagStripe">
                <a:avLst/>
              </a:prstGeom>
              <a:ln w="63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149" name="Straight Connector 148">
                <a:extLst>
                  <a:ext uri="{FF2B5EF4-FFF2-40B4-BE49-F238E27FC236}">
                    <a16:creationId xmlns:a16="http://schemas.microsoft.com/office/drawing/2014/main" id="{0298BCA5-308F-4613-A231-BA87F5A8D95A}"/>
                  </a:ext>
                </a:extLst>
              </p:cNvPr>
              <p:cNvCxnSpPr/>
              <p:nvPr/>
            </p:nvCxnSpPr>
            <p:spPr>
              <a:xfrm>
                <a:off x="6521306" y="2298618"/>
                <a:ext cx="0" cy="1662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1388D33B-A93B-4DA2-ABA3-8BE4D57653D7}"/>
                  </a:ext>
                </a:extLst>
              </p:cNvPr>
              <p:cNvSpPr/>
              <p:nvPr/>
            </p:nvSpPr>
            <p:spPr>
              <a:xfrm>
                <a:off x="6453071" y="2388767"/>
                <a:ext cx="67623"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Rectangle 150">
                <a:extLst>
                  <a:ext uri="{FF2B5EF4-FFF2-40B4-BE49-F238E27FC236}">
                    <a16:creationId xmlns:a16="http://schemas.microsoft.com/office/drawing/2014/main" id="{3F9E60B9-9931-4A1E-B744-39BBD9B7FA92}"/>
                  </a:ext>
                </a:extLst>
              </p:cNvPr>
              <p:cNvSpPr/>
              <p:nvPr/>
            </p:nvSpPr>
            <p:spPr>
              <a:xfrm>
                <a:off x="6522038" y="2388562"/>
                <a:ext cx="64298"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Rectangle 151">
                <a:extLst>
                  <a:ext uri="{FF2B5EF4-FFF2-40B4-BE49-F238E27FC236}">
                    <a16:creationId xmlns:a16="http://schemas.microsoft.com/office/drawing/2014/main" id="{6F88D009-FC68-4B07-A2C1-CE2B55A84FAB}"/>
                  </a:ext>
                </a:extLst>
              </p:cNvPr>
              <p:cNvSpPr/>
              <p:nvPr/>
            </p:nvSpPr>
            <p:spPr>
              <a:xfrm>
                <a:off x="6453071" y="2414121"/>
                <a:ext cx="67623"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Rectangle 152">
                <a:extLst>
                  <a:ext uri="{FF2B5EF4-FFF2-40B4-BE49-F238E27FC236}">
                    <a16:creationId xmlns:a16="http://schemas.microsoft.com/office/drawing/2014/main" id="{3C383EF7-1887-4820-9037-68284340DCE0}"/>
                  </a:ext>
                </a:extLst>
              </p:cNvPr>
              <p:cNvSpPr/>
              <p:nvPr/>
            </p:nvSpPr>
            <p:spPr>
              <a:xfrm>
                <a:off x="6522038" y="2413916"/>
                <a:ext cx="64298" cy="1108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4" name="Straight Connector 153">
                <a:extLst>
                  <a:ext uri="{FF2B5EF4-FFF2-40B4-BE49-F238E27FC236}">
                    <a16:creationId xmlns:a16="http://schemas.microsoft.com/office/drawing/2014/main" id="{F25715A0-8B53-4F58-8EBD-1CA4510C785A}"/>
                  </a:ext>
                </a:extLst>
              </p:cNvPr>
              <p:cNvCxnSpPr/>
              <p:nvPr/>
            </p:nvCxnSpPr>
            <p:spPr>
              <a:xfrm>
                <a:off x="6446809" y="2461982"/>
                <a:ext cx="1390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3FF1B73D-04BF-4B58-B59D-40D0FB610824}"/>
                </a:ext>
              </a:extLst>
            </p:cNvPr>
            <p:cNvGrpSpPr/>
            <p:nvPr/>
          </p:nvGrpSpPr>
          <p:grpSpPr>
            <a:xfrm>
              <a:off x="8953781" y="5561642"/>
              <a:ext cx="342622" cy="349215"/>
              <a:chOff x="8855212" y="3739156"/>
              <a:chExt cx="342622" cy="349215"/>
            </a:xfrm>
          </p:grpSpPr>
          <p:sp>
            <p:nvSpPr>
              <p:cNvPr id="129" name="Oval 128">
                <a:extLst>
                  <a:ext uri="{FF2B5EF4-FFF2-40B4-BE49-F238E27FC236}">
                    <a16:creationId xmlns:a16="http://schemas.microsoft.com/office/drawing/2014/main" id="{AB93E0F4-98FC-4DD2-BB2E-732C39EBD5E4}"/>
                  </a:ext>
                </a:extLst>
              </p:cNvPr>
              <p:cNvSpPr/>
              <p:nvPr/>
            </p:nvSpPr>
            <p:spPr>
              <a:xfrm>
                <a:off x="8855212" y="3739156"/>
                <a:ext cx="342622" cy="349215"/>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TextBox 129">
                <a:extLst>
                  <a:ext uri="{FF2B5EF4-FFF2-40B4-BE49-F238E27FC236}">
                    <a16:creationId xmlns:a16="http://schemas.microsoft.com/office/drawing/2014/main" id="{90D1CC89-17C9-46E7-A164-BD9A3D3CE993}"/>
                  </a:ext>
                </a:extLst>
              </p:cNvPr>
              <p:cNvSpPr txBox="1"/>
              <p:nvPr/>
            </p:nvSpPr>
            <p:spPr>
              <a:xfrm>
                <a:off x="8961431" y="3748240"/>
                <a:ext cx="124427" cy="281052"/>
              </a:xfrm>
              <a:prstGeom prst="rect">
                <a:avLst/>
              </a:prstGeom>
            </p:spPr>
            <p:txBody>
              <a:bodyPr vert="horz" wrap="square" lIns="91440" tIns="45720" rIns="91440" bIns="45720" rtlCol="0">
                <a:noAutofit/>
              </a:bodyPr>
              <a:lstStyle/>
              <a:p>
                <a:pPr marL="0" indent="0" algn="ctr">
                  <a:buNone/>
                </a:pPr>
                <a:r>
                  <a:rPr lang="en-AU" sz="1600" b="1" dirty="0">
                    <a:solidFill>
                      <a:schemeClr val="accent2">
                        <a:lumMod val="75000"/>
                      </a:schemeClr>
                    </a:solidFill>
                    <a:latin typeface="Segoe UI" panose="020B0502040204020203" pitchFamily="34" charset="0"/>
                    <a:cs typeface="Segoe UI" panose="020B0502040204020203" pitchFamily="34" charset="0"/>
                  </a:rPr>
                  <a:t>$</a:t>
                </a:r>
              </a:p>
            </p:txBody>
          </p:sp>
          <p:sp>
            <p:nvSpPr>
              <p:cNvPr id="131" name="Arc 130">
                <a:extLst>
                  <a:ext uri="{FF2B5EF4-FFF2-40B4-BE49-F238E27FC236}">
                    <a16:creationId xmlns:a16="http://schemas.microsoft.com/office/drawing/2014/main" id="{BE075707-1BCE-4A64-8E2C-524CA69212CC}"/>
                  </a:ext>
                </a:extLst>
              </p:cNvPr>
              <p:cNvSpPr/>
              <p:nvPr/>
            </p:nvSpPr>
            <p:spPr>
              <a:xfrm>
                <a:off x="8890353" y="3778968"/>
                <a:ext cx="270000" cy="270000"/>
              </a:xfrm>
              <a:prstGeom prst="arc">
                <a:avLst>
                  <a:gd name="adj1" fmla="val 7415272"/>
                  <a:gd name="adj2" fmla="val 346150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2" name="Arc 131">
                <a:extLst>
                  <a:ext uri="{FF2B5EF4-FFF2-40B4-BE49-F238E27FC236}">
                    <a16:creationId xmlns:a16="http://schemas.microsoft.com/office/drawing/2014/main" id="{B631F765-B8E4-41BF-9BF4-5C3CA78B159B}"/>
                  </a:ext>
                </a:extLst>
              </p:cNvPr>
              <p:cNvSpPr/>
              <p:nvPr/>
            </p:nvSpPr>
            <p:spPr>
              <a:xfrm>
                <a:off x="8891492" y="3779686"/>
                <a:ext cx="270000" cy="270000"/>
              </a:xfrm>
              <a:prstGeom prst="arc">
                <a:avLst>
                  <a:gd name="adj1" fmla="val 11720607"/>
                  <a:gd name="adj2" fmla="val 3461507"/>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3" name="Arc 132">
                <a:extLst>
                  <a:ext uri="{FF2B5EF4-FFF2-40B4-BE49-F238E27FC236}">
                    <a16:creationId xmlns:a16="http://schemas.microsoft.com/office/drawing/2014/main" id="{EEA92977-10D5-4351-92BA-67A537467579}"/>
                  </a:ext>
                </a:extLst>
              </p:cNvPr>
              <p:cNvSpPr/>
              <p:nvPr/>
            </p:nvSpPr>
            <p:spPr>
              <a:xfrm>
                <a:off x="8893122" y="3780446"/>
                <a:ext cx="270000" cy="270000"/>
              </a:xfrm>
              <a:prstGeom prst="arc">
                <a:avLst>
                  <a:gd name="adj1" fmla="val 16134847"/>
                  <a:gd name="adj2" fmla="val 3461507"/>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4" name="Arc 133">
                <a:extLst>
                  <a:ext uri="{FF2B5EF4-FFF2-40B4-BE49-F238E27FC236}">
                    <a16:creationId xmlns:a16="http://schemas.microsoft.com/office/drawing/2014/main" id="{6AFF715A-3EC7-476B-9AB0-4175F9B13612}"/>
                  </a:ext>
                </a:extLst>
              </p:cNvPr>
              <p:cNvSpPr/>
              <p:nvPr/>
            </p:nvSpPr>
            <p:spPr>
              <a:xfrm>
                <a:off x="8896024" y="3779101"/>
                <a:ext cx="270000" cy="270000"/>
              </a:xfrm>
              <a:prstGeom prst="arc">
                <a:avLst>
                  <a:gd name="adj1" fmla="val 20634292"/>
                  <a:gd name="adj2" fmla="val 3461507"/>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35" name="Isosceles Triangle 134">
                <a:extLst>
                  <a:ext uri="{FF2B5EF4-FFF2-40B4-BE49-F238E27FC236}">
                    <a16:creationId xmlns:a16="http://schemas.microsoft.com/office/drawing/2014/main" id="{7FC51B2C-28E7-45C0-91F2-CA3DE4495052}"/>
                  </a:ext>
                </a:extLst>
              </p:cNvPr>
              <p:cNvSpPr/>
              <p:nvPr/>
            </p:nvSpPr>
            <p:spPr>
              <a:xfrm rot="2791763">
                <a:off x="8911024" y="4000676"/>
                <a:ext cx="36000" cy="46800"/>
              </a:xfrm>
              <a:prstGeom prst="triangle">
                <a:avLst>
                  <a:gd name="adj" fmla="val 557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155" name="Group 154">
            <a:extLst>
              <a:ext uri="{FF2B5EF4-FFF2-40B4-BE49-F238E27FC236}">
                <a16:creationId xmlns:a16="http://schemas.microsoft.com/office/drawing/2014/main" id="{B4F3DC7B-3E58-4999-83A1-EECB8C2F856D}"/>
              </a:ext>
            </a:extLst>
          </p:cNvPr>
          <p:cNvGrpSpPr/>
          <p:nvPr/>
        </p:nvGrpSpPr>
        <p:grpSpPr>
          <a:xfrm>
            <a:off x="7109483" y="2770844"/>
            <a:ext cx="4692305" cy="2160000"/>
            <a:chOff x="5961161" y="1521520"/>
            <a:chExt cx="4692305" cy="2160000"/>
          </a:xfrm>
        </p:grpSpPr>
        <p:grpSp>
          <p:nvGrpSpPr>
            <p:cNvPr id="156" name="Group 155">
              <a:extLst>
                <a:ext uri="{FF2B5EF4-FFF2-40B4-BE49-F238E27FC236}">
                  <a16:creationId xmlns:a16="http://schemas.microsoft.com/office/drawing/2014/main" id="{F8198BA9-BAC3-45E4-A9CA-70C8E2212CEA}"/>
                </a:ext>
              </a:extLst>
            </p:cNvPr>
            <p:cNvGrpSpPr/>
            <p:nvPr/>
          </p:nvGrpSpPr>
          <p:grpSpPr>
            <a:xfrm>
              <a:off x="5961161" y="1651225"/>
              <a:ext cx="4692305" cy="1276924"/>
              <a:chOff x="5209670" y="1752997"/>
              <a:chExt cx="4692305" cy="1276924"/>
            </a:xfrm>
          </p:grpSpPr>
          <p:cxnSp>
            <p:nvCxnSpPr>
              <p:cNvPr id="162" name="Straight Connector 161">
                <a:extLst>
                  <a:ext uri="{FF2B5EF4-FFF2-40B4-BE49-F238E27FC236}">
                    <a16:creationId xmlns:a16="http://schemas.microsoft.com/office/drawing/2014/main" id="{0D9EF7ED-214A-4230-9FC9-34AC94E5F983}"/>
                  </a:ext>
                </a:extLst>
              </p:cNvPr>
              <p:cNvCxnSpPr>
                <a:cxnSpLocks/>
              </p:cNvCxnSpPr>
              <p:nvPr/>
            </p:nvCxnSpPr>
            <p:spPr>
              <a:xfrm flipH="1">
                <a:off x="5307475" y="1832857"/>
                <a:ext cx="514309" cy="10796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679989D-672C-4626-8D93-C801A1E10DFE}"/>
                  </a:ext>
                </a:extLst>
              </p:cNvPr>
              <p:cNvCxnSpPr>
                <a:cxnSpLocks/>
              </p:cNvCxnSpPr>
              <p:nvPr/>
            </p:nvCxnSpPr>
            <p:spPr>
              <a:xfrm>
                <a:off x="5829933" y="1823914"/>
                <a:ext cx="570971" cy="10895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B3BDB8CC-D7FD-4793-8487-DDD0B22373FE}"/>
                  </a:ext>
                </a:extLst>
              </p:cNvPr>
              <p:cNvGrpSpPr/>
              <p:nvPr/>
            </p:nvGrpSpPr>
            <p:grpSpPr>
              <a:xfrm>
                <a:off x="5209670" y="2833599"/>
                <a:ext cx="1277759" cy="190688"/>
                <a:chOff x="977900" y="4394127"/>
                <a:chExt cx="2880000" cy="429800"/>
              </a:xfrm>
            </p:grpSpPr>
            <p:sp>
              <p:nvSpPr>
                <p:cNvPr id="171" name="Rectangle: Top Corners Rounded 170">
                  <a:extLst>
                    <a:ext uri="{FF2B5EF4-FFF2-40B4-BE49-F238E27FC236}">
                      <a16:creationId xmlns:a16="http://schemas.microsoft.com/office/drawing/2014/main" id="{F6F3BD06-CE8B-4389-AE1C-B1D0BF23C46F}"/>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2" name="Rectangle: Top Corners Rounded 171">
                  <a:extLst>
                    <a:ext uri="{FF2B5EF4-FFF2-40B4-BE49-F238E27FC236}">
                      <a16:creationId xmlns:a16="http://schemas.microsoft.com/office/drawing/2014/main" id="{40FFD93C-D8DD-4D06-8AA7-1FD6F18AB400}"/>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65" name="Straight Connector 164">
                <a:extLst>
                  <a:ext uri="{FF2B5EF4-FFF2-40B4-BE49-F238E27FC236}">
                    <a16:creationId xmlns:a16="http://schemas.microsoft.com/office/drawing/2014/main" id="{CF762FD3-55DC-4AA4-9C21-0A3DCC6A8907}"/>
                  </a:ext>
                </a:extLst>
              </p:cNvPr>
              <p:cNvCxnSpPr>
                <a:cxnSpLocks/>
              </p:cNvCxnSpPr>
              <p:nvPr/>
            </p:nvCxnSpPr>
            <p:spPr>
              <a:xfrm flipH="1">
                <a:off x="8723323" y="1823914"/>
                <a:ext cx="522877" cy="10992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4B0E60F-51D8-4651-9A6F-0D6BC34F0617}"/>
                  </a:ext>
                </a:extLst>
              </p:cNvPr>
              <p:cNvCxnSpPr>
                <a:cxnSpLocks/>
              </p:cNvCxnSpPr>
              <p:nvPr/>
            </p:nvCxnSpPr>
            <p:spPr>
              <a:xfrm>
                <a:off x="9242607" y="1803646"/>
                <a:ext cx="574145" cy="11205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7" name="Rectangle: Top Corners Rounded 166">
                <a:extLst>
                  <a:ext uri="{FF2B5EF4-FFF2-40B4-BE49-F238E27FC236}">
                    <a16:creationId xmlns:a16="http://schemas.microsoft.com/office/drawing/2014/main" id="{F3213816-0677-4A04-9950-E18ABC4758A6}"/>
                  </a:ext>
                </a:extLst>
              </p:cNvPr>
              <p:cNvSpPr/>
              <p:nvPr/>
            </p:nvSpPr>
            <p:spPr>
              <a:xfrm>
                <a:off x="5777373" y="1752997"/>
                <a:ext cx="3513838" cy="79860"/>
              </a:xfrm>
              <a:prstGeom prst="round2SameRect">
                <a:avLst>
                  <a:gd name="adj1" fmla="val 50000"/>
                  <a:gd name="adj2" fmla="val 5000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8" name="Group 167">
                <a:extLst>
                  <a:ext uri="{FF2B5EF4-FFF2-40B4-BE49-F238E27FC236}">
                    <a16:creationId xmlns:a16="http://schemas.microsoft.com/office/drawing/2014/main" id="{66A25E2F-D22C-43BE-BFAD-07C6E4A5B5A0}"/>
                  </a:ext>
                </a:extLst>
              </p:cNvPr>
              <p:cNvGrpSpPr/>
              <p:nvPr/>
            </p:nvGrpSpPr>
            <p:grpSpPr>
              <a:xfrm>
                <a:off x="8624216" y="2839233"/>
                <a:ext cx="1277759" cy="190688"/>
                <a:chOff x="977900" y="4394127"/>
                <a:chExt cx="2880000" cy="429800"/>
              </a:xfrm>
            </p:grpSpPr>
            <p:sp>
              <p:nvSpPr>
                <p:cNvPr id="169" name="Rectangle: Top Corners Rounded 168">
                  <a:extLst>
                    <a:ext uri="{FF2B5EF4-FFF2-40B4-BE49-F238E27FC236}">
                      <a16:creationId xmlns:a16="http://schemas.microsoft.com/office/drawing/2014/main" id="{6018196F-A95C-479E-8F9E-1494D013E2FD}"/>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Rectangle: Top Corners Rounded 169">
                  <a:extLst>
                    <a:ext uri="{FF2B5EF4-FFF2-40B4-BE49-F238E27FC236}">
                      <a16:creationId xmlns:a16="http://schemas.microsoft.com/office/drawing/2014/main" id="{7FC9D668-142F-4D05-BA7B-0561689C7135}"/>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57" name="Trapezoid 156">
              <a:extLst>
                <a:ext uri="{FF2B5EF4-FFF2-40B4-BE49-F238E27FC236}">
                  <a16:creationId xmlns:a16="http://schemas.microsoft.com/office/drawing/2014/main" id="{05053F19-DB7E-4872-BED7-FBB2744FDCD3}"/>
                </a:ext>
              </a:extLst>
            </p:cNvPr>
            <p:cNvSpPr/>
            <p:nvPr/>
          </p:nvSpPr>
          <p:spPr>
            <a:xfrm>
              <a:off x="8049346" y="1684661"/>
              <a:ext cx="468690" cy="1740947"/>
            </a:xfrm>
            <a:prstGeom prst="trapezoid">
              <a:avLst>
                <a:gd name="adj" fmla="val 307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Rectangle: Top Corners Rounded 157">
              <a:extLst>
                <a:ext uri="{FF2B5EF4-FFF2-40B4-BE49-F238E27FC236}">
                  <a16:creationId xmlns:a16="http://schemas.microsoft.com/office/drawing/2014/main" id="{86F98FDF-B6BA-4BB0-AC16-47A163E44A80}"/>
                </a:ext>
              </a:extLst>
            </p:cNvPr>
            <p:cNvSpPr/>
            <p:nvPr/>
          </p:nvSpPr>
          <p:spPr>
            <a:xfrm>
              <a:off x="7835138" y="3442962"/>
              <a:ext cx="903378" cy="127776"/>
            </a:xfrm>
            <a:prstGeom prst="round2Same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Rectangle: Top Corners Rounded 158">
              <a:extLst>
                <a:ext uri="{FF2B5EF4-FFF2-40B4-BE49-F238E27FC236}">
                  <a16:creationId xmlns:a16="http://schemas.microsoft.com/office/drawing/2014/main" id="{69E0B82F-810D-4E94-89DF-488DECA288C4}"/>
                </a:ext>
              </a:extLst>
            </p:cNvPr>
            <p:cNvSpPr/>
            <p:nvPr/>
          </p:nvSpPr>
          <p:spPr>
            <a:xfrm>
              <a:off x="7649197" y="3569716"/>
              <a:ext cx="1261787" cy="111804"/>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Oval 159">
              <a:extLst>
                <a:ext uri="{FF2B5EF4-FFF2-40B4-BE49-F238E27FC236}">
                  <a16:creationId xmlns:a16="http://schemas.microsoft.com/office/drawing/2014/main" id="{BA0B6511-D52E-4139-ABD6-18EA3F51E236}"/>
                </a:ext>
              </a:extLst>
            </p:cNvPr>
            <p:cNvSpPr/>
            <p:nvPr/>
          </p:nvSpPr>
          <p:spPr>
            <a:xfrm>
              <a:off x="8104617" y="1521520"/>
              <a:ext cx="351384" cy="3513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1" name="Oval 160">
              <a:extLst>
                <a:ext uri="{FF2B5EF4-FFF2-40B4-BE49-F238E27FC236}">
                  <a16:creationId xmlns:a16="http://schemas.microsoft.com/office/drawing/2014/main" id="{EB425E8A-34B4-4754-B9CD-2E8AA0D21049}"/>
                </a:ext>
              </a:extLst>
            </p:cNvPr>
            <p:cNvSpPr/>
            <p:nvPr/>
          </p:nvSpPr>
          <p:spPr>
            <a:xfrm>
              <a:off x="8194770" y="1611673"/>
              <a:ext cx="159720" cy="15972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86" name="Group 85">
            <a:extLst>
              <a:ext uri="{FF2B5EF4-FFF2-40B4-BE49-F238E27FC236}">
                <a16:creationId xmlns:a16="http://schemas.microsoft.com/office/drawing/2014/main" id="{8EB02CD9-40BA-427B-BB09-B6C7A830A106}"/>
              </a:ext>
            </a:extLst>
          </p:cNvPr>
          <p:cNvGrpSpPr/>
          <p:nvPr/>
        </p:nvGrpSpPr>
        <p:grpSpPr>
          <a:xfrm>
            <a:off x="11079795" y="3431633"/>
            <a:ext cx="173181" cy="211233"/>
            <a:chOff x="11079795" y="3192448"/>
            <a:chExt cx="173181" cy="211233"/>
          </a:xfrm>
        </p:grpSpPr>
        <p:sp>
          <p:nvSpPr>
            <p:cNvPr id="87" name="Oval 86">
              <a:extLst>
                <a:ext uri="{FF2B5EF4-FFF2-40B4-BE49-F238E27FC236}">
                  <a16:creationId xmlns:a16="http://schemas.microsoft.com/office/drawing/2014/main" id="{69EFFE96-1B3C-48CF-A5F8-1D65F380321A}"/>
                </a:ext>
              </a:extLst>
            </p:cNvPr>
            <p:cNvSpPr/>
            <p:nvPr/>
          </p:nvSpPr>
          <p:spPr>
            <a:xfrm>
              <a:off x="11095697" y="3192448"/>
              <a:ext cx="146474" cy="1518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B890F2A8-6D52-4071-A6D6-2772372CD0E7}"/>
                </a:ext>
              </a:extLst>
            </p:cNvPr>
            <p:cNvSpPr/>
            <p:nvPr/>
          </p:nvSpPr>
          <p:spPr>
            <a:xfrm>
              <a:off x="11116039" y="3215438"/>
              <a:ext cx="105146" cy="1518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18150B5A-DE9E-4C8C-B629-A52918B80992}"/>
                </a:ext>
              </a:extLst>
            </p:cNvPr>
            <p:cNvSpPr/>
            <p:nvPr/>
          </p:nvSpPr>
          <p:spPr>
            <a:xfrm>
              <a:off x="11079795" y="3287119"/>
              <a:ext cx="173181" cy="1165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0DE802FD-0BC6-47D9-9E18-4F7B752C2B97}"/>
                </a:ext>
              </a:extLst>
            </p:cNvPr>
            <p:cNvSpPr/>
            <p:nvPr/>
          </p:nvSpPr>
          <p:spPr>
            <a:xfrm>
              <a:off x="11096899" y="3255761"/>
              <a:ext cx="24740" cy="440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Rectangle 172">
              <a:extLst>
                <a:ext uri="{FF2B5EF4-FFF2-40B4-BE49-F238E27FC236}">
                  <a16:creationId xmlns:a16="http://schemas.microsoft.com/office/drawing/2014/main" id="{B6E05DFC-A724-4C40-9211-06887C91AB3A}"/>
                </a:ext>
              </a:extLst>
            </p:cNvPr>
            <p:cNvSpPr/>
            <p:nvPr/>
          </p:nvSpPr>
          <p:spPr>
            <a:xfrm>
              <a:off x="11217060" y="3254564"/>
              <a:ext cx="24740" cy="440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95" name="Picture 94" descr="Qr code&#10;&#10;Description automatically generated">
            <a:extLst>
              <a:ext uri="{FF2B5EF4-FFF2-40B4-BE49-F238E27FC236}">
                <a16:creationId xmlns:a16="http://schemas.microsoft.com/office/drawing/2014/main" id="{5C97E0BB-2D8B-4317-8A1F-E47BB4475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391973752"/>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1554-B778-458F-BBC4-56E210A4123F}"/>
              </a:ext>
            </a:extLst>
          </p:cNvPr>
          <p:cNvSpPr>
            <a:spLocks noGrp="1"/>
          </p:cNvSpPr>
          <p:nvPr>
            <p:ph type="title"/>
          </p:nvPr>
        </p:nvSpPr>
        <p:spPr>
          <a:xfrm>
            <a:off x="521208" y="615942"/>
            <a:ext cx="6876288" cy="820592"/>
          </a:xfrm>
        </p:spPr>
        <p:txBody>
          <a:bodyPr>
            <a:normAutofit fontScale="90000"/>
          </a:bodyPr>
          <a:lstStyle/>
          <a:p>
            <a:r>
              <a:rPr lang="en-AU" b="1" dirty="0"/>
              <a:t>Are bonds the answer to managing environmental liabilities?</a:t>
            </a:r>
          </a:p>
        </p:txBody>
      </p:sp>
      <p:sp>
        <p:nvSpPr>
          <p:cNvPr id="10" name="Rectangle 9">
            <a:extLst>
              <a:ext uri="{FF2B5EF4-FFF2-40B4-BE49-F238E27FC236}">
                <a16:creationId xmlns:a16="http://schemas.microsoft.com/office/drawing/2014/main" id="{98889C6D-C8EE-4ED4-817F-4DFBD9C22159}"/>
              </a:ext>
            </a:extLst>
          </p:cNvPr>
          <p:cNvSpPr/>
          <p:nvPr/>
        </p:nvSpPr>
        <p:spPr>
          <a:xfrm>
            <a:off x="582198" y="1609205"/>
            <a:ext cx="10123470" cy="369332"/>
          </a:xfrm>
          <a:prstGeom prst="rect">
            <a:avLst/>
          </a:prstGeom>
        </p:spPr>
        <p:txBody>
          <a:bodyPr wrap="square">
            <a:spAutoFit/>
          </a:bodyPr>
          <a:lstStyle/>
          <a:p>
            <a:r>
              <a:rPr lang="en-US" dirty="0">
                <a:solidFill>
                  <a:schemeClr val="bg1"/>
                </a:solidFill>
              </a:rPr>
              <a:t>Scott Cawrse, Dominic Pepicelli, Nick Panagopoulos, Piotr Sapa and Daniel Broadbridge</a:t>
            </a:r>
            <a:endParaRPr lang="en-AU" dirty="0">
              <a:solidFill>
                <a:schemeClr val="bg1"/>
              </a:solidFill>
            </a:endParaRPr>
          </a:p>
        </p:txBody>
      </p:sp>
      <p:sp>
        <p:nvSpPr>
          <p:cNvPr id="12" name="Oval 11">
            <a:extLst>
              <a:ext uri="{FF2B5EF4-FFF2-40B4-BE49-F238E27FC236}">
                <a16:creationId xmlns:a16="http://schemas.microsoft.com/office/drawing/2014/main" id="{929D1858-2061-444C-9DF0-DC862F0FC4DA}"/>
              </a:ext>
            </a:extLst>
          </p:cNvPr>
          <p:cNvSpPr/>
          <p:nvPr/>
        </p:nvSpPr>
        <p:spPr>
          <a:xfrm>
            <a:off x="4099891" y="2782584"/>
            <a:ext cx="1368000" cy="136800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A84E9D5F-0BA4-43A4-B3E3-1D6DE1F6BA0B}"/>
              </a:ext>
            </a:extLst>
          </p:cNvPr>
          <p:cNvSpPr txBox="1"/>
          <p:nvPr/>
        </p:nvSpPr>
        <p:spPr>
          <a:xfrm>
            <a:off x="4066715" y="4179696"/>
            <a:ext cx="1461278" cy="369333"/>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schemeClr val="accent2">
                    <a:lumMod val="75000"/>
                  </a:schemeClr>
                </a:solidFill>
                <a:latin typeface="Segoe UI" panose="020B0502040204020203" pitchFamily="34" charset="0"/>
                <a:cs typeface="Segoe UI" panose="020B0502040204020203" pitchFamily="34" charset="0"/>
                <a:hlinkClick r:id="rId2"/>
              </a:rPr>
              <a:t>Read the paper</a:t>
            </a:r>
            <a:endParaRPr lang="en-AU" sz="1400" dirty="0">
              <a:solidFill>
                <a:schemeClr val="accent2">
                  <a:lumMod val="75000"/>
                </a:schemeClr>
              </a:solidFill>
              <a:latin typeface="Segoe UI" panose="020B0502040204020203" pitchFamily="34" charset="0"/>
              <a:cs typeface="Segoe UI" panose="020B0502040204020203" pitchFamily="34" charset="0"/>
            </a:endParaRPr>
          </a:p>
        </p:txBody>
      </p:sp>
      <p:pic>
        <p:nvPicPr>
          <p:cNvPr id="39" name="Picture 38" descr="Graphical user interface, text&#10;&#10;Description automatically generated">
            <a:extLst>
              <a:ext uri="{FF2B5EF4-FFF2-40B4-BE49-F238E27FC236}">
                <a16:creationId xmlns:a16="http://schemas.microsoft.com/office/drawing/2014/main" id="{68B1D501-FC4C-496E-965D-CD0A8CC05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957" y="615942"/>
            <a:ext cx="2629064" cy="581842"/>
          </a:xfrm>
          <a:prstGeom prst="rect">
            <a:avLst/>
          </a:prstGeom>
        </p:spPr>
      </p:pic>
      <p:sp>
        <p:nvSpPr>
          <p:cNvPr id="66" name="Rectangle: Single Corner Snipped 65">
            <a:extLst>
              <a:ext uri="{FF2B5EF4-FFF2-40B4-BE49-F238E27FC236}">
                <a16:creationId xmlns:a16="http://schemas.microsoft.com/office/drawing/2014/main" id="{8B760DC5-DB2F-49EF-85C0-FD85C93C1301}"/>
              </a:ext>
            </a:extLst>
          </p:cNvPr>
          <p:cNvSpPr/>
          <p:nvPr/>
        </p:nvSpPr>
        <p:spPr>
          <a:xfrm>
            <a:off x="4510011" y="3093357"/>
            <a:ext cx="612000" cy="756000"/>
          </a:xfrm>
          <a:prstGeom prst="snip1Rect">
            <a:avLst>
              <a:gd name="adj" fmla="val 2704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8" name="Straight Connector 87">
            <a:extLst>
              <a:ext uri="{FF2B5EF4-FFF2-40B4-BE49-F238E27FC236}">
                <a16:creationId xmlns:a16="http://schemas.microsoft.com/office/drawing/2014/main" id="{E5A2F245-72C9-4CE3-A8EE-4FCB2B0574BD}"/>
              </a:ext>
            </a:extLst>
          </p:cNvPr>
          <p:cNvCxnSpPr/>
          <p:nvPr/>
        </p:nvCxnSpPr>
        <p:spPr>
          <a:xfrm>
            <a:off x="4952862" y="3093357"/>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3F2F58E-9D07-44C1-8B0F-569EFF373550}"/>
              </a:ext>
            </a:extLst>
          </p:cNvPr>
          <p:cNvCxnSpPr>
            <a:cxnSpLocks/>
          </p:cNvCxnSpPr>
          <p:nvPr/>
        </p:nvCxnSpPr>
        <p:spPr>
          <a:xfrm rot="16200000">
            <a:off x="5032623" y="316974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8392A72-9329-451B-9A98-AB462FAA672E}"/>
              </a:ext>
            </a:extLst>
          </p:cNvPr>
          <p:cNvCxnSpPr/>
          <p:nvPr/>
        </p:nvCxnSpPr>
        <p:spPr>
          <a:xfrm flipV="1">
            <a:off x="4583196" y="3283540"/>
            <a:ext cx="3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192F68E-6854-4738-901C-DCD34073F332}"/>
              </a:ext>
            </a:extLst>
          </p:cNvPr>
          <p:cNvCxnSpPr/>
          <p:nvPr/>
        </p:nvCxnSpPr>
        <p:spPr>
          <a:xfrm flipV="1">
            <a:off x="4583196" y="3377468"/>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ADEC6A5-81B8-449E-918D-4866F12101EA}"/>
              </a:ext>
            </a:extLst>
          </p:cNvPr>
          <p:cNvCxnSpPr/>
          <p:nvPr/>
        </p:nvCxnSpPr>
        <p:spPr>
          <a:xfrm flipV="1">
            <a:off x="4583284" y="3472186"/>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317C44B-DACD-4518-AC7A-D7814F6178F8}"/>
              </a:ext>
            </a:extLst>
          </p:cNvPr>
          <p:cNvCxnSpPr/>
          <p:nvPr/>
        </p:nvCxnSpPr>
        <p:spPr>
          <a:xfrm flipV="1">
            <a:off x="4582455" y="3569433"/>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B1791D9-9CC3-4376-BA40-27DF3F693C88}"/>
              </a:ext>
            </a:extLst>
          </p:cNvPr>
          <p:cNvCxnSpPr/>
          <p:nvPr/>
        </p:nvCxnSpPr>
        <p:spPr>
          <a:xfrm flipV="1">
            <a:off x="4583636" y="3670499"/>
            <a:ext cx="3781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8D12D1A-37AC-42A1-A4E2-F247873C0B60}"/>
              </a:ext>
            </a:extLst>
          </p:cNvPr>
          <p:cNvCxnSpPr/>
          <p:nvPr/>
        </p:nvCxnSpPr>
        <p:spPr>
          <a:xfrm flipV="1">
            <a:off x="4583177" y="3768783"/>
            <a:ext cx="43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43016EFF-458E-453E-9F18-ECF174B28A48}"/>
              </a:ext>
            </a:extLst>
          </p:cNvPr>
          <p:cNvSpPr>
            <a:spLocks noChangeAspect="1"/>
          </p:cNvSpPr>
          <p:nvPr/>
        </p:nvSpPr>
        <p:spPr>
          <a:xfrm>
            <a:off x="4961794" y="3563926"/>
            <a:ext cx="283628" cy="283500"/>
          </a:xfrm>
          <a:prstGeom prst="ellipse">
            <a:avLst/>
          </a:prstGeom>
          <a:solidFill>
            <a:schemeClr val="accent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p>
        </p:txBody>
      </p:sp>
      <p:sp>
        <p:nvSpPr>
          <p:cNvPr id="81" name="TextBox 80">
            <a:extLst>
              <a:ext uri="{FF2B5EF4-FFF2-40B4-BE49-F238E27FC236}">
                <a16:creationId xmlns:a16="http://schemas.microsoft.com/office/drawing/2014/main" id="{50BEA738-63C0-4D97-ADF6-40FF0BA99B2A}"/>
              </a:ext>
            </a:extLst>
          </p:cNvPr>
          <p:cNvSpPr txBox="1"/>
          <p:nvPr/>
        </p:nvSpPr>
        <p:spPr>
          <a:xfrm>
            <a:off x="1048295" y="4178120"/>
            <a:ext cx="1461278" cy="369333"/>
          </a:xfrm>
          <a:prstGeom prst="rect">
            <a:avLst/>
          </a:prstGeom>
        </p:spPr>
        <p:txBody>
          <a:bodyPr vert="horz" wrap="square" lIns="36000" tIns="45720" rIns="36000" bIns="45720" rtlCol="0">
            <a:noAutofit/>
          </a:bodyPr>
          <a:lstStyle/>
          <a:p>
            <a:pPr marL="0" indent="0" algn="ctr">
              <a:lnSpc>
                <a:spcPts val="1800"/>
              </a:lnSpc>
              <a:spcAft>
                <a:spcPts val="600"/>
              </a:spcAft>
              <a:buNone/>
            </a:pPr>
            <a:r>
              <a:rPr lang="en-AU" sz="1400" dirty="0">
                <a:solidFill>
                  <a:schemeClr val="accent2">
                    <a:lumMod val="75000"/>
                  </a:schemeClr>
                </a:solidFill>
                <a:latin typeface="Segoe UI" panose="020B0502040204020203" pitchFamily="34" charset="0"/>
                <a:cs typeface="Segoe UI" panose="020B0502040204020203" pitchFamily="34" charset="0"/>
                <a:hlinkClick r:id="rId4"/>
              </a:rPr>
              <a:t>See research</a:t>
            </a:r>
            <a:endParaRPr lang="en-AU" sz="1400" dirty="0">
              <a:solidFill>
                <a:schemeClr val="accent2">
                  <a:lumMod val="75000"/>
                </a:schemeClr>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98C67C88-F223-4216-92E4-07516E7FFA51}"/>
              </a:ext>
            </a:extLst>
          </p:cNvPr>
          <p:cNvGrpSpPr/>
          <p:nvPr/>
        </p:nvGrpSpPr>
        <p:grpSpPr>
          <a:xfrm>
            <a:off x="1046278" y="2771644"/>
            <a:ext cx="1368000" cy="1368000"/>
            <a:chOff x="1046278" y="2771644"/>
            <a:chExt cx="1368000" cy="1368000"/>
          </a:xfrm>
        </p:grpSpPr>
        <p:sp>
          <p:nvSpPr>
            <p:cNvPr id="83" name="Oval 82">
              <a:extLst>
                <a:ext uri="{FF2B5EF4-FFF2-40B4-BE49-F238E27FC236}">
                  <a16:creationId xmlns:a16="http://schemas.microsoft.com/office/drawing/2014/main" id="{F163FED2-5516-41DB-B5AD-8B6F3E3D7F68}"/>
                </a:ext>
              </a:extLst>
            </p:cNvPr>
            <p:cNvSpPr/>
            <p:nvPr/>
          </p:nvSpPr>
          <p:spPr>
            <a:xfrm>
              <a:off x="1046278" y="2771644"/>
              <a:ext cx="1368000" cy="136800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Block Arc 83">
              <a:extLst>
                <a:ext uri="{FF2B5EF4-FFF2-40B4-BE49-F238E27FC236}">
                  <a16:creationId xmlns:a16="http://schemas.microsoft.com/office/drawing/2014/main" id="{34EE73E5-794A-474C-9644-1C12ADC8D092}"/>
                </a:ext>
              </a:extLst>
            </p:cNvPr>
            <p:cNvSpPr/>
            <p:nvPr/>
          </p:nvSpPr>
          <p:spPr>
            <a:xfrm rot="14972419" flipH="1">
              <a:off x="1417848" y="3210178"/>
              <a:ext cx="706347" cy="654732"/>
            </a:xfrm>
            <a:prstGeom prst="blockArc">
              <a:avLst>
                <a:gd name="adj1" fmla="val 10800000"/>
                <a:gd name="adj2" fmla="val 21494288"/>
                <a:gd name="adj3" fmla="val 1655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5" name="Rectangle: Rounded Corners 84">
              <a:extLst>
                <a:ext uri="{FF2B5EF4-FFF2-40B4-BE49-F238E27FC236}">
                  <a16:creationId xmlns:a16="http://schemas.microsoft.com/office/drawing/2014/main" id="{30B45F40-5D29-422E-88B4-78F93E9126ED}"/>
                </a:ext>
              </a:extLst>
            </p:cNvPr>
            <p:cNvSpPr/>
            <p:nvPr/>
          </p:nvSpPr>
          <p:spPr>
            <a:xfrm rot="20165651">
              <a:off x="1663057" y="3614161"/>
              <a:ext cx="324000" cy="67271"/>
            </a:xfrm>
            <a:prstGeom prst="roundRect">
              <a:avLst>
                <a:gd name="adj" fmla="val 34201"/>
              </a:avLst>
            </a:prstGeom>
            <a:solidFill>
              <a:srgbClr val="5F5F5F"/>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6" name="Oval 85">
              <a:extLst>
                <a:ext uri="{FF2B5EF4-FFF2-40B4-BE49-F238E27FC236}">
                  <a16:creationId xmlns:a16="http://schemas.microsoft.com/office/drawing/2014/main" id="{B21032E9-6DEA-486D-800C-8F14BD92B56D}"/>
                </a:ext>
              </a:extLst>
            </p:cNvPr>
            <p:cNvSpPr/>
            <p:nvPr/>
          </p:nvSpPr>
          <p:spPr>
            <a:xfrm>
              <a:off x="1540524" y="3607008"/>
              <a:ext cx="216000" cy="216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374BC89C-455A-40B3-9214-3869A54D1F24}"/>
                </a:ext>
              </a:extLst>
            </p:cNvPr>
            <p:cNvSpPr/>
            <p:nvPr/>
          </p:nvSpPr>
          <p:spPr>
            <a:xfrm>
              <a:off x="1598935" y="3654551"/>
              <a:ext cx="108000" cy="1080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9" name="Rectangle: Rounded Corners 88">
              <a:extLst>
                <a:ext uri="{FF2B5EF4-FFF2-40B4-BE49-F238E27FC236}">
                  <a16:creationId xmlns:a16="http://schemas.microsoft.com/office/drawing/2014/main" id="{97A8C531-5500-4530-9AA6-95779FCBA165}"/>
                </a:ext>
              </a:extLst>
            </p:cNvPr>
            <p:cNvSpPr/>
            <p:nvPr/>
          </p:nvSpPr>
          <p:spPr>
            <a:xfrm rot="20165651">
              <a:off x="1795426" y="3729587"/>
              <a:ext cx="288000" cy="67271"/>
            </a:xfrm>
            <a:prstGeom prst="roundRect">
              <a:avLst>
                <a:gd name="adj" fmla="val 3420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0" name="Rectangle: Top Corners Rounded 89">
              <a:extLst>
                <a:ext uri="{FF2B5EF4-FFF2-40B4-BE49-F238E27FC236}">
                  <a16:creationId xmlns:a16="http://schemas.microsoft.com/office/drawing/2014/main" id="{94DCB8BA-07CB-4EC3-919C-450728FAA756}"/>
                </a:ext>
              </a:extLst>
            </p:cNvPr>
            <p:cNvSpPr/>
            <p:nvPr/>
          </p:nvSpPr>
          <p:spPr>
            <a:xfrm>
              <a:off x="1440408" y="3838323"/>
              <a:ext cx="648000" cy="108000"/>
            </a:xfrm>
            <a:prstGeom prst="round2SameRect">
              <a:avLst>
                <a:gd name="adj1" fmla="val 50000"/>
                <a:gd name="adj2" fmla="val 0"/>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Rectangle 90">
              <a:extLst>
                <a:ext uri="{FF2B5EF4-FFF2-40B4-BE49-F238E27FC236}">
                  <a16:creationId xmlns:a16="http://schemas.microsoft.com/office/drawing/2014/main" id="{4C04DC06-44D4-461F-83BD-C850DFE1323D}"/>
                </a:ext>
              </a:extLst>
            </p:cNvPr>
            <p:cNvSpPr/>
            <p:nvPr/>
          </p:nvSpPr>
          <p:spPr>
            <a:xfrm rot="19989133">
              <a:off x="1583757" y="3069864"/>
              <a:ext cx="87298" cy="36000"/>
            </a:xfrm>
            <a:prstGeom prst="rect">
              <a:avLst/>
            </a:prstGeom>
            <a:solidFill>
              <a:srgbClr val="5F5F5F"/>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a:extLst>
                <a:ext uri="{FF2B5EF4-FFF2-40B4-BE49-F238E27FC236}">
                  <a16:creationId xmlns:a16="http://schemas.microsoft.com/office/drawing/2014/main" id="{614B10E9-D78F-4A4A-81DC-E8BAAB91ABEB}"/>
                </a:ext>
              </a:extLst>
            </p:cNvPr>
            <p:cNvSpPr/>
            <p:nvPr/>
          </p:nvSpPr>
          <p:spPr>
            <a:xfrm rot="19989133">
              <a:off x="1655544" y="3103635"/>
              <a:ext cx="144000" cy="36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Rectangle 92">
              <a:extLst>
                <a:ext uri="{FF2B5EF4-FFF2-40B4-BE49-F238E27FC236}">
                  <a16:creationId xmlns:a16="http://schemas.microsoft.com/office/drawing/2014/main" id="{5E384F62-CDFB-4919-BC3D-03A404E4DD26}"/>
                </a:ext>
              </a:extLst>
            </p:cNvPr>
            <p:cNvSpPr/>
            <p:nvPr/>
          </p:nvSpPr>
          <p:spPr>
            <a:xfrm rot="19989133">
              <a:off x="1521396" y="2990016"/>
              <a:ext cx="144000" cy="672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4" name="Trapezoid 93">
              <a:extLst>
                <a:ext uri="{FF2B5EF4-FFF2-40B4-BE49-F238E27FC236}">
                  <a16:creationId xmlns:a16="http://schemas.microsoft.com/office/drawing/2014/main" id="{C9585E69-8FF8-44EE-B318-3DCD16FEED67}"/>
                </a:ext>
              </a:extLst>
            </p:cNvPr>
            <p:cNvSpPr/>
            <p:nvPr/>
          </p:nvSpPr>
          <p:spPr>
            <a:xfrm rot="9240000">
              <a:off x="1760978" y="3462750"/>
              <a:ext cx="144000" cy="65563"/>
            </a:xfrm>
            <a:prstGeom prst="trapezoid">
              <a:avLst>
                <a:gd name="adj" fmla="val 47623"/>
              </a:avLst>
            </a:prstGeom>
            <a:solidFill>
              <a:srgbClr val="5F5F5F"/>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95" name="TextBox 94">
            <a:extLst>
              <a:ext uri="{FF2B5EF4-FFF2-40B4-BE49-F238E27FC236}">
                <a16:creationId xmlns:a16="http://schemas.microsoft.com/office/drawing/2014/main" id="{EB78F72A-E0D2-4B0F-B82D-DB224696462F}"/>
              </a:ext>
            </a:extLst>
          </p:cNvPr>
          <p:cNvSpPr txBox="1"/>
          <p:nvPr/>
        </p:nvSpPr>
        <p:spPr>
          <a:xfrm>
            <a:off x="6991910" y="4149660"/>
            <a:ext cx="1461278" cy="369333"/>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schemeClr val="accent2">
                    <a:lumMod val="75000"/>
                  </a:schemeClr>
                </a:solidFill>
                <a:latin typeface="Segoe UI" panose="020B0502040204020203" pitchFamily="34" charset="0"/>
                <a:cs typeface="Segoe UI" panose="020B0502040204020203" pitchFamily="34" charset="0"/>
                <a:hlinkClick r:id="rId5"/>
              </a:rPr>
              <a:t>Read the policy</a:t>
            </a:r>
            <a:endParaRPr lang="en-AU" sz="1400" dirty="0">
              <a:solidFill>
                <a:schemeClr val="accent2">
                  <a:lumMod val="75000"/>
                </a:schemeClr>
              </a:solidFill>
              <a:latin typeface="Segoe UI" panose="020B0502040204020203" pitchFamily="34" charset="0"/>
              <a:cs typeface="Segoe UI" panose="020B0502040204020203" pitchFamily="34" charset="0"/>
            </a:endParaRPr>
          </a:p>
        </p:txBody>
      </p:sp>
      <p:grpSp>
        <p:nvGrpSpPr>
          <p:cNvPr id="96" name="Group 95">
            <a:extLst>
              <a:ext uri="{FF2B5EF4-FFF2-40B4-BE49-F238E27FC236}">
                <a16:creationId xmlns:a16="http://schemas.microsoft.com/office/drawing/2014/main" id="{3265FB21-A81A-447C-80F6-694B7C7C2A3C}"/>
              </a:ext>
            </a:extLst>
          </p:cNvPr>
          <p:cNvGrpSpPr/>
          <p:nvPr/>
        </p:nvGrpSpPr>
        <p:grpSpPr>
          <a:xfrm>
            <a:off x="7371359" y="3057808"/>
            <a:ext cx="740716" cy="756435"/>
            <a:chOff x="4241831" y="3086164"/>
            <a:chExt cx="740716" cy="756435"/>
          </a:xfrm>
        </p:grpSpPr>
        <p:sp>
          <p:nvSpPr>
            <p:cNvPr id="97" name="Rectangle 96">
              <a:extLst>
                <a:ext uri="{FF2B5EF4-FFF2-40B4-BE49-F238E27FC236}">
                  <a16:creationId xmlns:a16="http://schemas.microsoft.com/office/drawing/2014/main" id="{CED95CAF-B191-4962-827E-FBD522A7A514}"/>
                </a:ext>
              </a:extLst>
            </p:cNvPr>
            <p:cNvSpPr/>
            <p:nvPr/>
          </p:nvSpPr>
          <p:spPr>
            <a:xfrm>
              <a:off x="4241831" y="3086164"/>
              <a:ext cx="605071" cy="75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8" name="Group 97">
              <a:extLst>
                <a:ext uri="{FF2B5EF4-FFF2-40B4-BE49-F238E27FC236}">
                  <a16:creationId xmlns:a16="http://schemas.microsoft.com/office/drawing/2014/main" id="{0B73DCE9-39D9-44D8-BBE7-B274F5A70D57}"/>
                </a:ext>
              </a:extLst>
            </p:cNvPr>
            <p:cNvGrpSpPr>
              <a:grpSpLocks noChangeAspect="1"/>
            </p:cNvGrpSpPr>
            <p:nvPr/>
          </p:nvGrpSpPr>
          <p:grpSpPr>
            <a:xfrm>
              <a:off x="4294181" y="3142112"/>
              <a:ext cx="189085" cy="170003"/>
              <a:chOff x="2552700" y="1513131"/>
              <a:chExt cx="8900500" cy="4552962"/>
            </a:xfrm>
          </p:grpSpPr>
          <p:sp>
            <p:nvSpPr>
              <p:cNvPr id="115" name="Freeform: Shape 114">
                <a:extLst>
                  <a:ext uri="{FF2B5EF4-FFF2-40B4-BE49-F238E27FC236}">
                    <a16:creationId xmlns:a16="http://schemas.microsoft.com/office/drawing/2014/main" id="{F1465243-5845-4FC7-A7F4-CE3317541737}"/>
                  </a:ext>
                </a:extLst>
              </p:cNvPr>
              <p:cNvSpPr/>
              <p:nvPr/>
            </p:nvSpPr>
            <p:spPr>
              <a:xfrm>
                <a:off x="4777826" y="1513131"/>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r>
                  <a:rPr lang="en-US" sz="1000" b="1" kern="1200" dirty="0"/>
                  <a:t>. </a:t>
                </a:r>
              </a:p>
            </p:txBody>
          </p:sp>
          <p:sp>
            <p:nvSpPr>
              <p:cNvPr id="117" name="Freeform: Shape 116">
                <a:extLst>
                  <a:ext uri="{FF2B5EF4-FFF2-40B4-BE49-F238E27FC236}">
                    <a16:creationId xmlns:a16="http://schemas.microsoft.com/office/drawing/2014/main" id="{8DC92238-AE7C-4132-8064-0D59FB9ACAF3}"/>
                  </a:ext>
                </a:extLst>
              </p:cNvPr>
              <p:cNvSpPr/>
              <p:nvPr/>
            </p:nvSpPr>
            <p:spPr>
              <a:xfrm>
                <a:off x="2552700" y="3789612"/>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endParaRPr lang="en-US" sz="1000" b="1" kern="1200" dirty="0"/>
              </a:p>
            </p:txBody>
          </p:sp>
          <p:sp>
            <p:nvSpPr>
              <p:cNvPr id="118" name="Freeform: Shape 117">
                <a:extLst>
                  <a:ext uri="{FF2B5EF4-FFF2-40B4-BE49-F238E27FC236}">
                    <a16:creationId xmlns:a16="http://schemas.microsoft.com/office/drawing/2014/main" id="{113CA588-8E23-4B3F-9C98-3343C624F43A}"/>
                  </a:ext>
                </a:extLst>
              </p:cNvPr>
              <p:cNvSpPr/>
              <p:nvPr/>
            </p:nvSpPr>
            <p:spPr>
              <a:xfrm>
                <a:off x="4777826" y="3789612"/>
                <a:ext cx="4450252"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2276481" y="0"/>
                    </a:moveTo>
                    <a:lnTo>
                      <a:pt x="1138240" y="2276481"/>
                    </a:lnTo>
                    <a:lnTo>
                      <a:pt x="0" y="0"/>
                    </a:lnTo>
                    <a:lnTo>
                      <a:pt x="2276481" y="0"/>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614840" tIns="45720" rIns="614840" bIns="1183961" numCol="1" spcCol="1270" anchor="ctr" anchorCtr="0">
                <a:noAutofit/>
              </a:bodyPr>
              <a:lstStyle/>
              <a:p>
                <a:pPr marL="0" lvl="0" indent="0" algn="ctr" defTabSz="533400">
                  <a:lnSpc>
                    <a:spcPct val="90000"/>
                  </a:lnSpc>
                  <a:spcBef>
                    <a:spcPct val="0"/>
                  </a:spcBef>
                  <a:spcAft>
                    <a:spcPct val="35000"/>
                  </a:spcAft>
                  <a:buNone/>
                </a:pPr>
                <a:endParaRPr lang="en-US" sz="1000" b="1" kern="1200" dirty="0"/>
              </a:p>
            </p:txBody>
          </p:sp>
          <p:sp>
            <p:nvSpPr>
              <p:cNvPr id="119" name="Freeform: Shape 118">
                <a:extLst>
                  <a:ext uri="{FF2B5EF4-FFF2-40B4-BE49-F238E27FC236}">
                    <a16:creationId xmlns:a16="http://schemas.microsoft.com/office/drawing/2014/main" id="{88ED67EF-B967-4BE1-8870-48B1BF63A35A}"/>
                  </a:ext>
                </a:extLst>
              </p:cNvPr>
              <p:cNvSpPr/>
              <p:nvPr/>
            </p:nvSpPr>
            <p:spPr>
              <a:xfrm>
                <a:off x="7002950" y="3789612"/>
                <a:ext cx="4450250" cy="2276481"/>
              </a:xfrm>
              <a:custGeom>
                <a:avLst/>
                <a:gdLst>
                  <a:gd name="connsiteX0" fmla="*/ 0 w 2276481"/>
                  <a:gd name="connsiteY0" fmla="*/ 2276481 h 2276481"/>
                  <a:gd name="connsiteX1" fmla="*/ 1138241 w 2276481"/>
                  <a:gd name="connsiteY1" fmla="*/ 0 h 2276481"/>
                  <a:gd name="connsiteX2" fmla="*/ 2276481 w 2276481"/>
                  <a:gd name="connsiteY2" fmla="*/ 2276481 h 2276481"/>
                  <a:gd name="connsiteX3" fmla="*/ 0 w 2276481"/>
                  <a:gd name="connsiteY3" fmla="*/ 2276481 h 2276481"/>
                </a:gdLst>
                <a:ahLst/>
                <a:cxnLst>
                  <a:cxn ang="0">
                    <a:pos x="connsiteX0" y="connsiteY0"/>
                  </a:cxn>
                  <a:cxn ang="0">
                    <a:pos x="connsiteX1" y="connsiteY1"/>
                  </a:cxn>
                  <a:cxn ang="0">
                    <a:pos x="connsiteX2" y="connsiteY2"/>
                  </a:cxn>
                  <a:cxn ang="0">
                    <a:pos x="connsiteX3" y="connsiteY3"/>
                  </a:cxn>
                </a:cxnLst>
                <a:rect l="l" t="t" r="r" b="b"/>
                <a:pathLst>
                  <a:path w="2276481" h="2276481">
                    <a:moveTo>
                      <a:pt x="0" y="2276481"/>
                    </a:moveTo>
                    <a:lnTo>
                      <a:pt x="1138241" y="0"/>
                    </a:lnTo>
                    <a:lnTo>
                      <a:pt x="2276481" y="2276481"/>
                    </a:lnTo>
                    <a:lnTo>
                      <a:pt x="0" y="2276481"/>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14840" tIns="1183961" rIns="614840" bIns="45720" numCol="1" spcCol="1270" anchor="ctr" anchorCtr="0">
                <a:noAutofit/>
              </a:bodyPr>
              <a:lstStyle/>
              <a:p>
                <a:pPr marL="0" lvl="0" indent="0" algn="ctr" defTabSz="533400">
                  <a:lnSpc>
                    <a:spcPct val="90000"/>
                  </a:lnSpc>
                  <a:spcBef>
                    <a:spcPct val="0"/>
                  </a:spcBef>
                  <a:spcAft>
                    <a:spcPct val="35000"/>
                  </a:spcAft>
                  <a:buNone/>
                </a:pPr>
                <a:endParaRPr lang="en-US" sz="1000" b="1" kern="1200" dirty="0"/>
              </a:p>
            </p:txBody>
          </p:sp>
        </p:grpSp>
        <p:cxnSp>
          <p:nvCxnSpPr>
            <p:cNvPr id="99" name="Straight Connector 98">
              <a:extLst>
                <a:ext uri="{FF2B5EF4-FFF2-40B4-BE49-F238E27FC236}">
                  <a16:creationId xmlns:a16="http://schemas.microsoft.com/office/drawing/2014/main" id="{5ED29EA6-35DF-4551-A714-D015AE3BF747}"/>
                </a:ext>
              </a:extLst>
            </p:cNvPr>
            <p:cNvCxnSpPr/>
            <p:nvPr/>
          </p:nvCxnSpPr>
          <p:spPr>
            <a:xfrm flipV="1">
              <a:off x="4544365" y="3219917"/>
              <a:ext cx="1890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C026211-EF7C-49D4-884C-2E26601455FC}"/>
                </a:ext>
              </a:extLst>
            </p:cNvPr>
            <p:cNvCxnSpPr/>
            <p:nvPr/>
          </p:nvCxnSpPr>
          <p:spPr>
            <a:xfrm flipV="1">
              <a:off x="4544365" y="3313845"/>
              <a:ext cx="1890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0A22FF2-84CE-491C-AA02-0EDDDAC6512B}"/>
                </a:ext>
              </a:extLst>
            </p:cNvPr>
            <p:cNvCxnSpPr/>
            <p:nvPr/>
          </p:nvCxnSpPr>
          <p:spPr>
            <a:xfrm flipV="1">
              <a:off x="4317420" y="3409596"/>
              <a:ext cx="41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E247D08-7ED3-4B6A-95A1-D6761D9DFC36}"/>
                </a:ext>
              </a:extLst>
            </p:cNvPr>
            <p:cNvCxnSpPr/>
            <p:nvPr/>
          </p:nvCxnSpPr>
          <p:spPr>
            <a:xfrm flipV="1">
              <a:off x="4321129" y="3495475"/>
              <a:ext cx="41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04CC835-EA38-47A3-AD13-27DC76A64E36}"/>
                </a:ext>
              </a:extLst>
            </p:cNvPr>
            <p:cNvCxnSpPr/>
            <p:nvPr/>
          </p:nvCxnSpPr>
          <p:spPr>
            <a:xfrm flipV="1">
              <a:off x="4317420" y="3594953"/>
              <a:ext cx="3781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5FAE56B4-E666-4F31-97D9-271920956BC0}"/>
                </a:ext>
              </a:extLst>
            </p:cNvPr>
            <p:cNvSpPr>
              <a:spLocks noChangeAspect="1"/>
            </p:cNvSpPr>
            <p:nvPr/>
          </p:nvSpPr>
          <p:spPr>
            <a:xfrm>
              <a:off x="4698920" y="3559099"/>
              <a:ext cx="283627" cy="283500"/>
            </a:xfrm>
            <a:prstGeom prst="ellipse">
              <a:avLst/>
            </a:prstGeom>
            <a:solidFill>
              <a:schemeClr val="accent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ym typeface="Wingdings" panose="05000000000000000000" pitchFamily="2" charset="2"/>
                </a:rPr>
                <a:t></a:t>
              </a:r>
              <a:endParaRPr lang="en-AU" sz="1400" b="1" dirty="0"/>
            </a:p>
          </p:txBody>
        </p:sp>
        <p:cxnSp>
          <p:nvCxnSpPr>
            <p:cNvPr id="114" name="Straight Connector 113">
              <a:extLst>
                <a:ext uri="{FF2B5EF4-FFF2-40B4-BE49-F238E27FC236}">
                  <a16:creationId xmlns:a16="http://schemas.microsoft.com/office/drawing/2014/main" id="{CBC077E3-CE84-4640-9A83-B032952F945E}"/>
                </a:ext>
              </a:extLst>
            </p:cNvPr>
            <p:cNvCxnSpPr/>
            <p:nvPr/>
          </p:nvCxnSpPr>
          <p:spPr>
            <a:xfrm flipV="1">
              <a:off x="4321851" y="3699715"/>
              <a:ext cx="340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Oval 119">
            <a:extLst>
              <a:ext uri="{FF2B5EF4-FFF2-40B4-BE49-F238E27FC236}">
                <a16:creationId xmlns:a16="http://schemas.microsoft.com/office/drawing/2014/main" id="{E8048BA8-DBB6-4371-A310-1F74AF81649E}"/>
              </a:ext>
            </a:extLst>
          </p:cNvPr>
          <p:cNvSpPr/>
          <p:nvPr/>
        </p:nvSpPr>
        <p:spPr>
          <a:xfrm>
            <a:off x="6990192" y="2761692"/>
            <a:ext cx="1368000" cy="136800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63E1357B-CE3F-41E9-840E-C4458B5915E5}"/>
              </a:ext>
            </a:extLst>
          </p:cNvPr>
          <p:cNvGrpSpPr/>
          <p:nvPr/>
        </p:nvGrpSpPr>
        <p:grpSpPr>
          <a:xfrm>
            <a:off x="9911943" y="2686117"/>
            <a:ext cx="1461278" cy="1811734"/>
            <a:chOff x="3810246" y="2788548"/>
            <a:chExt cx="1461278" cy="1811734"/>
          </a:xfrm>
        </p:grpSpPr>
        <p:sp>
          <p:nvSpPr>
            <p:cNvPr id="125" name="Oval 124">
              <a:extLst>
                <a:ext uri="{FF2B5EF4-FFF2-40B4-BE49-F238E27FC236}">
                  <a16:creationId xmlns:a16="http://schemas.microsoft.com/office/drawing/2014/main" id="{CBBD80F2-7563-475E-8F13-251127FC29D4}"/>
                </a:ext>
              </a:extLst>
            </p:cNvPr>
            <p:cNvSpPr/>
            <p:nvPr/>
          </p:nvSpPr>
          <p:spPr>
            <a:xfrm>
              <a:off x="3874637" y="2788548"/>
              <a:ext cx="1368000" cy="136800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TextBox 72">
              <a:extLst>
                <a:ext uri="{FF2B5EF4-FFF2-40B4-BE49-F238E27FC236}">
                  <a16:creationId xmlns:a16="http://schemas.microsoft.com/office/drawing/2014/main" id="{BC764913-965D-4C95-A258-9B9D502254A5}"/>
                </a:ext>
              </a:extLst>
            </p:cNvPr>
            <p:cNvSpPr txBox="1"/>
            <p:nvPr/>
          </p:nvSpPr>
          <p:spPr>
            <a:xfrm>
              <a:off x="3810246" y="4230949"/>
              <a:ext cx="1461278" cy="369333"/>
            </a:xfrm>
            <a:prstGeom prst="rect">
              <a:avLst/>
            </a:prstGeom>
          </p:spPr>
          <p:txBody>
            <a:bodyPr vert="horz" wrap="square" lIns="36000" tIns="45720" rIns="36000" bIns="45720" rtlCol="0">
              <a:noAutofit/>
            </a:bodyPr>
            <a:lstStyle/>
            <a:p>
              <a:pPr marL="0" indent="0" algn="ctr">
                <a:lnSpc>
                  <a:spcPts val="1800"/>
                </a:lnSpc>
                <a:spcAft>
                  <a:spcPts val="600"/>
                </a:spcAft>
                <a:buNone/>
              </a:pPr>
              <a:r>
                <a:rPr lang="en-AU" sz="1400" dirty="0">
                  <a:solidFill>
                    <a:schemeClr val="accent2">
                      <a:lumMod val="75000"/>
                    </a:schemeClr>
                  </a:solidFill>
                  <a:latin typeface="Segoe UI" panose="020B0502040204020203" pitchFamily="34" charset="0"/>
                  <a:cs typeface="Segoe UI" panose="020B0502040204020203" pitchFamily="34" charset="0"/>
                  <a:hlinkClick r:id="rId6"/>
                </a:rPr>
                <a:t>Contact us</a:t>
              </a:r>
              <a:endParaRPr lang="en-AU" sz="1400" dirty="0">
                <a:solidFill>
                  <a:schemeClr val="accent2">
                    <a:lumMod val="75000"/>
                  </a:schemeClr>
                </a:solidFill>
                <a:latin typeface="Segoe UI" panose="020B0502040204020203" pitchFamily="34" charset="0"/>
                <a:cs typeface="Segoe UI" panose="020B0502040204020203" pitchFamily="34" charset="0"/>
              </a:endParaRPr>
            </a:p>
          </p:txBody>
        </p:sp>
        <p:sp>
          <p:nvSpPr>
            <p:cNvPr id="8" name="Oval 7">
              <a:extLst>
                <a:ext uri="{FF2B5EF4-FFF2-40B4-BE49-F238E27FC236}">
                  <a16:creationId xmlns:a16="http://schemas.microsoft.com/office/drawing/2014/main" id="{4E873080-F902-4A8B-BFE6-61FAF49044CA}"/>
                </a:ext>
              </a:extLst>
            </p:cNvPr>
            <p:cNvSpPr/>
            <p:nvPr/>
          </p:nvSpPr>
          <p:spPr>
            <a:xfrm>
              <a:off x="4099746" y="3006535"/>
              <a:ext cx="936000" cy="936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a:extLst>
                <a:ext uri="{FF2B5EF4-FFF2-40B4-BE49-F238E27FC236}">
                  <a16:creationId xmlns:a16="http://schemas.microsoft.com/office/drawing/2014/main" id="{24B0D3BE-0014-4219-9715-2EA58EC3E77C}"/>
                </a:ext>
              </a:extLst>
            </p:cNvPr>
            <p:cNvSpPr/>
            <p:nvPr/>
          </p:nvSpPr>
          <p:spPr>
            <a:xfrm>
              <a:off x="4340792" y="3009074"/>
              <a:ext cx="468000" cy="936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a:extLst>
                <a:ext uri="{FF2B5EF4-FFF2-40B4-BE49-F238E27FC236}">
                  <a16:creationId xmlns:a16="http://schemas.microsoft.com/office/drawing/2014/main" id="{DB808C2F-FF3C-441C-B1E7-57B8F64FFDBF}"/>
                </a:ext>
              </a:extLst>
            </p:cNvPr>
            <p:cNvCxnSpPr>
              <a:stCxn id="80" idx="0"/>
              <a:endCxn id="80" idx="4"/>
            </p:cNvCxnSpPr>
            <p:nvPr/>
          </p:nvCxnSpPr>
          <p:spPr>
            <a:xfrm>
              <a:off x="4574792" y="3009074"/>
              <a:ext cx="0" cy="93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5834E6F-EC42-4DB4-A7B7-988D8629F34F}"/>
                </a:ext>
              </a:extLst>
            </p:cNvPr>
            <p:cNvCxnSpPr>
              <a:cxnSpLocks/>
            </p:cNvCxnSpPr>
            <p:nvPr/>
          </p:nvCxnSpPr>
          <p:spPr>
            <a:xfrm rot="16200000">
              <a:off x="4558637" y="3017602"/>
              <a:ext cx="0" cy="93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AD8EEFF-CF07-4C05-AA2D-96B8AFA4E524}"/>
                </a:ext>
              </a:extLst>
            </p:cNvPr>
            <p:cNvGrpSpPr>
              <a:grpSpLocks noChangeAspect="1"/>
            </p:cNvGrpSpPr>
            <p:nvPr/>
          </p:nvGrpSpPr>
          <p:grpSpPr>
            <a:xfrm>
              <a:off x="4700891" y="3441369"/>
              <a:ext cx="396000" cy="396000"/>
              <a:chOff x="5815859" y="3740334"/>
              <a:chExt cx="504000" cy="504000"/>
            </a:xfrm>
          </p:grpSpPr>
          <p:pic>
            <p:nvPicPr>
              <p:cNvPr id="151" name="Graphic 150" descr="Marker">
                <a:extLst>
                  <a:ext uri="{FF2B5EF4-FFF2-40B4-BE49-F238E27FC236}">
                    <a16:creationId xmlns:a16="http://schemas.microsoft.com/office/drawing/2014/main" id="{81F22886-32BE-411E-A971-9538020879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5859" y="3740334"/>
                <a:ext cx="504000" cy="504000"/>
              </a:xfrm>
              <a:prstGeom prst="rect">
                <a:avLst/>
              </a:prstGeom>
            </p:spPr>
          </p:pic>
          <p:sp>
            <p:nvSpPr>
              <p:cNvPr id="13" name="Oval 12">
                <a:extLst>
                  <a:ext uri="{FF2B5EF4-FFF2-40B4-BE49-F238E27FC236}">
                    <a16:creationId xmlns:a16="http://schemas.microsoft.com/office/drawing/2014/main" id="{A875B85A-7C35-4962-896A-F640E9F2FD66}"/>
                  </a:ext>
                </a:extLst>
              </p:cNvPr>
              <p:cNvSpPr/>
              <p:nvPr/>
            </p:nvSpPr>
            <p:spPr>
              <a:xfrm>
                <a:off x="6017034" y="3874869"/>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15" name="Group 14">
            <a:extLst>
              <a:ext uri="{FF2B5EF4-FFF2-40B4-BE49-F238E27FC236}">
                <a16:creationId xmlns:a16="http://schemas.microsoft.com/office/drawing/2014/main" id="{052749BC-8ACD-4C07-A70E-59ED44E95C8D}"/>
              </a:ext>
            </a:extLst>
          </p:cNvPr>
          <p:cNvGrpSpPr>
            <a:grpSpLocks noChangeAspect="1"/>
          </p:cNvGrpSpPr>
          <p:nvPr/>
        </p:nvGrpSpPr>
        <p:grpSpPr>
          <a:xfrm>
            <a:off x="4989728" y="3638265"/>
            <a:ext cx="230731" cy="127008"/>
            <a:chOff x="4989728" y="3620402"/>
            <a:chExt cx="196199" cy="107999"/>
          </a:xfrm>
        </p:grpSpPr>
        <p:sp>
          <p:nvSpPr>
            <p:cNvPr id="16" name="Freeform: Shape 15">
              <a:extLst>
                <a:ext uri="{FF2B5EF4-FFF2-40B4-BE49-F238E27FC236}">
                  <a16:creationId xmlns:a16="http://schemas.microsoft.com/office/drawing/2014/main" id="{137E16EF-3CD2-4BF3-BC04-001054B7F118}"/>
                </a:ext>
              </a:extLst>
            </p:cNvPr>
            <p:cNvSpPr/>
            <p:nvPr/>
          </p:nvSpPr>
          <p:spPr>
            <a:xfrm>
              <a:off x="5024828" y="3677326"/>
              <a:ext cx="126000" cy="51075"/>
            </a:xfrm>
            <a:custGeom>
              <a:avLst/>
              <a:gdLst>
                <a:gd name="connsiteX0" fmla="*/ 0 w 126000"/>
                <a:gd name="connsiteY0" fmla="*/ 0 h 51075"/>
                <a:gd name="connsiteX1" fmla="*/ 0 w 126000"/>
                <a:gd name="connsiteY1" fmla="*/ 26325 h 51075"/>
                <a:gd name="connsiteX2" fmla="*/ 63000 w 126000"/>
                <a:gd name="connsiteY2" fmla="*/ 51075 h 51075"/>
                <a:gd name="connsiteX3" fmla="*/ 126000 w 126000"/>
                <a:gd name="connsiteY3" fmla="*/ 26325 h 51075"/>
                <a:gd name="connsiteX4" fmla="*/ 126000 w 126000"/>
                <a:gd name="connsiteY4" fmla="*/ 0 h 51075"/>
                <a:gd name="connsiteX5" fmla="*/ 63000 w 126000"/>
                <a:gd name="connsiteY5" fmla="*/ 22275 h 51075"/>
                <a:gd name="connsiteX6" fmla="*/ 0 w 126000"/>
                <a:gd name="connsiteY6" fmla="*/ 0 h 5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 h="51075">
                  <a:moveTo>
                    <a:pt x="0" y="0"/>
                  </a:moveTo>
                  <a:lnTo>
                    <a:pt x="0" y="26325"/>
                  </a:lnTo>
                  <a:cubicBezTo>
                    <a:pt x="0" y="38700"/>
                    <a:pt x="28125" y="51075"/>
                    <a:pt x="63000" y="51075"/>
                  </a:cubicBezTo>
                  <a:cubicBezTo>
                    <a:pt x="97875" y="51075"/>
                    <a:pt x="126000" y="38700"/>
                    <a:pt x="126000" y="26325"/>
                  </a:cubicBezTo>
                  <a:lnTo>
                    <a:pt x="126000" y="0"/>
                  </a:lnTo>
                  <a:lnTo>
                    <a:pt x="63000" y="22275"/>
                  </a:lnTo>
                  <a:lnTo>
                    <a:pt x="0" y="0"/>
                  </a:lnTo>
                  <a:close/>
                </a:path>
              </a:pathLst>
            </a:custGeom>
            <a:solidFill>
              <a:schemeClr val="bg1"/>
            </a:solidFill>
            <a:ln w="2183"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C3F1C107-F58B-4523-A217-A12E7D2C4FDC}"/>
                </a:ext>
              </a:extLst>
            </p:cNvPr>
            <p:cNvSpPr/>
            <p:nvPr/>
          </p:nvSpPr>
          <p:spPr>
            <a:xfrm>
              <a:off x="4989728" y="3620402"/>
              <a:ext cx="196199" cy="85500"/>
            </a:xfrm>
            <a:custGeom>
              <a:avLst/>
              <a:gdLst>
                <a:gd name="connsiteX0" fmla="*/ 98100 w 196199"/>
                <a:gd name="connsiteY0" fmla="*/ 69525 h 85500"/>
                <a:gd name="connsiteX1" fmla="*/ 196200 w 196199"/>
                <a:gd name="connsiteY1" fmla="*/ 35100 h 85500"/>
                <a:gd name="connsiteX2" fmla="*/ 98100 w 196199"/>
                <a:gd name="connsiteY2" fmla="*/ 0 h 85500"/>
                <a:gd name="connsiteX3" fmla="*/ 0 w 196199"/>
                <a:gd name="connsiteY3" fmla="*/ 35100 h 85500"/>
                <a:gd name="connsiteX4" fmla="*/ 12600 w 196199"/>
                <a:gd name="connsiteY4" fmla="*/ 39600 h 85500"/>
                <a:gd name="connsiteX5" fmla="*/ 12600 w 196199"/>
                <a:gd name="connsiteY5" fmla="*/ 81000 h 85500"/>
                <a:gd name="connsiteX6" fmla="*/ 17100 w 196199"/>
                <a:gd name="connsiteY6" fmla="*/ 85500 h 85500"/>
                <a:gd name="connsiteX7" fmla="*/ 21600 w 196199"/>
                <a:gd name="connsiteY7" fmla="*/ 81000 h 85500"/>
                <a:gd name="connsiteX8" fmla="*/ 21600 w 196199"/>
                <a:gd name="connsiteY8" fmla="*/ 42750 h 85500"/>
                <a:gd name="connsiteX9" fmla="*/ 98100 w 196199"/>
                <a:gd name="connsiteY9" fmla="*/ 69525 h 8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99" h="85500">
                  <a:moveTo>
                    <a:pt x="98100" y="69525"/>
                  </a:moveTo>
                  <a:lnTo>
                    <a:pt x="196200" y="35100"/>
                  </a:lnTo>
                  <a:lnTo>
                    <a:pt x="98100" y="0"/>
                  </a:lnTo>
                  <a:lnTo>
                    <a:pt x="0" y="35100"/>
                  </a:lnTo>
                  <a:lnTo>
                    <a:pt x="12600" y="39600"/>
                  </a:lnTo>
                  <a:lnTo>
                    <a:pt x="12600" y="81000"/>
                  </a:lnTo>
                  <a:cubicBezTo>
                    <a:pt x="12600" y="83475"/>
                    <a:pt x="14625" y="85500"/>
                    <a:pt x="17100" y="85500"/>
                  </a:cubicBezTo>
                  <a:cubicBezTo>
                    <a:pt x="19575" y="85500"/>
                    <a:pt x="21600" y="83475"/>
                    <a:pt x="21600" y="81000"/>
                  </a:cubicBezTo>
                  <a:lnTo>
                    <a:pt x="21600" y="42750"/>
                  </a:lnTo>
                  <a:lnTo>
                    <a:pt x="98100" y="69525"/>
                  </a:lnTo>
                  <a:close/>
                </a:path>
              </a:pathLst>
            </a:custGeom>
            <a:solidFill>
              <a:schemeClr val="bg1"/>
            </a:solidFill>
            <a:ln w="2183" cap="flat">
              <a:noFill/>
              <a:prstDash val="solid"/>
              <a:miter/>
            </a:ln>
          </p:spPr>
          <p:txBody>
            <a:bodyPr rtlCol="0" anchor="ctr"/>
            <a:lstStyle/>
            <a:p>
              <a:endParaRPr lang="en-AU"/>
            </a:p>
          </p:txBody>
        </p:sp>
      </p:grpSp>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329940A-651D-4CA1-B19C-3847B2BC6AA4}"/>
                  </a:ext>
                </a:extLst>
              </p14:cNvPr>
              <p14:cNvContentPartPr/>
              <p14:nvPr/>
            </p14:nvContentPartPr>
            <p14:xfrm>
              <a:off x="5173228" y="5730895"/>
              <a:ext cx="63360" cy="16200"/>
            </p14:xfrm>
          </p:contentPart>
        </mc:Choice>
        <mc:Fallback xmlns="">
          <p:pic>
            <p:nvPicPr>
              <p:cNvPr id="5" name="Ink 4">
                <a:extLst>
                  <a:ext uri="{FF2B5EF4-FFF2-40B4-BE49-F238E27FC236}">
                    <a16:creationId xmlns:a16="http://schemas.microsoft.com/office/drawing/2014/main" id="{F329940A-651D-4CA1-B19C-3847B2BC6AA4}"/>
                  </a:ext>
                </a:extLst>
              </p:cNvPr>
              <p:cNvPicPr/>
              <p:nvPr/>
            </p:nvPicPr>
            <p:blipFill>
              <a:blip r:embed="rId10"/>
              <a:stretch>
                <a:fillRect/>
              </a:stretch>
            </p:blipFill>
            <p:spPr>
              <a:xfrm>
                <a:off x="5164228" y="5722255"/>
                <a:ext cx="81000" cy="33840"/>
              </a:xfrm>
              <a:prstGeom prst="rect">
                <a:avLst/>
              </a:prstGeom>
            </p:spPr>
          </p:pic>
        </mc:Fallback>
      </mc:AlternateContent>
      <p:pic>
        <p:nvPicPr>
          <p:cNvPr id="61" name="Picture 60" descr="Qr code&#10;&#10;Description automatically generated">
            <a:extLst>
              <a:ext uri="{FF2B5EF4-FFF2-40B4-BE49-F238E27FC236}">
                <a16:creationId xmlns:a16="http://schemas.microsoft.com/office/drawing/2014/main" id="{6F0B08C0-4F5D-470A-B233-53028DD788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86913643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E40E-B081-4FFF-823D-F393BE85FC6D}"/>
              </a:ext>
            </a:extLst>
          </p:cNvPr>
          <p:cNvSpPr>
            <a:spLocks noGrp="1"/>
          </p:cNvSpPr>
          <p:nvPr>
            <p:ph type="title"/>
          </p:nvPr>
        </p:nvSpPr>
        <p:spPr/>
        <p:txBody>
          <a:bodyPr/>
          <a:lstStyle/>
          <a:p>
            <a:r>
              <a:rPr lang="en-AU" b="1" dirty="0"/>
              <a:t>DISCLAIMER</a:t>
            </a:r>
          </a:p>
        </p:txBody>
      </p:sp>
      <p:sp>
        <p:nvSpPr>
          <p:cNvPr id="3" name="Content Placeholder 2">
            <a:extLst>
              <a:ext uri="{FF2B5EF4-FFF2-40B4-BE49-F238E27FC236}">
                <a16:creationId xmlns:a16="http://schemas.microsoft.com/office/drawing/2014/main" id="{3D12D09D-A8D8-4898-8DA8-34C2410E25D5}"/>
              </a:ext>
            </a:extLst>
          </p:cNvPr>
          <p:cNvSpPr>
            <a:spLocks noGrp="1"/>
          </p:cNvSpPr>
          <p:nvPr>
            <p:ph sz="quarter" idx="13"/>
          </p:nvPr>
        </p:nvSpPr>
        <p:spPr>
          <a:xfrm>
            <a:off x="855406" y="2560320"/>
            <a:ext cx="11055648" cy="3977640"/>
          </a:xfrm>
        </p:spPr>
        <p:txBody>
          <a:bodyPr>
            <a:normAutofit fontScale="92500" lnSpcReduction="10000"/>
          </a:bodyPr>
          <a:lstStyle/>
          <a:p>
            <a:pPr marL="0" indent="0">
              <a:buNone/>
            </a:pPr>
            <a:endParaRPr lang="en-AU" dirty="0"/>
          </a:p>
          <a:p>
            <a:pPr marL="0" indent="0">
              <a:buNone/>
            </a:pPr>
            <a:r>
              <a:rPr lang="en-AU" dirty="0"/>
              <a:t>The information contained in this presentation has been compiled by the Department for Energy and Mining (DEM) and originates from a variety of sources. Data on regulated activities and rehabilitation liability estimates in the presentation and accompanying APPEA journal article are current as at 31 December 2019. Although all reasonable care has been taken in the preparation and compilation of the information, it has been provided in good faith for general information only and does not purport to be professional advice. No warranty, express or implied, is given as to the completeness, correctness, accuracy, reliability or currency of the materials. DEM and the Crown in the right of the State of South Australia does not accept responsibility for and will not be held liable to any recipient of the information for any loss or damage however caused (including negligence) which may be directly or indirectly suffered as a consequence of use of these materials. DEM reserves the right to update, amend or supplement the information from time to time at its discretion.</a:t>
            </a:r>
          </a:p>
          <a:p>
            <a:pPr marL="0" indent="0">
              <a:buNone/>
            </a:pPr>
            <a:endParaRPr lang="en-AU" dirty="0"/>
          </a:p>
        </p:txBody>
      </p:sp>
      <p:pic>
        <p:nvPicPr>
          <p:cNvPr id="4" name="Picture 3" descr="Graphical user interface, text&#10;&#10;Description automatically generated">
            <a:extLst>
              <a:ext uri="{FF2B5EF4-FFF2-40B4-BE49-F238E27FC236}">
                <a16:creationId xmlns:a16="http://schemas.microsoft.com/office/drawing/2014/main" id="{165A3DAB-2B3F-4DC5-9F82-DB5A298FE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5203" y="380006"/>
            <a:ext cx="2629064" cy="581842"/>
          </a:xfrm>
          <a:prstGeom prst="rect">
            <a:avLst/>
          </a:prstGeom>
        </p:spPr>
      </p:pic>
      <p:pic>
        <p:nvPicPr>
          <p:cNvPr id="6" name="Picture 5" descr="Qr code&#10;&#10;Description automatically generated">
            <a:extLst>
              <a:ext uri="{FF2B5EF4-FFF2-40B4-BE49-F238E27FC236}">
                <a16:creationId xmlns:a16="http://schemas.microsoft.com/office/drawing/2014/main" id="{1544AA77-D112-40E8-9C46-97EB22860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3181138692"/>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F9FCF1FC-E9ED-4729-8293-541090ACCD37}"/>
              </a:ext>
            </a:extLst>
          </p:cNvPr>
          <p:cNvGrpSpPr>
            <a:grpSpLocks noChangeAspect="1"/>
          </p:cNvGrpSpPr>
          <p:nvPr/>
        </p:nvGrpSpPr>
        <p:grpSpPr>
          <a:xfrm>
            <a:off x="8958756" y="3603733"/>
            <a:ext cx="614465" cy="864000"/>
            <a:chOff x="3829050" y="2107096"/>
            <a:chExt cx="1847850" cy="2598254"/>
          </a:xfrm>
          <a:solidFill>
            <a:schemeClr val="bg1">
              <a:lumMod val="50000"/>
            </a:schemeClr>
          </a:solidFill>
        </p:grpSpPr>
        <p:sp>
          <p:nvSpPr>
            <p:cNvPr id="111" name="Freeform: Shape 110">
              <a:extLst>
                <a:ext uri="{FF2B5EF4-FFF2-40B4-BE49-F238E27FC236}">
                  <a16:creationId xmlns:a16="http://schemas.microsoft.com/office/drawing/2014/main" id="{EE8CB912-7F4E-41AA-9ECF-549D9A6AB7D1}"/>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112" name="Freeform: Shape 111">
              <a:extLst>
                <a:ext uri="{FF2B5EF4-FFF2-40B4-BE49-F238E27FC236}">
                  <a16:creationId xmlns:a16="http://schemas.microsoft.com/office/drawing/2014/main" id="{73CC413C-CEA8-4CBC-BBB7-278A0388ECB9}"/>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13" name="Group 112">
            <a:extLst>
              <a:ext uri="{FF2B5EF4-FFF2-40B4-BE49-F238E27FC236}">
                <a16:creationId xmlns:a16="http://schemas.microsoft.com/office/drawing/2014/main" id="{5443D81B-8579-43E8-A6BA-880CE506F6BD}"/>
              </a:ext>
            </a:extLst>
          </p:cNvPr>
          <p:cNvGrpSpPr>
            <a:grpSpLocks noChangeAspect="1"/>
          </p:cNvGrpSpPr>
          <p:nvPr/>
        </p:nvGrpSpPr>
        <p:grpSpPr>
          <a:xfrm>
            <a:off x="9971846" y="3636715"/>
            <a:ext cx="614465" cy="864000"/>
            <a:chOff x="3829050" y="2107096"/>
            <a:chExt cx="1847850" cy="2598254"/>
          </a:xfrm>
          <a:solidFill>
            <a:schemeClr val="bg1">
              <a:lumMod val="50000"/>
            </a:schemeClr>
          </a:solidFill>
        </p:grpSpPr>
        <p:sp>
          <p:nvSpPr>
            <p:cNvPr id="114" name="Freeform: Shape 113">
              <a:extLst>
                <a:ext uri="{FF2B5EF4-FFF2-40B4-BE49-F238E27FC236}">
                  <a16:creationId xmlns:a16="http://schemas.microsoft.com/office/drawing/2014/main" id="{CA76096C-8B4F-4EF3-A948-87E1C7B66792}"/>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115" name="Freeform: Shape 114">
              <a:extLst>
                <a:ext uri="{FF2B5EF4-FFF2-40B4-BE49-F238E27FC236}">
                  <a16:creationId xmlns:a16="http://schemas.microsoft.com/office/drawing/2014/main" id="{2D14B778-1615-496C-A6AC-54B793D2025A}"/>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143" name="Group 142">
            <a:extLst>
              <a:ext uri="{FF2B5EF4-FFF2-40B4-BE49-F238E27FC236}">
                <a16:creationId xmlns:a16="http://schemas.microsoft.com/office/drawing/2014/main" id="{44DF169F-EFA3-4684-B378-DCC00DB68AD6}"/>
              </a:ext>
            </a:extLst>
          </p:cNvPr>
          <p:cNvGrpSpPr>
            <a:grpSpLocks noChangeAspect="1"/>
          </p:cNvGrpSpPr>
          <p:nvPr/>
        </p:nvGrpSpPr>
        <p:grpSpPr>
          <a:xfrm>
            <a:off x="9637372" y="2842606"/>
            <a:ext cx="988208" cy="1008000"/>
            <a:chOff x="6454326" y="1597970"/>
            <a:chExt cx="2127629" cy="2170241"/>
          </a:xfrm>
        </p:grpSpPr>
        <p:sp>
          <p:nvSpPr>
            <p:cNvPr id="144" name="Freeform: Shape 143">
              <a:extLst>
                <a:ext uri="{FF2B5EF4-FFF2-40B4-BE49-F238E27FC236}">
                  <a16:creationId xmlns:a16="http://schemas.microsoft.com/office/drawing/2014/main" id="{8B9BA913-5ECE-4E3E-8EFB-8E18DCEFC35E}"/>
                </a:ext>
              </a:extLst>
            </p:cNvPr>
            <p:cNvSpPr/>
            <p:nvPr/>
          </p:nvSpPr>
          <p:spPr>
            <a:xfrm>
              <a:off x="6482409" y="1931260"/>
              <a:ext cx="1039025" cy="1832775"/>
            </a:xfrm>
            <a:custGeom>
              <a:avLst/>
              <a:gdLst>
                <a:gd name="connsiteX0" fmla="*/ 5355 w 1039025"/>
                <a:gd name="connsiteY0" fmla="*/ 0 h 1832775"/>
                <a:gd name="connsiteX1" fmla="*/ 5355 w 1039025"/>
                <a:gd name="connsiteY1" fmla="*/ 246490 h 1832775"/>
                <a:gd name="connsiteX2" fmla="*/ 61014 w 1039025"/>
                <a:gd name="connsiteY2" fmla="*/ 500932 h 1832775"/>
                <a:gd name="connsiteX3" fmla="*/ 148479 w 1039025"/>
                <a:gd name="connsiteY3" fmla="*/ 735495 h 1832775"/>
                <a:gd name="connsiteX4" fmla="*/ 450628 w 1039025"/>
                <a:gd name="connsiteY4" fmla="*/ 1307989 h 1832775"/>
                <a:gd name="connsiteX5" fmla="*/ 645435 w 1039025"/>
                <a:gd name="connsiteY5" fmla="*/ 1506772 h 1832775"/>
                <a:gd name="connsiteX6" fmla="*/ 959512 w 1039025"/>
                <a:gd name="connsiteY6" fmla="*/ 1777116 h 1832775"/>
                <a:gd name="connsiteX7" fmla="*/ 1039025 w 1039025"/>
                <a:gd name="connsiteY7" fmla="*/ 1832775 h 183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25" h="1832775">
                  <a:moveTo>
                    <a:pt x="5355" y="0"/>
                  </a:moveTo>
                  <a:cubicBezTo>
                    <a:pt x="717" y="81500"/>
                    <a:pt x="-3921" y="163001"/>
                    <a:pt x="5355" y="246490"/>
                  </a:cubicBezTo>
                  <a:cubicBezTo>
                    <a:pt x="14631" y="329979"/>
                    <a:pt x="37160" y="419431"/>
                    <a:pt x="61014" y="500932"/>
                  </a:cubicBezTo>
                  <a:cubicBezTo>
                    <a:pt x="84868" y="582433"/>
                    <a:pt x="83543" y="600985"/>
                    <a:pt x="148479" y="735495"/>
                  </a:cubicBezTo>
                  <a:cubicBezTo>
                    <a:pt x="213415" y="870005"/>
                    <a:pt x="367802" y="1179443"/>
                    <a:pt x="450628" y="1307989"/>
                  </a:cubicBezTo>
                  <a:cubicBezTo>
                    <a:pt x="533454" y="1436535"/>
                    <a:pt x="560621" y="1428584"/>
                    <a:pt x="645435" y="1506772"/>
                  </a:cubicBezTo>
                  <a:cubicBezTo>
                    <a:pt x="730249" y="1584960"/>
                    <a:pt x="893914" y="1722782"/>
                    <a:pt x="959512" y="1777116"/>
                  </a:cubicBezTo>
                  <a:cubicBezTo>
                    <a:pt x="1025110" y="1831450"/>
                    <a:pt x="1032067" y="1832112"/>
                    <a:pt x="1039025" y="183277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5" name="Freeform: Shape 144">
              <a:extLst>
                <a:ext uri="{FF2B5EF4-FFF2-40B4-BE49-F238E27FC236}">
                  <a16:creationId xmlns:a16="http://schemas.microsoft.com/office/drawing/2014/main" id="{C1FB1908-CF70-4970-836C-C289A0BC8053}"/>
                </a:ext>
              </a:extLst>
            </p:cNvPr>
            <p:cNvSpPr/>
            <p:nvPr/>
          </p:nvSpPr>
          <p:spPr>
            <a:xfrm flipH="1">
              <a:off x="7512700" y="1935436"/>
              <a:ext cx="1039025" cy="1832775"/>
            </a:xfrm>
            <a:custGeom>
              <a:avLst/>
              <a:gdLst>
                <a:gd name="connsiteX0" fmla="*/ 5355 w 1039025"/>
                <a:gd name="connsiteY0" fmla="*/ 0 h 1832775"/>
                <a:gd name="connsiteX1" fmla="*/ 5355 w 1039025"/>
                <a:gd name="connsiteY1" fmla="*/ 246490 h 1832775"/>
                <a:gd name="connsiteX2" fmla="*/ 61014 w 1039025"/>
                <a:gd name="connsiteY2" fmla="*/ 500932 h 1832775"/>
                <a:gd name="connsiteX3" fmla="*/ 148479 w 1039025"/>
                <a:gd name="connsiteY3" fmla="*/ 735495 h 1832775"/>
                <a:gd name="connsiteX4" fmla="*/ 450628 w 1039025"/>
                <a:gd name="connsiteY4" fmla="*/ 1307989 h 1832775"/>
                <a:gd name="connsiteX5" fmla="*/ 645435 w 1039025"/>
                <a:gd name="connsiteY5" fmla="*/ 1506772 h 1832775"/>
                <a:gd name="connsiteX6" fmla="*/ 959512 w 1039025"/>
                <a:gd name="connsiteY6" fmla="*/ 1777116 h 1832775"/>
                <a:gd name="connsiteX7" fmla="*/ 1039025 w 1039025"/>
                <a:gd name="connsiteY7" fmla="*/ 1832775 h 183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25" h="1832775">
                  <a:moveTo>
                    <a:pt x="5355" y="0"/>
                  </a:moveTo>
                  <a:cubicBezTo>
                    <a:pt x="717" y="81500"/>
                    <a:pt x="-3921" y="163001"/>
                    <a:pt x="5355" y="246490"/>
                  </a:cubicBezTo>
                  <a:cubicBezTo>
                    <a:pt x="14631" y="329979"/>
                    <a:pt x="37160" y="419431"/>
                    <a:pt x="61014" y="500932"/>
                  </a:cubicBezTo>
                  <a:cubicBezTo>
                    <a:pt x="84868" y="582433"/>
                    <a:pt x="83543" y="600985"/>
                    <a:pt x="148479" y="735495"/>
                  </a:cubicBezTo>
                  <a:cubicBezTo>
                    <a:pt x="213415" y="870005"/>
                    <a:pt x="367802" y="1179443"/>
                    <a:pt x="450628" y="1307989"/>
                  </a:cubicBezTo>
                  <a:cubicBezTo>
                    <a:pt x="533454" y="1436535"/>
                    <a:pt x="560621" y="1428584"/>
                    <a:pt x="645435" y="1506772"/>
                  </a:cubicBezTo>
                  <a:cubicBezTo>
                    <a:pt x="730249" y="1584960"/>
                    <a:pt x="893914" y="1722782"/>
                    <a:pt x="959512" y="1777116"/>
                  </a:cubicBezTo>
                  <a:cubicBezTo>
                    <a:pt x="1025110" y="1831450"/>
                    <a:pt x="1032067" y="1832112"/>
                    <a:pt x="1039025" y="1832775"/>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6" name="Freeform: Shape 145">
              <a:extLst>
                <a:ext uri="{FF2B5EF4-FFF2-40B4-BE49-F238E27FC236}">
                  <a16:creationId xmlns:a16="http://schemas.microsoft.com/office/drawing/2014/main" id="{432D86D4-921D-4B85-A783-38BF683DE18D}"/>
                </a:ext>
              </a:extLst>
            </p:cNvPr>
            <p:cNvSpPr/>
            <p:nvPr/>
          </p:nvSpPr>
          <p:spPr>
            <a:xfrm>
              <a:off x="6454326" y="1600186"/>
              <a:ext cx="984040" cy="342143"/>
            </a:xfrm>
            <a:custGeom>
              <a:avLst/>
              <a:gdLst>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57364 w 950734"/>
                <a:gd name="connsiteY4" fmla="*/ 248281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81341 w 950734"/>
                <a:gd name="connsiteY2" fmla="*/ 118085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84040 w 984040"/>
                <a:gd name="connsiteY0" fmla="*/ 0 h 342143"/>
                <a:gd name="connsiteX1" fmla="*/ 793287 w 984040"/>
                <a:gd name="connsiteY1" fmla="*/ 60557 h 342143"/>
                <a:gd name="connsiteX2" fmla="*/ 614647 w 984040"/>
                <a:gd name="connsiteY2" fmla="*/ 118085 h 342143"/>
                <a:gd name="connsiteX3" fmla="*/ 436005 w 984040"/>
                <a:gd name="connsiteY3" fmla="*/ 181669 h 342143"/>
                <a:gd name="connsiteX4" fmla="*/ 272503 w 984040"/>
                <a:gd name="connsiteY4" fmla="*/ 245253 h 342143"/>
                <a:gd name="connsiteX5" fmla="*/ 33306 w 984040"/>
                <a:gd name="connsiteY5" fmla="*/ 336088 h 342143"/>
                <a:gd name="connsiteX6" fmla="*/ 0 w 984040"/>
                <a:gd name="connsiteY6" fmla="*/ 342143 h 34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040" h="342143">
                  <a:moveTo>
                    <a:pt x="984040" y="0"/>
                  </a:moveTo>
                  <a:lnTo>
                    <a:pt x="793287" y="60557"/>
                  </a:lnTo>
                  <a:lnTo>
                    <a:pt x="614647" y="118085"/>
                  </a:lnTo>
                  <a:cubicBezTo>
                    <a:pt x="550558" y="139784"/>
                    <a:pt x="493029" y="160474"/>
                    <a:pt x="436005" y="181669"/>
                  </a:cubicBezTo>
                  <a:cubicBezTo>
                    <a:pt x="378981" y="202864"/>
                    <a:pt x="339619" y="219517"/>
                    <a:pt x="272503" y="245253"/>
                  </a:cubicBezTo>
                  <a:lnTo>
                    <a:pt x="33306" y="336088"/>
                  </a:lnTo>
                  <a:lnTo>
                    <a:pt x="0" y="342143"/>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Freeform: Shape 146">
              <a:extLst>
                <a:ext uri="{FF2B5EF4-FFF2-40B4-BE49-F238E27FC236}">
                  <a16:creationId xmlns:a16="http://schemas.microsoft.com/office/drawing/2014/main" id="{9B9E1021-25C3-4135-A9D6-C513A1320213}"/>
                </a:ext>
              </a:extLst>
            </p:cNvPr>
            <p:cNvSpPr/>
            <p:nvPr/>
          </p:nvSpPr>
          <p:spPr>
            <a:xfrm flipH="1">
              <a:off x="7597915" y="1621406"/>
              <a:ext cx="984040" cy="342143"/>
            </a:xfrm>
            <a:custGeom>
              <a:avLst/>
              <a:gdLst>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57364 w 950734"/>
                <a:gd name="connsiteY4" fmla="*/ 248281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375449 w 950734"/>
                <a:gd name="connsiteY3" fmla="*/ 190753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51062 w 950734"/>
                <a:gd name="connsiteY2" fmla="*/ 130196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50734 w 950734"/>
                <a:gd name="connsiteY0" fmla="*/ 0 h 336088"/>
                <a:gd name="connsiteX1" fmla="*/ 759981 w 950734"/>
                <a:gd name="connsiteY1" fmla="*/ 60557 h 336088"/>
                <a:gd name="connsiteX2" fmla="*/ 581341 w 950734"/>
                <a:gd name="connsiteY2" fmla="*/ 118085 h 336088"/>
                <a:gd name="connsiteX3" fmla="*/ 402699 w 950734"/>
                <a:gd name="connsiteY3" fmla="*/ 181669 h 336088"/>
                <a:gd name="connsiteX4" fmla="*/ 239197 w 950734"/>
                <a:gd name="connsiteY4" fmla="*/ 245253 h 336088"/>
                <a:gd name="connsiteX5" fmla="*/ 0 w 950734"/>
                <a:gd name="connsiteY5" fmla="*/ 336088 h 336088"/>
                <a:gd name="connsiteX6" fmla="*/ 0 w 950734"/>
                <a:gd name="connsiteY6" fmla="*/ 336088 h 336088"/>
                <a:gd name="connsiteX0" fmla="*/ 984040 w 984040"/>
                <a:gd name="connsiteY0" fmla="*/ 0 h 342143"/>
                <a:gd name="connsiteX1" fmla="*/ 793287 w 984040"/>
                <a:gd name="connsiteY1" fmla="*/ 60557 h 342143"/>
                <a:gd name="connsiteX2" fmla="*/ 614647 w 984040"/>
                <a:gd name="connsiteY2" fmla="*/ 118085 h 342143"/>
                <a:gd name="connsiteX3" fmla="*/ 436005 w 984040"/>
                <a:gd name="connsiteY3" fmla="*/ 181669 h 342143"/>
                <a:gd name="connsiteX4" fmla="*/ 272503 w 984040"/>
                <a:gd name="connsiteY4" fmla="*/ 245253 h 342143"/>
                <a:gd name="connsiteX5" fmla="*/ 33306 w 984040"/>
                <a:gd name="connsiteY5" fmla="*/ 336088 h 342143"/>
                <a:gd name="connsiteX6" fmla="*/ 0 w 984040"/>
                <a:gd name="connsiteY6" fmla="*/ 342143 h 34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040" h="342143">
                  <a:moveTo>
                    <a:pt x="984040" y="0"/>
                  </a:moveTo>
                  <a:lnTo>
                    <a:pt x="793287" y="60557"/>
                  </a:lnTo>
                  <a:lnTo>
                    <a:pt x="614647" y="118085"/>
                  </a:lnTo>
                  <a:cubicBezTo>
                    <a:pt x="550558" y="139784"/>
                    <a:pt x="493029" y="160474"/>
                    <a:pt x="436005" y="181669"/>
                  </a:cubicBezTo>
                  <a:cubicBezTo>
                    <a:pt x="378981" y="202864"/>
                    <a:pt x="339619" y="219517"/>
                    <a:pt x="272503" y="245253"/>
                  </a:cubicBezTo>
                  <a:lnTo>
                    <a:pt x="33306" y="336088"/>
                  </a:lnTo>
                  <a:lnTo>
                    <a:pt x="0" y="342143"/>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Shape 147">
              <a:extLst>
                <a:ext uri="{FF2B5EF4-FFF2-40B4-BE49-F238E27FC236}">
                  <a16:creationId xmlns:a16="http://schemas.microsoft.com/office/drawing/2014/main" id="{FD4CF1E1-D90F-424A-BC8B-25181A0C7545}"/>
                </a:ext>
              </a:extLst>
            </p:cNvPr>
            <p:cNvSpPr/>
            <p:nvPr/>
          </p:nvSpPr>
          <p:spPr>
            <a:xfrm>
              <a:off x="7233247" y="1597970"/>
              <a:ext cx="614241" cy="103489"/>
            </a:xfrm>
            <a:custGeom>
              <a:avLst/>
              <a:gdLst>
                <a:gd name="connsiteX0" fmla="*/ 0 w 234950"/>
                <a:gd name="connsiteY0" fmla="*/ 31951 h 41476"/>
                <a:gd name="connsiteX1" fmla="*/ 63500 w 234950"/>
                <a:gd name="connsiteY1" fmla="*/ 3376 h 41476"/>
                <a:gd name="connsiteX2" fmla="*/ 130175 w 234950"/>
                <a:gd name="connsiteY2" fmla="*/ 3376 h 41476"/>
                <a:gd name="connsiteX3" fmla="*/ 174625 w 234950"/>
                <a:gd name="connsiteY3" fmla="*/ 28776 h 41476"/>
                <a:gd name="connsiteX4" fmla="*/ 234950 w 234950"/>
                <a:gd name="connsiteY4" fmla="*/ 41476 h 41476"/>
                <a:gd name="connsiteX5" fmla="*/ 234950 w 234950"/>
                <a:gd name="connsiteY5" fmla="*/ 41476 h 41476"/>
                <a:gd name="connsiteX0" fmla="*/ 0 w 345662"/>
                <a:gd name="connsiteY0" fmla="*/ 62624 h 62624"/>
                <a:gd name="connsiteX1" fmla="*/ 174212 w 345662"/>
                <a:gd name="connsiteY1" fmla="*/ 5346 h 62624"/>
                <a:gd name="connsiteX2" fmla="*/ 240887 w 345662"/>
                <a:gd name="connsiteY2" fmla="*/ 5346 h 62624"/>
                <a:gd name="connsiteX3" fmla="*/ 285337 w 345662"/>
                <a:gd name="connsiteY3" fmla="*/ 30746 h 62624"/>
                <a:gd name="connsiteX4" fmla="*/ 345662 w 345662"/>
                <a:gd name="connsiteY4" fmla="*/ 43446 h 62624"/>
                <a:gd name="connsiteX5" fmla="*/ 345662 w 345662"/>
                <a:gd name="connsiteY5" fmla="*/ 43446 h 62624"/>
                <a:gd name="connsiteX0" fmla="*/ 0 w 431771"/>
                <a:gd name="connsiteY0" fmla="*/ 62624 h 88551"/>
                <a:gd name="connsiteX1" fmla="*/ 174212 w 431771"/>
                <a:gd name="connsiteY1" fmla="*/ 5346 h 88551"/>
                <a:gd name="connsiteX2" fmla="*/ 240887 w 431771"/>
                <a:gd name="connsiteY2" fmla="*/ 5346 h 88551"/>
                <a:gd name="connsiteX3" fmla="*/ 285337 w 431771"/>
                <a:gd name="connsiteY3" fmla="*/ 30746 h 88551"/>
                <a:gd name="connsiteX4" fmla="*/ 345662 w 431771"/>
                <a:gd name="connsiteY4" fmla="*/ 43446 h 88551"/>
                <a:gd name="connsiteX5" fmla="*/ 431771 w 431771"/>
                <a:gd name="connsiteY5" fmla="*/ 88551 h 88551"/>
                <a:gd name="connsiteX0" fmla="*/ 0 w 439972"/>
                <a:gd name="connsiteY0" fmla="*/ 62624 h 80350"/>
                <a:gd name="connsiteX1" fmla="*/ 174212 w 439972"/>
                <a:gd name="connsiteY1" fmla="*/ 5346 h 80350"/>
                <a:gd name="connsiteX2" fmla="*/ 240887 w 439972"/>
                <a:gd name="connsiteY2" fmla="*/ 5346 h 80350"/>
                <a:gd name="connsiteX3" fmla="*/ 285337 w 439972"/>
                <a:gd name="connsiteY3" fmla="*/ 30746 h 80350"/>
                <a:gd name="connsiteX4" fmla="*/ 345662 w 439972"/>
                <a:gd name="connsiteY4" fmla="*/ 43446 h 80350"/>
                <a:gd name="connsiteX5" fmla="*/ 439972 w 439972"/>
                <a:gd name="connsiteY5" fmla="*/ 80350 h 80350"/>
                <a:gd name="connsiteX0" fmla="*/ 0 w 439972"/>
                <a:gd name="connsiteY0" fmla="*/ 62624 h 80350"/>
                <a:gd name="connsiteX1" fmla="*/ 174212 w 439972"/>
                <a:gd name="connsiteY1" fmla="*/ 5346 h 80350"/>
                <a:gd name="connsiteX2" fmla="*/ 240887 w 439972"/>
                <a:gd name="connsiteY2" fmla="*/ 5346 h 80350"/>
                <a:gd name="connsiteX3" fmla="*/ 285337 w 439972"/>
                <a:gd name="connsiteY3" fmla="*/ 30746 h 80350"/>
                <a:gd name="connsiteX4" fmla="*/ 345662 w 439972"/>
                <a:gd name="connsiteY4" fmla="*/ 43446 h 80350"/>
                <a:gd name="connsiteX5" fmla="*/ 439972 w 439972"/>
                <a:gd name="connsiteY5" fmla="*/ 80350 h 80350"/>
                <a:gd name="connsiteX0" fmla="*/ 0 w 439972"/>
                <a:gd name="connsiteY0" fmla="*/ 62140 h 79866"/>
                <a:gd name="connsiteX1" fmla="*/ 174212 w 439972"/>
                <a:gd name="connsiteY1" fmla="*/ 4862 h 79866"/>
                <a:gd name="connsiteX2" fmla="*/ 240887 w 439972"/>
                <a:gd name="connsiteY2" fmla="*/ 4862 h 79866"/>
                <a:gd name="connsiteX3" fmla="*/ 289437 w 439972"/>
                <a:gd name="connsiteY3" fmla="*/ 20011 h 79866"/>
                <a:gd name="connsiteX4" fmla="*/ 345662 w 439972"/>
                <a:gd name="connsiteY4" fmla="*/ 42962 h 79866"/>
                <a:gd name="connsiteX5" fmla="*/ 439972 w 439972"/>
                <a:gd name="connsiteY5" fmla="*/ 79866 h 79866"/>
                <a:gd name="connsiteX0" fmla="*/ 0 w 439972"/>
                <a:gd name="connsiteY0" fmla="*/ 62140 h 79866"/>
                <a:gd name="connsiteX1" fmla="*/ 174212 w 439972"/>
                <a:gd name="connsiteY1" fmla="*/ 4862 h 79866"/>
                <a:gd name="connsiteX2" fmla="*/ 232686 w 439972"/>
                <a:gd name="connsiteY2" fmla="*/ 4862 h 79866"/>
                <a:gd name="connsiteX3" fmla="*/ 289437 w 439972"/>
                <a:gd name="connsiteY3" fmla="*/ 20011 h 79866"/>
                <a:gd name="connsiteX4" fmla="*/ 345662 w 439972"/>
                <a:gd name="connsiteY4" fmla="*/ 42962 h 79866"/>
                <a:gd name="connsiteX5" fmla="*/ 439972 w 439972"/>
                <a:gd name="connsiteY5" fmla="*/ 79866 h 79866"/>
                <a:gd name="connsiteX0" fmla="*/ 0 w 439972"/>
                <a:gd name="connsiteY0" fmla="*/ 57469 h 75195"/>
                <a:gd name="connsiteX1" fmla="*/ 149610 w 439972"/>
                <a:gd name="connsiteY1" fmla="*/ 10442 h 75195"/>
                <a:gd name="connsiteX2" fmla="*/ 232686 w 439972"/>
                <a:gd name="connsiteY2" fmla="*/ 191 h 75195"/>
                <a:gd name="connsiteX3" fmla="*/ 289437 w 439972"/>
                <a:gd name="connsiteY3" fmla="*/ 15340 h 75195"/>
                <a:gd name="connsiteX4" fmla="*/ 345662 w 439972"/>
                <a:gd name="connsiteY4" fmla="*/ 38291 h 75195"/>
                <a:gd name="connsiteX5" fmla="*/ 439972 w 439972"/>
                <a:gd name="connsiteY5" fmla="*/ 75195 h 75195"/>
                <a:gd name="connsiteX0" fmla="*/ 0 w 439972"/>
                <a:gd name="connsiteY0" fmla="*/ 58379 h 76105"/>
                <a:gd name="connsiteX1" fmla="*/ 149610 w 439972"/>
                <a:gd name="connsiteY1" fmla="*/ 11352 h 76105"/>
                <a:gd name="connsiteX2" fmla="*/ 232686 w 439972"/>
                <a:gd name="connsiteY2" fmla="*/ 1101 h 76105"/>
                <a:gd name="connsiteX3" fmla="*/ 287387 w 439972"/>
                <a:gd name="connsiteY3" fmla="*/ 30601 h 76105"/>
                <a:gd name="connsiteX4" fmla="*/ 345662 w 439972"/>
                <a:gd name="connsiteY4" fmla="*/ 39201 h 76105"/>
                <a:gd name="connsiteX5" fmla="*/ 439972 w 439972"/>
                <a:gd name="connsiteY5" fmla="*/ 76105 h 76105"/>
                <a:gd name="connsiteX0" fmla="*/ 0 w 439972"/>
                <a:gd name="connsiteY0" fmla="*/ 58379 h 76105"/>
                <a:gd name="connsiteX1" fmla="*/ 149610 w 439972"/>
                <a:gd name="connsiteY1" fmla="*/ 11352 h 76105"/>
                <a:gd name="connsiteX2" fmla="*/ 232686 w 439972"/>
                <a:gd name="connsiteY2" fmla="*/ 1101 h 76105"/>
                <a:gd name="connsiteX3" fmla="*/ 287387 w 439972"/>
                <a:gd name="connsiteY3" fmla="*/ 30601 h 76105"/>
                <a:gd name="connsiteX4" fmla="*/ 349762 w 439972"/>
                <a:gd name="connsiteY4" fmla="*/ 45352 h 76105"/>
                <a:gd name="connsiteX5" fmla="*/ 439972 w 439972"/>
                <a:gd name="connsiteY5" fmla="*/ 76105 h 76105"/>
                <a:gd name="connsiteX0" fmla="*/ 0 w 439972"/>
                <a:gd name="connsiteY0" fmla="*/ 58379 h 76105"/>
                <a:gd name="connsiteX1" fmla="*/ 149610 w 439972"/>
                <a:gd name="connsiteY1" fmla="*/ 11352 h 76105"/>
                <a:gd name="connsiteX2" fmla="*/ 232686 w 439972"/>
                <a:gd name="connsiteY2" fmla="*/ 1101 h 76105"/>
                <a:gd name="connsiteX3" fmla="*/ 287387 w 439972"/>
                <a:gd name="connsiteY3" fmla="*/ 30601 h 76105"/>
                <a:gd name="connsiteX4" fmla="*/ 329259 w 439972"/>
                <a:gd name="connsiteY4" fmla="*/ 45352 h 76105"/>
                <a:gd name="connsiteX5" fmla="*/ 439972 w 439972"/>
                <a:gd name="connsiteY5" fmla="*/ 76105 h 76105"/>
                <a:gd name="connsiteX0" fmla="*/ 0 w 464575"/>
                <a:gd name="connsiteY0" fmla="*/ 58379 h 82256"/>
                <a:gd name="connsiteX1" fmla="*/ 149610 w 464575"/>
                <a:gd name="connsiteY1" fmla="*/ 11352 h 82256"/>
                <a:gd name="connsiteX2" fmla="*/ 232686 w 464575"/>
                <a:gd name="connsiteY2" fmla="*/ 1101 h 82256"/>
                <a:gd name="connsiteX3" fmla="*/ 287387 w 464575"/>
                <a:gd name="connsiteY3" fmla="*/ 30601 h 82256"/>
                <a:gd name="connsiteX4" fmla="*/ 329259 w 464575"/>
                <a:gd name="connsiteY4" fmla="*/ 45352 h 82256"/>
                <a:gd name="connsiteX5" fmla="*/ 464575 w 464575"/>
                <a:gd name="connsiteY5" fmla="*/ 82256 h 82256"/>
                <a:gd name="connsiteX0" fmla="*/ 0 w 464575"/>
                <a:gd name="connsiteY0" fmla="*/ 58379 h 82256"/>
                <a:gd name="connsiteX1" fmla="*/ 149610 w 464575"/>
                <a:gd name="connsiteY1" fmla="*/ 11352 h 82256"/>
                <a:gd name="connsiteX2" fmla="*/ 232686 w 464575"/>
                <a:gd name="connsiteY2" fmla="*/ 1101 h 82256"/>
                <a:gd name="connsiteX3" fmla="*/ 287387 w 464575"/>
                <a:gd name="connsiteY3" fmla="*/ 30601 h 82256"/>
                <a:gd name="connsiteX4" fmla="*/ 329259 w 464575"/>
                <a:gd name="connsiteY4" fmla="*/ 45352 h 82256"/>
                <a:gd name="connsiteX5" fmla="*/ 464575 w 464575"/>
                <a:gd name="connsiteY5" fmla="*/ 82256 h 82256"/>
                <a:gd name="connsiteX0" fmla="*/ 0 w 548634"/>
                <a:gd name="connsiteY0" fmla="*/ 58379 h 115060"/>
                <a:gd name="connsiteX1" fmla="*/ 149610 w 548634"/>
                <a:gd name="connsiteY1" fmla="*/ 11352 h 115060"/>
                <a:gd name="connsiteX2" fmla="*/ 232686 w 548634"/>
                <a:gd name="connsiteY2" fmla="*/ 1101 h 115060"/>
                <a:gd name="connsiteX3" fmla="*/ 287387 w 548634"/>
                <a:gd name="connsiteY3" fmla="*/ 30601 h 115060"/>
                <a:gd name="connsiteX4" fmla="*/ 329259 w 548634"/>
                <a:gd name="connsiteY4" fmla="*/ 45352 h 115060"/>
                <a:gd name="connsiteX5" fmla="*/ 548634 w 548634"/>
                <a:gd name="connsiteY5" fmla="*/ 115060 h 115060"/>
                <a:gd name="connsiteX0" fmla="*/ 0 w 610141"/>
                <a:gd name="connsiteY0" fmla="*/ 83680 h 115759"/>
                <a:gd name="connsiteX1" fmla="*/ 211117 w 610141"/>
                <a:gd name="connsiteY1" fmla="*/ 12051 h 115759"/>
                <a:gd name="connsiteX2" fmla="*/ 294193 w 610141"/>
                <a:gd name="connsiteY2" fmla="*/ 1800 h 115759"/>
                <a:gd name="connsiteX3" fmla="*/ 348894 w 610141"/>
                <a:gd name="connsiteY3" fmla="*/ 31300 h 115759"/>
                <a:gd name="connsiteX4" fmla="*/ 390766 w 610141"/>
                <a:gd name="connsiteY4" fmla="*/ 46051 h 115759"/>
                <a:gd name="connsiteX5" fmla="*/ 610141 w 610141"/>
                <a:gd name="connsiteY5" fmla="*/ 115759 h 115759"/>
                <a:gd name="connsiteX0" fmla="*/ 0 w 610141"/>
                <a:gd name="connsiteY0" fmla="*/ 82182 h 114261"/>
                <a:gd name="connsiteX1" fmla="*/ 186514 w 610141"/>
                <a:gd name="connsiteY1" fmla="*/ 18754 h 114261"/>
                <a:gd name="connsiteX2" fmla="*/ 294193 w 610141"/>
                <a:gd name="connsiteY2" fmla="*/ 302 h 114261"/>
                <a:gd name="connsiteX3" fmla="*/ 348894 w 610141"/>
                <a:gd name="connsiteY3" fmla="*/ 29802 h 114261"/>
                <a:gd name="connsiteX4" fmla="*/ 390766 w 610141"/>
                <a:gd name="connsiteY4" fmla="*/ 44553 h 114261"/>
                <a:gd name="connsiteX5" fmla="*/ 610141 w 610141"/>
                <a:gd name="connsiteY5" fmla="*/ 114261 h 114261"/>
                <a:gd name="connsiteX0" fmla="*/ 0 w 614241"/>
                <a:gd name="connsiteY0" fmla="*/ 78060 h 114240"/>
                <a:gd name="connsiteX1" fmla="*/ 190614 w 614241"/>
                <a:gd name="connsiteY1" fmla="*/ 18733 h 114240"/>
                <a:gd name="connsiteX2" fmla="*/ 298293 w 614241"/>
                <a:gd name="connsiteY2" fmla="*/ 281 h 114240"/>
                <a:gd name="connsiteX3" fmla="*/ 352994 w 614241"/>
                <a:gd name="connsiteY3" fmla="*/ 29781 h 114240"/>
                <a:gd name="connsiteX4" fmla="*/ 394866 w 614241"/>
                <a:gd name="connsiteY4" fmla="*/ 44532 h 114240"/>
                <a:gd name="connsiteX5" fmla="*/ 614241 w 614241"/>
                <a:gd name="connsiteY5" fmla="*/ 114240 h 114240"/>
                <a:gd name="connsiteX0" fmla="*/ 0 w 614241"/>
                <a:gd name="connsiteY0" fmla="*/ 66034 h 102214"/>
                <a:gd name="connsiteX1" fmla="*/ 190614 w 614241"/>
                <a:gd name="connsiteY1" fmla="*/ 6707 h 102214"/>
                <a:gd name="connsiteX2" fmla="*/ 273690 w 614241"/>
                <a:gd name="connsiteY2" fmla="*/ 2607 h 102214"/>
                <a:gd name="connsiteX3" fmla="*/ 352994 w 614241"/>
                <a:gd name="connsiteY3" fmla="*/ 17755 h 102214"/>
                <a:gd name="connsiteX4" fmla="*/ 394866 w 614241"/>
                <a:gd name="connsiteY4" fmla="*/ 32506 h 102214"/>
                <a:gd name="connsiteX5" fmla="*/ 614241 w 614241"/>
                <a:gd name="connsiteY5" fmla="*/ 102214 h 102214"/>
                <a:gd name="connsiteX0" fmla="*/ 0 w 614241"/>
                <a:gd name="connsiteY0" fmla="*/ 66034 h 102214"/>
                <a:gd name="connsiteX1" fmla="*/ 186514 w 614241"/>
                <a:gd name="connsiteY1" fmla="*/ 6707 h 102214"/>
                <a:gd name="connsiteX2" fmla="*/ 273690 w 614241"/>
                <a:gd name="connsiteY2" fmla="*/ 2607 h 102214"/>
                <a:gd name="connsiteX3" fmla="*/ 352994 w 614241"/>
                <a:gd name="connsiteY3" fmla="*/ 17755 h 102214"/>
                <a:gd name="connsiteX4" fmla="*/ 394866 w 614241"/>
                <a:gd name="connsiteY4" fmla="*/ 32506 h 102214"/>
                <a:gd name="connsiteX5" fmla="*/ 614241 w 614241"/>
                <a:gd name="connsiteY5" fmla="*/ 102214 h 102214"/>
                <a:gd name="connsiteX0" fmla="*/ 0 w 614241"/>
                <a:gd name="connsiteY0" fmla="*/ 67309 h 103489"/>
                <a:gd name="connsiteX1" fmla="*/ 186514 w 614241"/>
                <a:gd name="connsiteY1" fmla="*/ 5932 h 103489"/>
                <a:gd name="connsiteX2" fmla="*/ 273690 w 614241"/>
                <a:gd name="connsiteY2" fmla="*/ 3882 h 103489"/>
                <a:gd name="connsiteX3" fmla="*/ 352994 w 614241"/>
                <a:gd name="connsiteY3" fmla="*/ 19030 h 103489"/>
                <a:gd name="connsiteX4" fmla="*/ 394866 w 614241"/>
                <a:gd name="connsiteY4" fmla="*/ 33781 h 103489"/>
                <a:gd name="connsiteX5" fmla="*/ 614241 w 614241"/>
                <a:gd name="connsiteY5" fmla="*/ 103489 h 10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41" h="103489">
                  <a:moveTo>
                    <a:pt x="0" y="67309"/>
                  </a:moveTo>
                  <a:cubicBezTo>
                    <a:pt x="20902" y="55402"/>
                    <a:pt x="140899" y="16503"/>
                    <a:pt x="186514" y="5932"/>
                  </a:cubicBezTo>
                  <a:cubicBezTo>
                    <a:pt x="232129" y="-4639"/>
                    <a:pt x="245943" y="1699"/>
                    <a:pt x="273690" y="3882"/>
                  </a:cubicBezTo>
                  <a:cubicBezTo>
                    <a:pt x="301437" y="6065"/>
                    <a:pt x="332798" y="14047"/>
                    <a:pt x="352994" y="19030"/>
                  </a:cubicBezTo>
                  <a:cubicBezTo>
                    <a:pt x="373190" y="24013"/>
                    <a:pt x="394866" y="33781"/>
                    <a:pt x="394866" y="33781"/>
                  </a:cubicBezTo>
                  <a:cubicBezTo>
                    <a:pt x="426303" y="46082"/>
                    <a:pt x="537700" y="76837"/>
                    <a:pt x="614241" y="103489"/>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9" name="Group 148">
              <a:extLst>
                <a:ext uri="{FF2B5EF4-FFF2-40B4-BE49-F238E27FC236}">
                  <a16:creationId xmlns:a16="http://schemas.microsoft.com/office/drawing/2014/main" id="{9A6317CF-7DAD-4B01-82B2-1150B01C7DF8}"/>
                </a:ext>
              </a:extLst>
            </p:cNvPr>
            <p:cNvGrpSpPr/>
            <p:nvPr/>
          </p:nvGrpSpPr>
          <p:grpSpPr>
            <a:xfrm>
              <a:off x="7001921" y="1792477"/>
              <a:ext cx="1008000" cy="1382105"/>
              <a:chOff x="9960208" y="1778371"/>
              <a:chExt cx="1008000" cy="1382105"/>
            </a:xfrm>
          </p:grpSpPr>
          <p:sp>
            <p:nvSpPr>
              <p:cNvPr id="150" name="Oval 149">
                <a:extLst>
                  <a:ext uri="{FF2B5EF4-FFF2-40B4-BE49-F238E27FC236}">
                    <a16:creationId xmlns:a16="http://schemas.microsoft.com/office/drawing/2014/main" id="{E445BE5A-CD6E-4649-B919-96AD4B88CC9D}"/>
                  </a:ext>
                </a:extLst>
              </p:cNvPr>
              <p:cNvSpPr/>
              <p:nvPr/>
            </p:nvSpPr>
            <p:spPr>
              <a:xfrm>
                <a:off x="10052766" y="1778371"/>
                <a:ext cx="852553" cy="99382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Oval 150">
                <a:extLst>
                  <a:ext uri="{FF2B5EF4-FFF2-40B4-BE49-F238E27FC236}">
                    <a16:creationId xmlns:a16="http://schemas.microsoft.com/office/drawing/2014/main" id="{7A9D5A53-3DDC-4587-BE53-B09FB04A6190}"/>
                  </a:ext>
                </a:extLst>
              </p:cNvPr>
              <p:cNvSpPr/>
              <p:nvPr/>
            </p:nvSpPr>
            <p:spPr>
              <a:xfrm>
                <a:off x="10171167" y="1928796"/>
                <a:ext cx="612000" cy="9938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Rectangle 151">
                <a:extLst>
                  <a:ext uri="{FF2B5EF4-FFF2-40B4-BE49-F238E27FC236}">
                    <a16:creationId xmlns:a16="http://schemas.microsoft.com/office/drawing/2014/main" id="{D6A76C82-CB87-4218-93FD-E01FE3E811CC}"/>
                  </a:ext>
                </a:extLst>
              </p:cNvPr>
              <p:cNvSpPr/>
              <p:nvPr/>
            </p:nvSpPr>
            <p:spPr>
              <a:xfrm>
                <a:off x="9960208" y="2397806"/>
                <a:ext cx="1008000" cy="76267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3" name="Rectangle 152">
                <a:extLst>
                  <a:ext uri="{FF2B5EF4-FFF2-40B4-BE49-F238E27FC236}">
                    <a16:creationId xmlns:a16="http://schemas.microsoft.com/office/drawing/2014/main" id="{CD5BEEC8-7B82-4E28-BE4B-0EDEBA7C576F}"/>
                  </a:ext>
                </a:extLst>
              </p:cNvPr>
              <p:cNvSpPr/>
              <p:nvPr/>
            </p:nvSpPr>
            <p:spPr>
              <a:xfrm>
                <a:off x="10059761" y="2192633"/>
                <a:ext cx="144000"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Rectangle 153">
                <a:extLst>
                  <a:ext uri="{FF2B5EF4-FFF2-40B4-BE49-F238E27FC236}">
                    <a16:creationId xmlns:a16="http://schemas.microsoft.com/office/drawing/2014/main" id="{B28F32AB-D74C-4DE4-981F-05BBB0CDA789}"/>
                  </a:ext>
                </a:extLst>
              </p:cNvPr>
              <p:cNvSpPr/>
              <p:nvPr/>
            </p:nvSpPr>
            <p:spPr>
              <a:xfrm>
                <a:off x="10759159" y="2184798"/>
                <a:ext cx="144000"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129" name="Group 128">
            <a:extLst>
              <a:ext uri="{FF2B5EF4-FFF2-40B4-BE49-F238E27FC236}">
                <a16:creationId xmlns:a16="http://schemas.microsoft.com/office/drawing/2014/main" id="{1C614573-3BF5-4EB5-BB94-3B3D04BE65E9}"/>
              </a:ext>
            </a:extLst>
          </p:cNvPr>
          <p:cNvGrpSpPr/>
          <p:nvPr/>
        </p:nvGrpSpPr>
        <p:grpSpPr>
          <a:xfrm rot="503083">
            <a:off x="10365673" y="3138322"/>
            <a:ext cx="1008000" cy="1332000"/>
            <a:chOff x="8937429" y="2323266"/>
            <a:chExt cx="922290" cy="1138853"/>
          </a:xfrm>
        </p:grpSpPr>
        <p:sp>
          <p:nvSpPr>
            <p:cNvPr id="130" name="TextBox 129">
              <a:extLst>
                <a:ext uri="{FF2B5EF4-FFF2-40B4-BE49-F238E27FC236}">
                  <a16:creationId xmlns:a16="http://schemas.microsoft.com/office/drawing/2014/main" id="{2455D4CA-6023-43FE-B769-F0BF9EADD3E9}"/>
                </a:ext>
              </a:extLst>
            </p:cNvPr>
            <p:cNvSpPr txBox="1"/>
            <p:nvPr/>
          </p:nvSpPr>
          <p:spPr>
            <a:xfrm>
              <a:off x="8937429" y="2323266"/>
              <a:ext cx="922290" cy="1138853"/>
            </a:xfrm>
            <a:prstGeom prst="rect">
              <a:avLst/>
            </a:prstGeom>
            <a:solidFill>
              <a:schemeClr val="bg1"/>
            </a:solidFill>
            <a:ln w="9525">
              <a:solidFill>
                <a:schemeClr val="tx1"/>
              </a:solidFill>
            </a:ln>
          </p:spPr>
          <p:txBody>
            <a:bodyPr vert="horz" wrap="square" lIns="91440" tIns="45720" rIns="91440" bIns="45720" rtlCol="0">
              <a:noAutofit/>
            </a:bodyPr>
            <a:lstStyle/>
            <a:p>
              <a:pPr marL="0" indent="0" algn="ctr">
                <a:buNone/>
              </a:pPr>
              <a:r>
                <a:rPr lang="en-AU" sz="1000" dirty="0">
                  <a:solidFill>
                    <a:prstClr val="black">
                      <a:lumMod val="75000"/>
                      <a:lumOff val="25000"/>
                    </a:prstClr>
                  </a:solidFill>
                  <a:latin typeface="Segoe UI" panose="020B0502040204020203" pitchFamily="34" charset="0"/>
                  <a:cs typeface="Segoe UI" panose="020B0502040204020203" pitchFamily="34" charset="0"/>
                </a:rPr>
                <a:t>     BOND</a:t>
              </a:r>
              <a:endParaRPr lang="en-AU" sz="105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Aft>
                  <a:spcPts val="600"/>
                </a:spcAft>
                <a:buNone/>
              </a:pPr>
              <a:r>
                <a:rPr lang="en-AU" sz="1200" dirty="0">
                  <a:solidFill>
                    <a:prstClr val="black">
                      <a:lumMod val="75000"/>
                      <a:lumOff val="25000"/>
                    </a:prstClr>
                  </a:solidFill>
                  <a:latin typeface="Segoe UI" panose="020B0502040204020203" pitchFamily="34" charset="0"/>
                  <a:cs typeface="Segoe UI" panose="020B0502040204020203" pitchFamily="34" charset="0"/>
                </a:rPr>
                <a:t>       </a:t>
              </a:r>
            </a:p>
            <a:p>
              <a:pPr marL="0" indent="0">
                <a:buNone/>
              </a:pPr>
              <a:r>
                <a:rPr lang="en-AU" sz="1200" dirty="0">
                  <a:solidFill>
                    <a:prstClr val="black">
                      <a:lumMod val="75000"/>
                      <a:lumOff val="25000"/>
                    </a:prstClr>
                  </a:solidFill>
                  <a:latin typeface="Segoe UI" panose="020B0502040204020203" pitchFamily="34" charset="0"/>
                  <a:cs typeface="Segoe UI" panose="020B0502040204020203" pitchFamily="34" charset="0"/>
                </a:rPr>
                <a:t>  </a:t>
              </a:r>
            </a:p>
            <a:p>
              <a:pPr marL="0" indent="0">
                <a:buNone/>
              </a:pPr>
              <a:r>
                <a:rPr lang="en-AU" sz="800" dirty="0">
                  <a:solidFill>
                    <a:prstClr val="black">
                      <a:lumMod val="75000"/>
                      <a:lumOff val="25000"/>
                    </a:prstClr>
                  </a:solidFill>
                  <a:latin typeface="Segoe UI" panose="020B0502040204020203" pitchFamily="34" charset="0"/>
                  <a:cs typeface="Segoe UI" panose="020B0502040204020203" pitchFamily="34" charset="0"/>
                </a:rPr>
                <a:t>        </a:t>
              </a:r>
            </a:p>
            <a:p>
              <a:pPr marL="0" indent="0">
                <a:lnSpc>
                  <a:spcPts val="1800"/>
                </a:lnSpc>
                <a:buNone/>
              </a:pPr>
              <a:r>
                <a:rPr lang="en-AU" sz="400" dirty="0">
                  <a:solidFill>
                    <a:prstClr val="black">
                      <a:lumMod val="75000"/>
                      <a:lumOff val="25000"/>
                    </a:prstClr>
                  </a:solidFill>
                  <a:latin typeface="Segoe UI" panose="020B0502040204020203" pitchFamily="34" charset="0"/>
                  <a:cs typeface="Segoe UI" panose="020B0502040204020203" pitchFamily="34" charset="0"/>
                </a:rPr>
                <a:t>                         Authorised by:</a:t>
              </a:r>
            </a:p>
            <a:p>
              <a:pPr marL="0" indent="0">
                <a:buNone/>
              </a:pPr>
              <a:r>
                <a:rPr lang="en-AU" sz="600" dirty="0">
                  <a:solidFill>
                    <a:prstClr val="black">
                      <a:lumMod val="75000"/>
                      <a:lumOff val="25000"/>
                    </a:prstClr>
                  </a:solidFill>
                  <a:latin typeface="Segoe UI" panose="020B0502040204020203" pitchFamily="34" charset="0"/>
                  <a:cs typeface="Segoe UI" panose="020B0502040204020203" pitchFamily="34" charset="0"/>
                </a:rPr>
                <a:t>          </a:t>
              </a:r>
              <a:r>
                <a:rPr lang="en-AU" sz="600" dirty="0">
                  <a:solidFill>
                    <a:prstClr val="black">
                      <a:lumMod val="75000"/>
                      <a:lumOff val="25000"/>
                    </a:prstClr>
                  </a:solidFill>
                  <a:latin typeface="Segoe UI Symbol" panose="020B0502040204020203" pitchFamily="34" charset="0"/>
                  <a:ea typeface="Segoe UI Symbol" panose="020B0502040204020203" pitchFamily="34" charset="0"/>
                  <a:cs typeface="Segoe UI" panose="020B0502040204020203" pitchFamily="34" charset="0"/>
                </a:rPr>
                <a:t>       </a:t>
              </a:r>
              <a:r>
                <a:rPr lang="en-AU" sz="800" dirty="0" err="1">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Adjdjjsdfk</a:t>
              </a:r>
              <a:r>
                <a:rPr lang="en-AU" sz="800" dirty="0">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 </a:t>
              </a:r>
            </a:p>
            <a:p>
              <a:pPr marL="0" indent="0" algn="ctr">
                <a:lnSpc>
                  <a:spcPts val="1800"/>
                </a:lnSpc>
                <a:spcAft>
                  <a:spcPts val="600"/>
                </a:spcAft>
                <a:buNone/>
              </a:pPr>
              <a:endParaRPr lang="en-AU" sz="12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131" name="Group 130">
              <a:extLst>
                <a:ext uri="{FF2B5EF4-FFF2-40B4-BE49-F238E27FC236}">
                  <a16:creationId xmlns:a16="http://schemas.microsoft.com/office/drawing/2014/main" id="{86E20F85-DF1E-425A-8089-FB52AE3ACA1F}"/>
                </a:ext>
              </a:extLst>
            </p:cNvPr>
            <p:cNvGrpSpPr/>
            <p:nvPr/>
          </p:nvGrpSpPr>
          <p:grpSpPr>
            <a:xfrm>
              <a:off x="8997028" y="2757328"/>
              <a:ext cx="216000" cy="216000"/>
              <a:chOff x="3365500" y="2222500"/>
              <a:chExt cx="1080000" cy="1080000"/>
            </a:xfrm>
          </p:grpSpPr>
          <p:sp>
            <p:nvSpPr>
              <p:cNvPr id="155" name="Oval 154">
                <a:extLst>
                  <a:ext uri="{FF2B5EF4-FFF2-40B4-BE49-F238E27FC236}">
                    <a16:creationId xmlns:a16="http://schemas.microsoft.com/office/drawing/2014/main" id="{42047A9B-CFF5-484A-AADF-806B4E6A7684}"/>
                  </a:ext>
                </a:extLst>
              </p:cNvPr>
              <p:cNvSpPr/>
              <p:nvPr/>
            </p:nvSpPr>
            <p:spPr>
              <a:xfrm>
                <a:off x="3365500" y="2222500"/>
                <a:ext cx="1080000" cy="10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156" name="Content Placeholder 34" descr="Oil Rig with solid fill">
                <a:extLst>
                  <a:ext uri="{FF2B5EF4-FFF2-40B4-BE49-F238E27FC236}">
                    <a16:creationId xmlns:a16="http://schemas.microsoft.com/office/drawing/2014/main" id="{9351B938-3C01-421C-9F4F-FDAE8BAA0ACC}"/>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526400" y="2224700"/>
                <a:ext cx="828000" cy="936000"/>
              </a:xfrm>
              <a:prstGeom prst="rect">
                <a:avLst/>
              </a:prstGeom>
            </p:spPr>
          </p:pic>
        </p:grpSp>
        <p:grpSp>
          <p:nvGrpSpPr>
            <p:cNvPr id="132" name="Group 131">
              <a:extLst>
                <a:ext uri="{FF2B5EF4-FFF2-40B4-BE49-F238E27FC236}">
                  <a16:creationId xmlns:a16="http://schemas.microsoft.com/office/drawing/2014/main" id="{6E8986B6-EE31-43E2-A43D-D4057C41EFEF}"/>
                </a:ext>
              </a:extLst>
            </p:cNvPr>
            <p:cNvGrpSpPr>
              <a:grpSpLocks noChangeAspect="1"/>
            </p:cNvGrpSpPr>
            <p:nvPr/>
          </p:nvGrpSpPr>
          <p:grpSpPr>
            <a:xfrm>
              <a:off x="9134786" y="3127374"/>
              <a:ext cx="72001" cy="144809"/>
              <a:chOff x="3287723" y="4154436"/>
              <a:chExt cx="396000" cy="659778"/>
            </a:xfrm>
          </p:grpSpPr>
          <p:sp>
            <p:nvSpPr>
              <p:cNvPr id="140" name="Oval 139">
                <a:extLst>
                  <a:ext uri="{FF2B5EF4-FFF2-40B4-BE49-F238E27FC236}">
                    <a16:creationId xmlns:a16="http://schemas.microsoft.com/office/drawing/2014/main" id="{4E847EB9-2E3C-4F87-93FE-C9597A8829A4}"/>
                  </a:ext>
                </a:extLst>
              </p:cNvPr>
              <p:cNvSpPr/>
              <p:nvPr/>
            </p:nvSpPr>
            <p:spPr>
              <a:xfrm>
                <a:off x="3287723" y="4154436"/>
                <a:ext cx="396000" cy="395999"/>
              </a:xfrm>
              <a:prstGeom prst="ellipse">
                <a:avLst/>
              </a:prstGeom>
              <a:solidFill>
                <a:srgbClr val="C00000"/>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1" name="Diagonal Stripe 140">
                <a:extLst>
                  <a:ext uri="{FF2B5EF4-FFF2-40B4-BE49-F238E27FC236}">
                    <a16:creationId xmlns:a16="http://schemas.microsoft.com/office/drawing/2014/main" id="{77BAC821-F296-48F6-8186-D51D2AD0E4CE}"/>
                  </a:ext>
                </a:extLst>
              </p:cNvPr>
              <p:cNvSpPr/>
              <p:nvPr/>
            </p:nvSpPr>
            <p:spPr>
              <a:xfrm>
                <a:off x="3316142" y="4324513"/>
                <a:ext cx="317501" cy="482605"/>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2" name="Diagonal Stripe 141">
                <a:extLst>
                  <a:ext uri="{FF2B5EF4-FFF2-40B4-BE49-F238E27FC236}">
                    <a16:creationId xmlns:a16="http://schemas.microsoft.com/office/drawing/2014/main" id="{640C17EA-ADE4-40F8-B013-83DE864ED9FD}"/>
                  </a:ext>
                </a:extLst>
              </p:cNvPr>
              <p:cNvSpPr/>
              <p:nvPr/>
            </p:nvSpPr>
            <p:spPr>
              <a:xfrm flipH="1">
                <a:off x="3331473" y="4331605"/>
                <a:ext cx="317501" cy="482609"/>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133" name="Oval 132">
              <a:extLst>
                <a:ext uri="{FF2B5EF4-FFF2-40B4-BE49-F238E27FC236}">
                  <a16:creationId xmlns:a16="http://schemas.microsoft.com/office/drawing/2014/main" id="{EA67DC7F-3FB4-4F94-94DF-3ED65286BBE1}"/>
                </a:ext>
              </a:extLst>
            </p:cNvPr>
            <p:cNvSpPr/>
            <p:nvPr/>
          </p:nvSpPr>
          <p:spPr>
            <a:xfrm>
              <a:off x="9000358" y="2417158"/>
              <a:ext cx="216000" cy="2238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dirty="0"/>
                <a:t>$</a:t>
              </a:r>
            </a:p>
          </p:txBody>
        </p:sp>
        <p:cxnSp>
          <p:nvCxnSpPr>
            <p:cNvPr id="134" name="Straight Connector 133">
              <a:extLst>
                <a:ext uri="{FF2B5EF4-FFF2-40B4-BE49-F238E27FC236}">
                  <a16:creationId xmlns:a16="http://schemas.microsoft.com/office/drawing/2014/main" id="{E430D107-6F93-4037-B649-25DC8589B5FC}"/>
                </a:ext>
              </a:extLst>
            </p:cNvPr>
            <p:cNvCxnSpPr/>
            <p:nvPr/>
          </p:nvCxnSpPr>
          <p:spPr>
            <a:xfrm>
              <a:off x="9288230" y="2582317"/>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FF9863C2-C608-4D96-89E2-7D8470D12BAD}"/>
                </a:ext>
              </a:extLst>
            </p:cNvPr>
            <p:cNvCxnSpPr/>
            <p:nvPr/>
          </p:nvCxnSpPr>
          <p:spPr>
            <a:xfrm>
              <a:off x="9288230" y="2665447"/>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D1B851BA-2476-4521-923B-F24E5A3BABC1}"/>
                </a:ext>
              </a:extLst>
            </p:cNvPr>
            <p:cNvCxnSpPr/>
            <p:nvPr/>
          </p:nvCxnSpPr>
          <p:spPr>
            <a:xfrm>
              <a:off x="9284152" y="2759167"/>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19F5557A-3266-48FD-B68D-5832544D4EB8}"/>
                </a:ext>
              </a:extLst>
            </p:cNvPr>
            <p:cNvCxnSpPr/>
            <p:nvPr/>
          </p:nvCxnSpPr>
          <p:spPr>
            <a:xfrm>
              <a:off x="9284152" y="2852402"/>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833F646-F867-466E-8E10-B772CB71BB90}"/>
                </a:ext>
              </a:extLst>
            </p:cNvPr>
            <p:cNvCxnSpPr/>
            <p:nvPr/>
          </p:nvCxnSpPr>
          <p:spPr>
            <a:xfrm>
              <a:off x="9284152" y="2940078"/>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2A050C7A-1F8C-4BE4-9699-DF73AE6E7907}"/>
                </a:ext>
              </a:extLst>
            </p:cNvPr>
            <p:cNvCxnSpPr/>
            <p:nvPr/>
          </p:nvCxnSpPr>
          <p:spPr>
            <a:xfrm>
              <a:off x="9284152" y="3042602"/>
              <a:ext cx="468000" cy="0"/>
            </a:xfrm>
            <a:prstGeom prst="line">
              <a:avLst/>
            </a:prstGeom>
          </p:spPr>
          <p:style>
            <a:lnRef idx="1">
              <a:schemeClr val="dk1"/>
            </a:lnRef>
            <a:fillRef idx="0">
              <a:schemeClr val="dk1"/>
            </a:fillRef>
            <a:effectRef idx="0">
              <a:schemeClr val="dk1"/>
            </a:effectRef>
            <a:fontRef idx="minor">
              <a:schemeClr val="tx1"/>
            </a:fontRef>
          </p:style>
        </p:cxnSp>
      </p:grpSp>
      <p:grpSp>
        <p:nvGrpSpPr>
          <p:cNvPr id="158" name="Group 157">
            <a:extLst>
              <a:ext uri="{FF2B5EF4-FFF2-40B4-BE49-F238E27FC236}">
                <a16:creationId xmlns:a16="http://schemas.microsoft.com/office/drawing/2014/main" id="{2C55E348-B084-4F2E-8BCD-4D20D4E5F1F8}"/>
              </a:ext>
            </a:extLst>
          </p:cNvPr>
          <p:cNvGrpSpPr>
            <a:grpSpLocks noChangeAspect="1"/>
          </p:cNvGrpSpPr>
          <p:nvPr/>
        </p:nvGrpSpPr>
        <p:grpSpPr>
          <a:xfrm>
            <a:off x="9497765" y="3597531"/>
            <a:ext cx="614465" cy="864000"/>
            <a:chOff x="3829050" y="2107096"/>
            <a:chExt cx="1847850" cy="2598254"/>
          </a:xfrm>
        </p:grpSpPr>
        <p:sp>
          <p:nvSpPr>
            <p:cNvPr id="159" name="Freeform: Shape 158">
              <a:extLst>
                <a:ext uri="{FF2B5EF4-FFF2-40B4-BE49-F238E27FC236}">
                  <a16:creationId xmlns:a16="http://schemas.microsoft.com/office/drawing/2014/main" id="{25F3665C-1C04-4337-8D81-12A9898B33F1}"/>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160" name="Freeform: Shape 159">
              <a:extLst>
                <a:ext uri="{FF2B5EF4-FFF2-40B4-BE49-F238E27FC236}">
                  <a16:creationId xmlns:a16="http://schemas.microsoft.com/office/drawing/2014/main" id="{5F917937-1C6A-47DF-8E00-298A27D4CCFA}"/>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3" name="Title 2">
            <a:extLst>
              <a:ext uri="{FF2B5EF4-FFF2-40B4-BE49-F238E27FC236}">
                <a16:creationId xmlns:a16="http://schemas.microsoft.com/office/drawing/2014/main" id="{A0C59127-B4FA-482B-B875-7B7B8E25424C}"/>
              </a:ext>
            </a:extLst>
          </p:cNvPr>
          <p:cNvSpPr>
            <a:spLocks noGrp="1"/>
          </p:cNvSpPr>
          <p:nvPr>
            <p:ph type="title"/>
          </p:nvPr>
        </p:nvSpPr>
        <p:spPr/>
        <p:txBody>
          <a:bodyPr>
            <a:normAutofit/>
          </a:bodyPr>
          <a:lstStyle/>
          <a:p>
            <a:r>
              <a:rPr lang="en-AU" dirty="0"/>
              <a:t>Environmental liability management requires balance</a:t>
            </a:r>
          </a:p>
        </p:txBody>
      </p:sp>
      <p:sp>
        <p:nvSpPr>
          <p:cNvPr id="5" name="Trapezoid 4">
            <a:extLst>
              <a:ext uri="{FF2B5EF4-FFF2-40B4-BE49-F238E27FC236}">
                <a16:creationId xmlns:a16="http://schemas.microsoft.com/office/drawing/2014/main" id="{367DCB5B-63FC-4A2E-ADC3-4525C114719B}"/>
              </a:ext>
            </a:extLst>
          </p:cNvPr>
          <p:cNvSpPr/>
          <p:nvPr/>
        </p:nvSpPr>
        <p:spPr>
          <a:xfrm>
            <a:off x="5684554" y="2033874"/>
            <a:ext cx="1056401" cy="3924000"/>
          </a:xfrm>
          <a:prstGeom prst="trapezoid">
            <a:avLst>
              <a:gd name="adj" fmla="val 3074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6" name="Group 5">
            <a:extLst>
              <a:ext uri="{FF2B5EF4-FFF2-40B4-BE49-F238E27FC236}">
                <a16:creationId xmlns:a16="http://schemas.microsoft.com/office/drawing/2014/main" id="{7B1E8585-00E2-431A-9880-DA66B7A58FA8}"/>
              </a:ext>
            </a:extLst>
          </p:cNvPr>
          <p:cNvGrpSpPr/>
          <p:nvPr/>
        </p:nvGrpSpPr>
        <p:grpSpPr>
          <a:xfrm>
            <a:off x="6025133" y="1284820"/>
            <a:ext cx="360000" cy="484542"/>
            <a:chOff x="2840155" y="2248312"/>
            <a:chExt cx="360000" cy="484542"/>
          </a:xfrm>
        </p:grpSpPr>
        <p:sp>
          <p:nvSpPr>
            <p:cNvPr id="7" name="Isosceles Triangle 6">
              <a:extLst>
                <a:ext uri="{FF2B5EF4-FFF2-40B4-BE49-F238E27FC236}">
                  <a16:creationId xmlns:a16="http://schemas.microsoft.com/office/drawing/2014/main" id="{FEEDAB3E-406F-4C10-BEE0-964137BF2135}"/>
                </a:ext>
              </a:extLst>
            </p:cNvPr>
            <p:cNvSpPr/>
            <p:nvPr/>
          </p:nvSpPr>
          <p:spPr>
            <a:xfrm>
              <a:off x="2849320" y="2248312"/>
              <a:ext cx="338400" cy="267670"/>
            </a:xfrm>
            <a:prstGeom prst="triangle">
              <a:avLst/>
            </a:prstGeom>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2DBEA914-100D-4CC1-8D09-DE4E8BDC2A29}"/>
                </a:ext>
              </a:extLst>
            </p:cNvPr>
            <p:cNvSpPr/>
            <p:nvPr/>
          </p:nvSpPr>
          <p:spPr>
            <a:xfrm>
              <a:off x="2840155" y="2372854"/>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Top Corners Rounded 8">
            <a:extLst>
              <a:ext uri="{FF2B5EF4-FFF2-40B4-BE49-F238E27FC236}">
                <a16:creationId xmlns:a16="http://schemas.microsoft.com/office/drawing/2014/main" id="{3732EA02-3D8D-4FE1-8AB6-149DADFED55F}"/>
              </a:ext>
            </a:extLst>
          </p:cNvPr>
          <p:cNvSpPr/>
          <p:nvPr/>
        </p:nvSpPr>
        <p:spPr>
          <a:xfrm>
            <a:off x="5201741" y="5996988"/>
            <a:ext cx="2036164" cy="288000"/>
          </a:xfrm>
          <a:prstGeom prst="round2SameRect">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Top Corners Rounded 9">
            <a:extLst>
              <a:ext uri="{FF2B5EF4-FFF2-40B4-BE49-F238E27FC236}">
                <a16:creationId xmlns:a16="http://schemas.microsoft.com/office/drawing/2014/main" id="{4DDC279A-F07B-46CA-86FD-7AF7641295DA}"/>
              </a:ext>
            </a:extLst>
          </p:cNvPr>
          <p:cNvSpPr/>
          <p:nvPr/>
        </p:nvSpPr>
        <p:spPr>
          <a:xfrm>
            <a:off x="4782641" y="6282684"/>
            <a:ext cx="2844000" cy="252000"/>
          </a:xfrm>
          <a:prstGeom prst="round2Same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1C49644E-EC8F-4848-825F-B320DA29AFDA}"/>
              </a:ext>
            </a:extLst>
          </p:cNvPr>
          <p:cNvSpPr/>
          <p:nvPr/>
        </p:nvSpPr>
        <p:spPr>
          <a:xfrm>
            <a:off x="5809133" y="1666162"/>
            <a:ext cx="792000" cy="79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4C6B01A4-7BA9-4641-A559-E66FB94A8FAC}"/>
              </a:ext>
            </a:extLst>
          </p:cNvPr>
          <p:cNvSpPr/>
          <p:nvPr/>
        </p:nvSpPr>
        <p:spPr>
          <a:xfrm>
            <a:off x="6012333" y="1869362"/>
            <a:ext cx="360000" cy="36000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88265023-3C60-4FB8-995D-33E5A1009AF7}"/>
              </a:ext>
            </a:extLst>
          </p:cNvPr>
          <p:cNvGrpSpPr/>
          <p:nvPr/>
        </p:nvGrpSpPr>
        <p:grpSpPr>
          <a:xfrm>
            <a:off x="977900" y="1958511"/>
            <a:ext cx="10576200" cy="2878116"/>
            <a:chOff x="977900" y="1958511"/>
            <a:chExt cx="10576200" cy="2878116"/>
          </a:xfrm>
        </p:grpSpPr>
        <p:cxnSp>
          <p:nvCxnSpPr>
            <p:cNvPr id="13" name="Straight Connector 12">
              <a:extLst>
                <a:ext uri="{FF2B5EF4-FFF2-40B4-BE49-F238E27FC236}">
                  <a16:creationId xmlns:a16="http://schemas.microsoft.com/office/drawing/2014/main" id="{CD07823C-0439-46E1-B686-0A2AE484C382}"/>
                </a:ext>
              </a:extLst>
            </p:cNvPr>
            <p:cNvCxnSpPr>
              <a:cxnSpLocks/>
            </p:cNvCxnSpPr>
            <p:nvPr/>
          </p:nvCxnSpPr>
          <p:spPr>
            <a:xfrm flipH="1">
              <a:off x="1198347" y="2138511"/>
              <a:ext cx="1159225" cy="243341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050F0E-C82E-4DC6-8463-8896D3371175}"/>
                </a:ext>
              </a:extLst>
            </p:cNvPr>
            <p:cNvCxnSpPr>
              <a:cxnSpLocks/>
            </p:cNvCxnSpPr>
            <p:nvPr/>
          </p:nvCxnSpPr>
          <p:spPr>
            <a:xfrm>
              <a:off x="2375940" y="2118354"/>
              <a:ext cx="1286938" cy="245573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4F878DD-074F-4B0B-BB5D-36F1954389C4}"/>
                </a:ext>
              </a:extLst>
            </p:cNvPr>
            <p:cNvGrpSpPr/>
            <p:nvPr/>
          </p:nvGrpSpPr>
          <p:grpSpPr>
            <a:xfrm>
              <a:off x="977900" y="4394127"/>
              <a:ext cx="2880000" cy="429800"/>
              <a:chOff x="977900" y="4394127"/>
              <a:chExt cx="2880000" cy="429800"/>
            </a:xfrm>
          </p:grpSpPr>
          <p:sp>
            <p:nvSpPr>
              <p:cNvPr id="22" name="Rectangle: Top Corners Rounded 21">
                <a:extLst>
                  <a:ext uri="{FF2B5EF4-FFF2-40B4-BE49-F238E27FC236}">
                    <a16:creationId xmlns:a16="http://schemas.microsoft.com/office/drawing/2014/main" id="{2EA51024-BD7E-4B3F-A44E-56351FD0C5AF}"/>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Top Corners Rounded 22">
                <a:extLst>
                  <a:ext uri="{FF2B5EF4-FFF2-40B4-BE49-F238E27FC236}">
                    <a16:creationId xmlns:a16="http://schemas.microsoft.com/office/drawing/2014/main" id="{0F4A11EB-4C57-4016-A7D2-162AD16D83E3}"/>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16" name="Straight Connector 15">
              <a:extLst>
                <a:ext uri="{FF2B5EF4-FFF2-40B4-BE49-F238E27FC236}">
                  <a16:creationId xmlns:a16="http://schemas.microsoft.com/office/drawing/2014/main" id="{E454296B-2BAF-4902-BFE2-9EAE286DE1EB}"/>
                </a:ext>
              </a:extLst>
            </p:cNvPr>
            <p:cNvCxnSpPr>
              <a:cxnSpLocks/>
            </p:cNvCxnSpPr>
            <p:nvPr/>
          </p:nvCxnSpPr>
          <p:spPr>
            <a:xfrm flipH="1">
              <a:off x="8897482" y="2118354"/>
              <a:ext cx="1178537" cy="24777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ACE394-F578-4479-B2D7-A555A8C31272}"/>
                </a:ext>
              </a:extLst>
            </p:cNvPr>
            <p:cNvCxnSpPr>
              <a:cxnSpLocks/>
            </p:cNvCxnSpPr>
            <p:nvPr/>
          </p:nvCxnSpPr>
          <p:spPr>
            <a:xfrm>
              <a:off x="10067920" y="2072670"/>
              <a:ext cx="1294091" cy="252558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Top Corners Rounded 17">
              <a:extLst>
                <a:ext uri="{FF2B5EF4-FFF2-40B4-BE49-F238E27FC236}">
                  <a16:creationId xmlns:a16="http://schemas.microsoft.com/office/drawing/2014/main" id="{E60C9C47-1512-4603-A333-3AF5E650FE1C}"/>
                </a:ext>
              </a:extLst>
            </p:cNvPr>
            <p:cNvSpPr/>
            <p:nvPr/>
          </p:nvSpPr>
          <p:spPr>
            <a:xfrm>
              <a:off x="2257472" y="1958511"/>
              <a:ext cx="7920000" cy="180000"/>
            </a:xfrm>
            <a:prstGeom prst="round2SameRect">
              <a:avLst>
                <a:gd name="adj1" fmla="val 50000"/>
                <a:gd name="adj2" fmla="val 5000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a:extLst>
                <a:ext uri="{FF2B5EF4-FFF2-40B4-BE49-F238E27FC236}">
                  <a16:creationId xmlns:a16="http://schemas.microsoft.com/office/drawing/2014/main" id="{1991F962-2861-4BB3-A5AB-52A755FF956B}"/>
                </a:ext>
              </a:extLst>
            </p:cNvPr>
            <p:cNvGrpSpPr/>
            <p:nvPr/>
          </p:nvGrpSpPr>
          <p:grpSpPr>
            <a:xfrm>
              <a:off x="8674100" y="4406827"/>
              <a:ext cx="2880000" cy="429800"/>
              <a:chOff x="977900" y="4394127"/>
              <a:chExt cx="2880000" cy="429800"/>
            </a:xfrm>
          </p:grpSpPr>
          <p:sp>
            <p:nvSpPr>
              <p:cNvPr id="20" name="Rectangle: Top Corners Rounded 19">
                <a:extLst>
                  <a:ext uri="{FF2B5EF4-FFF2-40B4-BE49-F238E27FC236}">
                    <a16:creationId xmlns:a16="http://schemas.microsoft.com/office/drawing/2014/main" id="{D32BA001-901E-445C-BCE2-C9CB5281C8FD}"/>
                  </a:ext>
                </a:extLst>
              </p:cNvPr>
              <p:cNvSpPr/>
              <p:nvPr/>
            </p:nvSpPr>
            <p:spPr>
              <a:xfrm flipV="1">
                <a:off x="1168400" y="4571927"/>
                <a:ext cx="2520000" cy="252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Top Corners Rounded 20">
                <a:extLst>
                  <a:ext uri="{FF2B5EF4-FFF2-40B4-BE49-F238E27FC236}">
                    <a16:creationId xmlns:a16="http://schemas.microsoft.com/office/drawing/2014/main" id="{42F65828-E6A4-4FA8-8576-146F8448F7D3}"/>
                  </a:ext>
                </a:extLst>
              </p:cNvPr>
              <p:cNvSpPr/>
              <p:nvPr/>
            </p:nvSpPr>
            <p:spPr>
              <a:xfrm flipV="1">
                <a:off x="977900" y="4394127"/>
                <a:ext cx="2880000" cy="180000"/>
              </a:xfrm>
              <a:prstGeom prst="round2SameRect">
                <a:avLst>
                  <a:gd name="adj1" fmla="val 50000"/>
                  <a:gd name="adj2" fmla="val 0"/>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40" name="Group 39">
            <a:extLst>
              <a:ext uri="{FF2B5EF4-FFF2-40B4-BE49-F238E27FC236}">
                <a16:creationId xmlns:a16="http://schemas.microsoft.com/office/drawing/2014/main" id="{D98A26E0-83F9-4020-81DC-C12B5B7B2114}"/>
              </a:ext>
            </a:extLst>
          </p:cNvPr>
          <p:cNvGrpSpPr/>
          <p:nvPr/>
        </p:nvGrpSpPr>
        <p:grpSpPr>
          <a:xfrm>
            <a:off x="1868994" y="3006493"/>
            <a:ext cx="1116000" cy="1404000"/>
            <a:chOff x="778971" y="1430528"/>
            <a:chExt cx="2742747" cy="3258056"/>
          </a:xfrm>
        </p:grpSpPr>
        <p:sp>
          <p:nvSpPr>
            <p:cNvPr id="41" name="Rectangle: Rounded Corners 40">
              <a:extLst>
                <a:ext uri="{FF2B5EF4-FFF2-40B4-BE49-F238E27FC236}">
                  <a16:creationId xmlns:a16="http://schemas.microsoft.com/office/drawing/2014/main" id="{7E12B374-E1B3-478E-AE2C-B21FA52A7DBE}"/>
                </a:ext>
              </a:extLst>
            </p:cNvPr>
            <p:cNvSpPr/>
            <p:nvPr/>
          </p:nvSpPr>
          <p:spPr>
            <a:xfrm>
              <a:off x="1468663" y="1433575"/>
              <a:ext cx="242639" cy="1872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Rounded Corners 41">
              <a:extLst>
                <a:ext uri="{FF2B5EF4-FFF2-40B4-BE49-F238E27FC236}">
                  <a16:creationId xmlns:a16="http://schemas.microsoft.com/office/drawing/2014/main" id="{33C23F67-01C9-49ED-8F03-D765E4DD064E}"/>
                </a:ext>
              </a:extLst>
            </p:cNvPr>
            <p:cNvSpPr/>
            <p:nvPr/>
          </p:nvSpPr>
          <p:spPr>
            <a:xfrm>
              <a:off x="2043510" y="2063005"/>
              <a:ext cx="648000" cy="153473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rapezoid 42">
              <a:extLst>
                <a:ext uri="{FF2B5EF4-FFF2-40B4-BE49-F238E27FC236}">
                  <a16:creationId xmlns:a16="http://schemas.microsoft.com/office/drawing/2014/main" id="{DD47F480-EC78-4881-AEAB-5387C327A14A}"/>
                </a:ext>
              </a:extLst>
            </p:cNvPr>
            <p:cNvSpPr/>
            <p:nvPr/>
          </p:nvSpPr>
          <p:spPr>
            <a:xfrm>
              <a:off x="2461336" y="3404361"/>
              <a:ext cx="126000" cy="108000"/>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D5AE9EF7-ED2D-4874-B189-60E54F7DD265}"/>
                </a:ext>
              </a:extLst>
            </p:cNvPr>
            <p:cNvSpPr/>
            <p:nvPr/>
          </p:nvSpPr>
          <p:spPr>
            <a:xfrm rot="16200000">
              <a:off x="2238499" y="3143910"/>
              <a:ext cx="5400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ectangle 44">
              <a:extLst>
                <a:ext uri="{FF2B5EF4-FFF2-40B4-BE49-F238E27FC236}">
                  <a16:creationId xmlns:a16="http://schemas.microsoft.com/office/drawing/2014/main" id="{68CAB062-EE8C-48DD-9AEE-8F0192D59511}"/>
                </a:ext>
              </a:extLst>
            </p:cNvPr>
            <p:cNvSpPr/>
            <p:nvPr/>
          </p:nvSpPr>
          <p:spPr>
            <a:xfrm>
              <a:off x="1915884" y="2748240"/>
              <a:ext cx="468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Block Arc 45">
              <a:extLst>
                <a:ext uri="{FF2B5EF4-FFF2-40B4-BE49-F238E27FC236}">
                  <a16:creationId xmlns:a16="http://schemas.microsoft.com/office/drawing/2014/main" id="{D1B21A7E-912A-47E1-8109-EB2E837CDEF2}"/>
                </a:ext>
              </a:extLst>
            </p:cNvPr>
            <p:cNvSpPr/>
            <p:nvPr/>
          </p:nvSpPr>
          <p:spPr>
            <a:xfrm>
              <a:off x="2258307" y="2756864"/>
              <a:ext cx="252000" cy="288000"/>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47" name="Rectangle 46">
              <a:extLst>
                <a:ext uri="{FF2B5EF4-FFF2-40B4-BE49-F238E27FC236}">
                  <a16:creationId xmlns:a16="http://schemas.microsoft.com/office/drawing/2014/main" id="{11C2F38A-D759-4722-B0D8-AB0D710571AF}"/>
                </a:ext>
              </a:extLst>
            </p:cNvPr>
            <p:cNvSpPr/>
            <p:nvPr/>
          </p:nvSpPr>
          <p:spPr>
            <a:xfrm rot="18988702">
              <a:off x="1285806" y="4050684"/>
              <a:ext cx="36000" cy="54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8147EDBB-3B9C-467C-89BF-7A5AFCAB2A54}"/>
                </a:ext>
              </a:extLst>
            </p:cNvPr>
            <p:cNvSpPr/>
            <p:nvPr/>
          </p:nvSpPr>
          <p:spPr>
            <a:xfrm>
              <a:off x="1977899" y="2246540"/>
              <a:ext cx="180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C95B95D7-2802-4688-BD7F-6A5D0FDA8AA8}"/>
                </a:ext>
              </a:extLst>
            </p:cNvPr>
            <p:cNvSpPr/>
            <p:nvPr/>
          </p:nvSpPr>
          <p:spPr>
            <a:xfrm rot="2516092">
              <a:off x="2027977" y="4078857"/>
              <a:ext cx="36000" cy="50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B9A9AEF8-7457-4B1B-B4FB-C08D41C9846E}"/>
                </a:ext>
              </a:extLst>
            </p:cNvPr>
            <p:cNvSpPr/>
            <p:nvPr/>
          </p:nvSpPr>
          <p:spPr>
            <a:xfrm rot="5400000">
              <a:off x="987758" y="2923542"/>
              <a:ext cx="54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CCC3E94B-F33B-4728-846A-556AFE1B71EF}"/>
                </a:ext>
              </a:extLst>
            </p:cNvPr>
            <p:cNvSpPr/>
            <p:nvPr/>
          </p:nvSpPr>
          <p:spPr>
            <a:xfrm>
              <a:off x="1042103" y="3035477"/>
              <a:ext cx="1260000" cy="12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ABEF417C-FAC9-4B06-8CBA-6CDDFE2B4F8E}"/>
                </a:ext>
              </a:extLst>
            </p:cNvPr>
            <p:cNvSpPr/>
            <p:nvPr/>
          </p:nvSpPr>
          <p:spPr>
            <a:xfrm rot="19279173">
              <a:off x="2076344" y="4129349"/>
              <a:ext cx="36000" cy="43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4DE959ED-368D-4739-A0B5-FBC67A511789}"/>
                </a:ext>
              </a:extLst>
            </p:cNvPr>
            <p:cNvSpPr/>
            <p:nvPr/>
          </p:nvSpPr>
          <p:spPr>
            <a:xfrm rot="2563536">
              <a:off x="1251171" y="4130393"/>
              <a:ext cx="36000" cy="45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D9162C1E-234D-4FB3-9BBA-967D68D3C5AE}"/>
                </a:ext>
              </a:extLst>
            </p:cNvPr>
            <p:cNvSpPr/>
            <p:nvPr/>
          </p:nvSpPr>
          <p:spPr>
            <a:xfrm>
              <a:off x="1476851"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884B7EC1-302E-43FF-8DCA-044EFFB03CF8}"/>
                </a:ext>
              </a:extLst>
            </p:cNvPr>
            <p:cNvSpPr/>
            <p:nvPr/>
          </p:nvSpPr>
          <p:spPr>
            <a:xfrm>
              <a:off x="2208062" y="3690028"/>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D0EEF198-9F8E-455C-A917-D4FCD93509BE}"/>
                </a:ext>
              </a:extLst>
            </p:cNvPr>
            <p:cNvSpPr/>
            <p:nvPr/>
          </p:nvSpPr>
          <p:spPr>
            <a:xfrm>
              <a:off x="1843353"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8347853A-303D-4363-8669-ECA0F0FFBE35}"/>
                </a:ext>
              </a:extLst>
            </p:cNvPr>
            <p:cNvSpPr/>
            <p:nvPr/>
          </p:nvSpPr>
          <p:spPr>
            <a:xfrm>
              <a:off x="1090009" y="3690029"/>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142B297C-9075-4908-8528-6D4A2477FF61}"/>
                </a:ext>
              </a:extLst>
            </p:cNvPr>
            <p:cNvSpPr/>
            <p:nvPr/>
          </p:nvSpPr>
          <p:spPr>
            <a:xfrm>
              <a:off x="1092202" y="3086101"/>
              <a:ext cx="1155700" cy="1181100"/>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B8F6EA30-A527-4CBC-B5BA-A814AADA12F3}"/>
                </a:ext>
              </a:extLst>
            </p:cNvPr>
            <p:cNvSpPr/>
            <p:nvPr/>
          </p:nvSpPr>
          <p:spPr>
            <a:xfrm>
              <a:off x="1485900" y="3086101"/>
              <a:ext cx="381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ectangle 59">
              <a:extLst>
                <a:ext uri="{FF2B5EF4-FFF2-40B4-BE49-F238E27FC236}">
                  <a16:creationId xmlns:a16="http://schemas.microsoft.com/office/drawing/2014/main" id="{EC863348-F2DA-4AB1-81E2-C1853A333F43}"/>
                </a:ext>
              </a:extLst>
            </p:cNvPr>
            <p:cNvSpPr/>
            <p:nvPr/>
          </p:nvSpPr>
          <p:spPr>
            <a:xfrm>
              <a:off x="1456272" y="3043770"/>
              <a:ext cx="432000"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24B62D1D-F474-4260-A8B8-F544CEAB8384}"/>
                </a:ext>
              </a:extLst>
            </p:cNvPr>
            <p:cNvSpPr/>
            <p:nvPr/>
          </p:nvSpPr>
          <p:spPr>
            <a:xfrm>
              <a:off x="1557870" y="2992969"/>
              <a:ext cx="252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Block Arc 61">
              <a:extLst>
                <a:ext uri="{FF2B5EF4-FFF2-40B4-BE49-F238E27FC236}">
                  <a16:creationId xmlns:a16="http://schemas.microsoft.com/office/drawing/2014/main" id="{4E6BAF00-BF13-4CE7-8A6A-B90D8CA41C92}"/>
                </a:ext>
              </a:extLst>
            </p:cNvPr>
            <p:cNvSpPr/>
            <p:nvPr/>
          </p:nvSpPr>
          <p:spPr>
            <a:xfrm>
              <a:off x="2226771" y="28034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3" name="Block Arc 62">
              <a:extLst>
                <a:ext uri="{FF2B5EF4-FFF2-40B4-BE49-F238E27FC236}">
                  <a16:creationId xmlns:a16="http://schemas.microsoft.com/office/drawing/2014/main" id="{FEF4F0A0-E388-47C1-8B18-D08BE8AEF9A1}"/>
                </a:ext>
              </a:extLst>
            </p:cNvPr>
            <p:cNvSpPr/>
            <p:nvPr/>
          </p:nvSpPr>
          <p:spPr>
            <a:xfrm rot="16200000">
              <a:off x="1673253" y="2780233"/>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4" name="Rectangle 63">
              <a:extLst>
                <a:ext uri="{FF2B5EF4-FFF2-40B4-BE49-F238E27FC236}">
                  <a16:creationId xmlns:a16="http://schemas.microsoft.com/office/drawing/2014/main" id="{5A3DD7D7-CBAA-433C-99DC-A30A1F336545}"/>
                </a:ext>
              </a:extLst>
            </p:cNvPr>
            <p:cNvSpPr/>
            <p:nvPr/>
          </p:nvSpPr>
          <p:spPr>
            <a:xfrm>
              <a:off x="1809925" y="2795364"/>
              <a:ext cx="54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2811C37A-A87D-4ACF-9646-F6860B8193DB}"/>
                </a:ext>
              </a:extLst>
            </p:cNvPr>
            <p:cNvSpPr/>
            <p:nvPr/>
          </p:nvSpPr>
          <p:spPr>
            <a:xfrm>
              <a:off x="1648126" y="2912265"/>
              <a:ext cx="72308"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D101297C-E0A6-406D-A994-8438A8D9E0C4}"/>
                </a:ext>
              </a:extLst>
            </p:cNvPr>
            <p:cNvSpPr/>
            <p:nvPr/>
          </p:nvSpPr>
          <p:spPr>
            <a:xfrm>
              <a:off x="2327460" y="3525225"/>
              <a:ext cx="945336"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Rectangle 66">
              <a:extLst>
                <a:ext uri="{FF2B5EF4-FFF2-40B4-BE49-F238E27FC236}">
                  <a16:creationId xmlns:a16="http://schemas.microsoft.com/office/drawing/2014/main" id="{30E19190-3B38-42EC-84CA-3C9109FDFFB7}"/>
                </a:ext>
              </a:extLst>
            </p:cNvPr>
            <p:cNvSpPr/>
            <p:nvPr/>
          </p:nvSpPr>
          <p:spPr>
            <a:xfrm>
              <a:off x="2414631" y="2948818"/>
              <a:ext cx="72308" cy="5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E957FE64-D48B-4AEA-9C50-501861364D14}"/>
                </a:ext>
              </a:extLst>
            </p:cNvPr>
            <p:cNvSpPr/>
            <p:nvPr/>
          </p:nvSpPr>
          <p:spPr>
            <a:xfrm>
              <a:off x="2327460" y="3734129"/>
              <a:ext cx="1008000"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rapezoid 68">
              <a:extLst>
                <a:ext uri="{FF2B5EF4-FFF2-40B4-BE49-F238E27FC236}">
                  <a16:creationId xmlns:a16="http://schemas.microsoft.com/office/drawing/2014/main" id="{78978FE1-193D-482F-8393-B9B9777DF3C7}"/>
                </a:ext>
              </a:extLst>
            </p:cNvPr>
            <p:cNvSpPr/>
            <p:nvPr/>
          </p:nvSpPr>
          <p:spPr>
            <a:xfrm>
              <a:off x="2363305" y="3405570"/>
              <a:ext cx="180000" cy="108000"/>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Rectangle 69">
              <a:extLst>
                <a:ext uri="{FF2B5EF4-FFF2-40B4-BE49-F238E27FC236}">
                  <a16:creationId xmlns:a16="http://schemas.microsoft.com/office/drawing/2014/main" id="{E5139603-3920-4A2D-8A9F-AEA3AF89EA11}"/>
                </a:ext>
              </a:extLst>
            </p:cNvPr>
            <p:cNvSpPr/>
            <p:nvPr/>
          </p:nvSpPr>
          <p:spPr>
            <a:xfrm>
              <a:off x="2327460" y="3989029"/>
              <a:ext cx="945336" cy="602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Rectangle 70">
              <a:extLst>
                <a:ext uri="{FF2B5EF4-FFF2-40B4-BE49-F238E27FC236}">
                  <a16:creationId xmlns:a16="http://schemas.microsoft.com/office/drawing/2014/main" id="{C25962A3-5647-4B82-A527-C463CC56A861}"/>
                </a:ext>
              </a:extLst>
            </p:cNvPr>
            <p:cNvSpPr/>
            <p:nvPr/>
          </p:nvSpPr>
          <p:spPr>
            <a:xfrm>
              <a:off x="2325240" y="3876523"/>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Rectangle 71">
              <a:extLst>
                <a:ext uri="{FF2B5EF4-FFF2-40B4-BE49-F238E27FC236}">
                  <a16:creationId xmlns:a16="http://schemas.microsoft.com/office/drawing/2014/main" id="{D0322769-FAA7-44D3-AC9E-53611770B58D}"/>
                </a:ext>
              </a:extLst>
            </p:cNvPr>
            <p:cNvSpPr/>
            <p:nvPr/>
          </p:nvSpPr>
          <p:spPr>
            <a:xfrm>
              <a:off x="3179890" y="3896740"/>
              <a:ext cx="92906"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Rectangle 72">
              <a:extLst>
                <a:ext uri="{FF2B5EF4-FFF2-40B4-BE49-F238E27FC236}">
                  <a16:creationId xmlns:a16="http://schemas.microsoft.com/office/drawing/2014/main" id="{9A13F042-B877-4D16-A4B7-E2C3A3420B60}"/>
                </a:ext>
              </a:extLst>
            </p:cNvPr>
            <p:cNvSpPr/>
            <p:nvPr/>
          </p:nvSpPr>
          <p:spPr>
            <a:xfrm>
              <a:off x="2619446" y="3878810"/>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ectangle 73">
              <a:extLst>
                <a:ext uri="{FF2B5EF4-FFF2-40B4-BE49-F238E27FC236}">
                  <a16:creationId xmlns:a16="http://schemas.microsoft.com/office/drawing/2014/main" id="{6D0C8E5C-B011-40A5-8313-D5815646786D}"/>
                </a:ext>
              </a:extLst>
            </p:cNvPr>
            <p:cNvSpPr/>
            <p:nvPr/>
          </p:nvSpPr>
          <p:spPr>
            <a:xfrm>
              <a:off x="2902193" y="3865995"/>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Rectangle 74">
              <a:extLst>
                <a:ext uri="{FF2B5EF4-FFF2-40B4-BE49-F238E27FC236}">
                  <a16:creationId xmlns:a16="http://schemas.microsoft.com/office/drawing/2014/main" id="{AFD674D3-571F-416C-8021-433BCD6C55FF}"/>
                </a:ext>
              </a:extLst>
            </p:cNvPr>
            <p:cNvSpPr/>
            <p:nvPr/>
          </p:nvSpPr>
          <p:spPr>
            <a:xfrm>
              <a:off x="2902193" y="3403450"/>
              <a:ext cx="326782"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Rectangle 75">
              <a:extLst>
                <a:ext uri="{FF2B5EF4-FFF2-40B4-BE49-F238E27FC236}">
                  <a16:creationId xmlns:a16="http://schemas.microsoft.com/office/drawing/2014/main" id="{3F2554A3-1F4A-44BE-9EBA-56EE3E769D53}"/>
                </a:ext>
              </a:extLst>
            </p:cNvPr>
            <p:cNvSpPr/>
            <p:nvPr/>
          </p:nvSpPr>
          <p:spPr>
            <a:xfrm>
              <a:off x="2952039" y="2998635"/>
              <a:ext cx="79200" cy="43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7" name="Rectangle 76">
              <a:extLst>
                <a:ext uri="{FF2B5EF4-FFF2-40B4-BE49-F238E27FC236}">
                  <a16:creationId xmlns:a16="http://schemas.microsoft.com/office/drawing/2014/main" id="{3AF1ADB0-0FF7-437B-9C79-D648DA6C3C08}"/>
                </a:ext>
              </a:extLst>
            </p:cNvPr>
            <p:cNvSpPr/>
            <p:nvPr/>
          </p:nvSpPr>
          <p:spPr>
            <a:xfrm>
              <a:off x="3098089" y="3081185"/>
              <a:ext cx="79200"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Rectangle 77">
              <a:extLst>
                <a:ext uri="{FF2B5EF4-FFF2-40B4-BE49-F238E27FC236}">
                  <a16:creationId xmlns:a16="http://schemas.microsoft.com/office/drawing/2014/main" id="{EBCA9DCC-C880-4315-BCF3-D458FDCB8351}"/>
                </a:ext>
              </a:extLst>
            </p:cNvPr>
            <p:cNvSpPr/>
            <p:nvPr/>
          </p:nvSpPr>
          <p:spPr>
            <a:xfrm>
              <a:off x="1353204" y="2577260"/>
              <a:ext cx="432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Block Arc 78">
              <a:extLst>
                <a:ext uri="{FF2B5EF4-FFF2-40B4-BE49-F238E27FC236}">
                  <a16:creationId xmlns:a16="http://schemas.microsoft.com/office/drawing/2014/main" id="{CCF0E9B2-AECA-4E1F-AD8A-BFDAE02C31DB}"/>
                </a:ext>
              </a:extLst>
            </p:cNvPr>
            <p:cNvSpPr/>
            <p:nvPr/>
          </p:nvSpPr>
          <p:spPr>
            <a:xfrm rot="16200000">
              <a:off x="1252494" y="2565614"/>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0" name="Block Arc 79">
              <a:extLst>
                <a:ext uri="{FF2B5EF4-FFF2-40B4-BE49-F238E27FC236}">
                  <a16:creationId xmlns:a16="http://schemas.microsoft.com/office/drawing/2014/main" id="{C64AB4D8-DF2D-46F2-BD11-44E13836ABA4}"/>
                </a:ext>
              </a:extLst>
            </p:cNvPr>
            <p:cNvSpPr/>
            <p:nvPr/>
          </p:nvSpPr>
          <p:spPr>
            <a:xfrm rot="5400000">
              <a:off x="1692769" y="2429077"/>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1" name="Rectangle 80">
              <a:extLst>
                <a:ext uri="{FF2B5EF4-FFF2-40B4-BE49-F238E27FC236}">
                  <a16:creationId xmlns:a16="http://schemas.microsoft.com/office/drawing/2014/main" id="{BBB7CAA0-BD09-484C-8630-EE2E1976ABD6}"/>
                </a:ext>
              </a:extLst>
            </p:cNvPr>
            <p:cNvSpPr/>
            <p:nvPr/>
          </p:nvSpPr>
          <p:spPr>
            <a:xfrm rot="5400000">
              <a:off x="1783252" y="2408719"/>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Block Arc 81">
              <a:extLst>
                <a:ext uri="{FF2B5EF4-FFF2-40B4-BE49-F238E27FC236}">
                  <a16:creationId xmlns:a16="http://schemas.microsoft.com/office/drawing/2014/main" id="{C41A7F92-C923-484B-A79D-517713C587C4}"/>
                </a:ext>
              </a:extLst>
            </p:cNvPr>
            <p:cNvSpPr/>
            <p:nvPr/>
          </p:nvSpPr>
          <p:spPr>
            <a:xfrm rot="16200000">
              <a:off x="1868801" y="2242206"/>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3" name="Rectangle 82">
              <a:extLst>
                <a:ext uri="{FF2B5EF4-FFF2-40B4-BE49-F238E27FC236}">
                  <a16:creationId xmlns:a16="http://schemas.microsoft.com/office/drawing/2014/main" id="{F0E3E01E-94B0-4245-8CB2-2A38F28B44AC}"/>
                </a:ext>
              </a:extLst>
            </p:cNvPr>
            <p:cNvSpPr/>
            <p:nvPr/>
          </p:nvSpPr>
          <p:spPr>
            <a:xfrm>
              <a:off x="1964870" y="2251200"/>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Partial Circle 83">
              <a:extLst>
                <a:ext uri="{FF2B5EF4-FFF2-40B4-BE49-F238E27FC236}">
                  <a16:creationId xmlns:a16="http://schemas.microsoft.com/office/drawing/2014/main" id="{C4DAEE3E-A403-4FDB-9606-83053118AF4B}"/>
                </a:ext>
              </a:extLst>
            </p:cNvPr>
            <p:cNvSpPr/>
            <p:nvPr/>
          </p:nvSpPr>
          <p:spPr>
            <a:xfrm rot="10800000">
              <a:off x="2041347" y="1902432"/>
              <a:ext cx="648000" cy="461611"/>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5" name="Rectangle 84">
              <a:extLst>
                <a:ext uri="{FF2B5EF4-FFF2-40B4-BE49-F238E27FC236}">
                  <a16:creationId xmlns:a16="http://schemas.microsoft.com/office/drawing/2014/main" id="{E9473069-5961-4A90-822B-A9D583D90811}"/>
                </a:ext>
              </a:extLst>
            </p:cNvPr>
            <p:cNvSpPr/>
            <p:nvPr/>
          </p:nvSpPr>
          <p:spPr>
            <a:xfrm>
              <a:off x="2171939" y="1864829"/>
              <a:ext cx="372193"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Rectangle 85">
              <a:extLst>
                <a:ext uri="{FF2B5EF4-FFF2-40B4-BE49-F238E27FC236}">
                  <a16:creationId xmlns:a16="http://schemas.microsoft.com/office/drawing/2014/main" id="{BBF8EE60-30EC-4000-BCE7-3DF91B012576}"/>
                </a:ext>
              </a:extLst>
            </p:cNvPr>
            <p:cNvSpPr/>
            <p:nvPr/>
          </p:nvSpPr>
          <p:spPr>
            <a:xfrm>
              <a:off x="2260543" y="1790401"/>
              <a:ext cx="180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Block Arc 86">
              <a:extLst>
                <a:ext uri="{FF2B5EF4-FFF2-40B4-BE49-F238E27FC236}">
                  <a16:creationId xmlns:a16="http://schemas.microsoft.com/office/drawing/2014/main" id="{A7AA220E-7918-4E0D-B5CA-364D886E4BFD}"/>
                </a:ext>
              </a:extLst>
            </p:cNvPr>
            <p:cNvSpPr/>
            <p:nvPr/>
          </p:nvSpPr>
          <p:spPr>
            <a:xfrm rot="16200000">
              <a:off x="2366564" y="1536727"/>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88" name="Rectangle 87">
              <a:extLst>
                <a:ext uri="{FF2B5EF4-FFF2-40B4-BE49-F238E27FC236}">
                  <a16:creationId xmlns:a16="http://schemas.microsoft.com/office/drawing/2014/main" id="{61A78FF1-DD60-4E02-89C7-CF490AE8AE95}"/>
                </a:ext>
              </a:extLst>
            </p:cNvPr>
            <p:cNvSpPr/>
            <p:nvPr/>
          </p:nvSpPr>
          <p:spPr>
            <a:xfrm rot="5400000">
              <a:off x="2266235" y="1723197"/>
              <a:ext cx="180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Rectangle 88">
              <a:extLst>
                <a:ext uri="{FF2B5EF4-FFF2-40B4-BE49-F238E27FC236}">
                  <a16:creationId xmlns:a16="http://schemas.microsoft.com/office/drawing/2014/main" id="{F59F8AFC-E823-4F6D-8562-CB82CB88D542}"/>
                </a:ext>
              </a:extLst>
            </p:cNvPr>
            <p:cNvSpPr/>
            <p:nvPr/>
          </p:nvSpPr>
          <p:spPr>
            <a:xfrm rot="10800000">
              <a:off x="2455927" y="1566355"/>
              <a:ext cx="252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Rectangle 89">
              <a:extLst>
                <a:ext uri="{FF2B5EF4-FFF2-40B4-BE49-F238E27FC236}">
                  <a16:creationId xmlns:a16="http://schemas.microsoft.com/office/drawing/2014/main" id="{F90F24FE-1AB9-47EE-86AE-62FE9EE466AF}"/>
                </a:ext>
              </a:extLst>
            </p:cNvPr>
            <p:cNvSpPr/>
            <p:nvPr/>
          </p:nvSpPr>
          <p:spPr>
            <a:xfrm rot="5400000">
              <a:off x="1910297" y="2555832"/>
              <a:ext cx="1782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Block Arc 90">
              <a:extLst>
                <a:ext uri="{FF2B5EF4-FFF2-40B4-BE49-F238E27FC236}">
                  <a16:creationId xmlns:a16="http://schemas.microsoft.com/office/drawing/2014/main" id="{0CA21F4D-715D-44D8-973C-17408EB71B3D}"/>
                </a:ext>
              </a:extLst>
            </p:cNvPr>
            <p:cNvSpPr/>
            <p:nvPr/>
          </p:nvSpPr>
          <p:spPr>
            <a:xfrm>
              <a:off x="2607925" y="1575288"/>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2" name="Rectangle 91">
              <a:extLst>
                <a:ext uri="{FF2B5EF4-FFF2-40B4-BE49-F238E27FC236}">
                  <a16:creationId xmlns:a16="http://schemas.microsoft.com/office/drawing/2014/main" id="{FC0F3DB8-3BF9-49AA-A637-B11F5BD22738}"/>
                </a:ext>
              </a:extLst>
            </p:cNvPr>
            <p:cNvSpPr/>
            <p:nvPr/>
          </p:nvSpPr>
          <p:spPr>
            <a:xfrm rot="10800000">
              <a:off x="2677952" y="2242438"/>
              <a:ext cx="144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Rectangle: Rounded Corners 92">
              <a:extLst>
                <a:ext uri="{FF2B5EF4-FFF2-40B4-BE49-F238E27FC236}">
                  <a16:creationId xmlns:a16="http://schemas.microsoft.com/office/drawing/2014/main" id="{1EB784B2-971F-43D5-A173-C579CF716076}"/>
                </a:ext>
              </a:extLst>
            </p:cNvPr>
            <p:cNvSpPr/>
            <p:nvPr/>
          </p:nvSpPr>
          <p:spPr>
            <a:xfrm>
              <a:off x="1438182" y="1430528"/>
              <a:ext cx="324000" cy="108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Rectangle 93">
              <a:extLst>
                <a:ext uri="{FF2B5EF4-FFF2-40B4-BE49-F238E27FC236}">
                  <a16:creationId xmlns:a16="http://schemas.microsoft.com/office/drawing/2014/main" id="{ABDA4587-7B39-47C1-94D9-F0DF534D1270}"/>
                </a:ext>
              </a:extLst>
            </p:cNvPr>
            <p:cNvSpPr/>
            <p:nvPr/>
          </p:nvSpPr>
          <p:spPr>
            <a:xfrm>
              <a:off x="929718" y="4554342"/>
              <a:ext cx="2592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Block Arc 94">
              <a:extLst>
                <a:ext uri="{FF2B5EF4-FFF2-40B4-BE49-F238E27FC236}">
                  <a16:creationId xmlns:a16="http://schemas.microsoft.com/office/drawing/2014/main" id="{15C2E528-D463-44D9-A61E-D7571257822C}"/>
                </a:ext>
              </a:extLst>
            </p:cNvPr>
            <p:cNvSpPr/>
            <p:nvPr/>
          </p:nvSpPr>
          <p:spPr>
            <a:xfrm>
              <a:off x="778971" y="4400584"/>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6" name="Rectangle 95">
              <a:extLst>
                <a:ext uri="{FF2B5EF4-FFF2-40B4-BE49-F238E27FC236}">
                  <a16:creationId xmlns:a16="http://schemas.microsoft.com/office/drawing/2014/main" id="{FB9E4AC3-7EAD-4078-A5D0-26ADDC89FC30}"/>
                </a:ext>
              </a:extLst>
            </p:cNvPr>
            <p:cNvSpPr/>
            <p:nvPr/>
          </p:nvSpPr>
          <p:spPr>
            <a:xfrm>
              <a:off x="3275548" y="4269317"/>
              <a:ext cx="195058"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Rectangle 96">
              <a:extLst>
                <a:ext uri="{FF2B5EF4-FFF2-40B4-BE49-F238E27FC236}">
                  <a16:creationId xmlns:a16="http://schemas.microsoft.com/office/drawing/2014/main" id="{FFD3F10D-6107-4848-BE4F-C1317F72F3C4}"/>
                </a:ext>
              </a:extLst>
            </p:cNvPr>
            <p:cNvSpPr/>
            <p:nvPr/>
          </p:nvSpPr>
          <p:spPr>
            <a:xfrm>
              <a:off x="3358758" y="4199188"/>
              <a:ext cx="36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a:extLst>
                <a:ext uri="{FF2B5EF4-FFF2-40B4-BE49-F238E27FC236}">
                  <a16:creationId xmlns:a16="http://schemas.microsoft.com/office/drawing/2014/main" id="{F173B966-1D44-4BAA-8782-24E75F449AD6}"/>
                </a:ext>
              </a:extLst>
            </p:cNvPr>
            <p:cNvSpPr/>
            <p:nvPr/>
          </p:nvSpPr>
          <p:spPr>
            <a:xfrm>
              <a:off x="3456928" y="4233778"/>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Rectangle 98">
              <a:extLst>
                <a:ext uri="{FF2B5EF4-FFF2-40B4-BE49-F238E27FC236}">
                  <a16:creationId xmlns:a16="http://schemas.microsoft.com/office/drawing/2014/main" id="{9DCC6E8C-46D1-4A89-9DA0-EC6343584615}"/>
                </a:ext>
              </a:extLst>
            </p:cNvPr>
            <p:cNvSpPr/>
            <p:nvPr/>
          </p:nvSpPr>
          <p:spPr>
            <a:xfrm>
              <a:off x="3370908" y="4132798"/>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Rectangle 99">
              <a:extLst>
                <a:ext uri="{FF2B5EF4-FFF2-40B4-BE49-F238E27FC236}">
                  <a16:creationId xmlns:a16="http://schemas.microsoft.com/office/drawing/2014/main" id="{4ED772C9-E6A4-4C71-9961-4FEC31DDE7A5}"/>
                </a:ext>
              </a:extLst>
            </p:cNvPr>
            <p:cNvSpPr/>
            <p:nvPr/>
          </p:nvSpPr>
          <p:spPr>
            <a:xfrm rot="5400000">
              <a:off x="3365663" y="4179778"/>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Trapezoid 100">
              <a:extLst>
                <a:ext uri="{FF2B5EF4-FFF2-40B4-BE49-F238E27FC236}">
                  <a16:creationId xmlns:a16="http://schemas.microsoft.com/office/drawing/2014/main" id="{AB78F273-DA22-48F6-A300-48BFC1F2362C}"/>
                </a:ext>
              </a:extLst>
            </p:cNvPr>
            <p:cNvSpPr/>
            <p:nvPr/>
          </p:nvSpPr>
          <p:spPr>
            <a:xfrm rot="10800000">
              <a:off x="3321036" y="414856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101">
              <a:extLst>
                <a:ext uri="{FF2B5EF4-FFF2-40B4-BE49-F238E27FC236}">
                  <a16:creationId xmlns:a16="http://schemas.microsoft.com/office/drawing/2014/main" id="{E2807780-6374-459D-AD2A-E8E2647F769B}"/>
                </a:ext>
              </a:extLst>
            </p:cNvPr>
            <p:cNvSpPr/>
            <p:nvPr/>
          </p:nvSpPr>
          <p:spPr>
            <a:xfrm>
              <a:off x="872772" y="4362307"/>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102">
              <a:extLst>
                <a:ext uri="{FF2B5EF4-FFF2-40B4-BE49-F238E27FC236}">
                  <a16:creationId xmlns:a16="http://schemas.microsoft.com/office/drawing/2014/main" id="{36A1EE38-D30B-4C91-8651-686664577D2E}"/>
                </a:ext>
              </a:extLst>
            </p:cNvPr>
            <p:cNvSpPr/>
            <p:nvPr/>
          </p:nvSpPr>
          <p:spPr>
            <a:xfrm>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D4A8309B-168B-4141-9CF1-5C9D41BE19F1}"/>
                </a:ext>
              </a:extLst>
            </p:cNvPr>
            <p:cNvSpPr/>
            <p:nvPr/>
          </p:nvSpPr>
          <p:spPr>
            <a:xfrm>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104">
              <a:extLst>
                <a:ext uri="{FF2B5EF4-FFF2-40B4-BE49-F238E27FC236}">
                  <a16:creationId xmlns:a16="http://schemas.microsoft.com/office/drawing/2014/main" id="{3C599D2C-D7B4-4DF5-A3FA-73AF9B5A2A62}"/>
                </a:ext>
              </a:extLst>
            </p:cNvPr>
            <p:cNvSpPr/>
            <p:nvPr/>
          </p:nvSpPr>
          <p:spPr>
            <a:xfrm rot="5400000">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Trapezoid 105">
              <a:extLst>
                <a:ext uri="{FF2B5EF4-FFF2-40B4-BE49-F238E27FC236}">
                  <a16:creationId xmlns:a16="http://schemas.microsoft.com/office/drawing/2014/main" id="{20709D50-57BE-49F9-9B8C-3D693C02CCFF}"/>
                </a:ext>
              </a:extLst>
            </p:cNvPr>
            <p:cNvSpPr/>
            <p:nvPr/>
          </p:nvSpPr>
          <p:spPr>
            <a:xfrm rot="10800000">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9" name="Content Placeholder 34" descr="Oil Rig with solid fill">
            <a:extLst>
              <a:ext uri="{FF2B5EF4-FFF2-40B4-BE49-F238E27FC236}">
                <a16:creationId xmlns:a16="http://schemas.microsoft.com/office/drawing/2014/main" id="{86BDF672-1A38-4BBC-86BA-863D8F37DBED}"/>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977101" y="3598982"/>
            <a:ext cx="792000" cy="900000"/>
          </a:xfrm>
          <a:prstGeom prst="rect">
            <a:avLst/>
          </a:prstGeom>
        </p:spPr>
      </p:pic>
      <p:grpSp>
        <p:nvGrpSpPr>
          <p:cNvPr id="120" name="Group 119">
            <a:extLst>
              <a:ext uri="{FF2B5EF4-FFF2-40B4-BE49-F238E27FC236}">
                <a16:creationId xmlns:a16="http://schemas.microsoft.com/office/drawing/2014/main" id="{77FADCD0-A3F8-4AC1-BC42-1A4E653A2F12}"/>
              </a:ext>
            </a:extLst>
          </p:cNvPr>
          <p:cNvGrpSpPr/>
          <p:nvPr/>
        </p:nvGrpSpPr>
        <p:grpSpPr>
          <a:xfrm>
            <a:off x="1225415" y="3523564"/>
            <a:ext cx="737289" cy="900000"/>
            <a:chOff x="793822" y="2505528"/>
            <a:chExt cx="737289" cy="900000"/>
          </a:xfrm>
        </p:grpSpPr>
        <p:sp>
          <p:nvSpPr>
            <p:cNvPr id="121" name="Oval 120">
              <a:extLst>
                <a:ext uri="{FF2B5EF4-FFF2-40B4-BE49-F238E27FC236}">
                  <a16:creationId xmlns:a16="http://schemas.microsoft.com/office/drawing/2014/main" id="{52089DB8-90D7-4E79-BE5B-17287C310F15}"/>
                </a:ext>
              </a:extLst>
            </p:cNvPr>
            <p:cNvSpPr/>
            <p:nvPr/>
          </p:nvSpPr>
          <p:spPr>
            <a:xfrm>
              <a:off x="1069111" y="2505528"/>
              <a:ext cx="342622" cy="34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TextBox 121">
              <a:extLst>
                <a:ext uri="{FF2B5EF4-FFF2-40B4-BE49-F238E27FC236}">
                  <a16:creationId xmlns:a16="http://schemas.microsoft.com/office/drawing/2014/main" id="{4A664905-2B8A-42F9-88C6-8E159662D87A}"/>
                </a:ext>
              </a:extLst>
            </p:cNvPr>
            <p:cNvSpPr txBox="1"/>
            <p:nvPr/>
          </p:nvSpPr>
          <p:spPr>
            <a:xfrm>
              <a:off x="1049183" y="2625203"/>
              <a:ext cx="396413" cy="92246"/>
            </a:xfrm>
            <a:prstGeom prst="rect">
              <a:avLst/>
            </a:prstGeom>
          </p:spPr>
          <p:txBody>
            <a:bodyPr vert="horz" wrap="square" lIns="72000" tIns="45720" rIns="91440" bIns="45720" rtlCol="0">
              <a:noAutofit/>
            </a:bodyPr>
            <a:lstStyle/>
            <a:p>
              <a:pPr marL="0" indent="0" algn="l">
                <a:buNone/>
              </a:pPr>
              <a:r>
                <a:rPr lang="en-AU" sz="400" b="1" dirty="0">
                  <a:solidFill>
                    <a:prstClr val="black">
                      <a:lumMod val="75000"/>
                      <a:lumOff val="25000"/>
                    </a:prstClr>
                  </a:solidFill>
                  <a:latin typeface="Segoe UI" panose="020B0502040204020203" pitchFamily="34" charset="0"/>
                  <a:cs typeface="Segoe UI" panose="020B0502040204020203" pitchFamily="34" charset="0"/>
                </a:rPr>
                <a:t>E            F</a:t>
              </a:r>
            </a:p>
          </p:txBody>
        </p:sp>
        <p:sp>
          <p:nvSpPr>
            <p:cNvPr id="123" name="Arc 122">
              <a:extLst>
                <a:ext uri="{FF2B5EF4-FFF2-40B4-BE49-F238E27FC236}">
                  <a16:creationId xmlns:a16="http://schemas.microsoft.com/office/drawing/2014/main" id="{160AD36C-01EF-442A-BEC0-2BCE003A26D3}"/>
                </a:ext>
              </a:extLst>
            </p:cNvPr>
            <p:cNvSpPr/>
            <p:nvPr/>
          </p:nvSpPr>
          <p:spPr>
            <a:xfrm>
              <a:off x="1118410" y="2541282"/>
              <a:ext cx="243788" cy="207718"/>
            </a:xfrm>
            <a:prstGeom prst="arc">
              <a:avLst>
                <a:gd name="adj1" fmla="val 10800000"/>
                <a:gd name="adj2" fmla="val 0"/>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6" name="Isosceles Triangle 125">
              <a:extLst>
                <a:ext uri="{FF2B5EF4-FFF2-40B4-BE49-F238E27FC236}">
                  <a16:creationId xmlns:a16="http://schemas.microsoft.com/office/drawing/2014/main" id="{49874201-7CF7-4C2E-8CE3-1F6364CDB3AE}"/>
                </a:ext>
              </a:extLst>
            </p:cNvPr>
            <p:cNvSpPr/>
            <p:nvPr/>
          </p:nvSpPr>
          <p:spPr>
            <a:xfrm rot="17418069">
              <a:off x="1184758" y="2641780"/>
              <a:ext cx="59301" cy="103412"/>
            </a:xfrm>
            <a:prstGeom prst="triangle">
              <a:avLst>
                <a:gd name="adj" fmla="val 5579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Content Placeholder 34" descr="Oil Rig with solid fill">
              <a:extLst>
                <a:ext uri="{FF2B5EF4-FFF2-40B4-BE49-F238E27FC236}">
                  <a16:creationId xmlns:a16="http://schemas.microsoft.com/office/drawing/2014/main" id="{E26FDBD5-E6C3-401E-82AD-AB1F72C303B7}"/>
                </a:ext>
              </a:extLst>
            </p:cNvPr>
            <p:cNvSpPr/>
            <p:nvPr/>
          </p:nvSpPr>
          <p:spPr>
            <a:xfrm flipH="1">
              <a:off x="793822" y="2619176"/>
              <a:ext cx="737289" cy="786352"/>
            </a:xfrm>
            <a:custGeom>
              <a:avLst/>
              <a:gdLst>
                <a:gd name="connsiteX0" fmla="*/ 1400000 w 1540000"/>
                <a:gd name="connsiteY0" fmla="*/ 1507472 h 1642471"/>
                <a:gd name="connsiteX1" fmla="*/ 1400000 w 1540000"/>
                <a:gd name="connsiteY1" fmla="*/ 1259972 h 1642471"/>
                <a:gd name="connsiteX2" fmla="*/ 1330193 w 1540000"/>
                <a:gd name="connsiteY2" fmla="*/ 1259972 h 1642471"/>
                <a:gd name="connsiteX3" fmla="*/ 1330193 w 1540000"/>
                <a:gd name="connsiteY3" fmla="*/ 652471 h 1642471"/>
                <a:gd name="connsiteX4" fmla="*/ 1375063 w 1540000"/>
                <a:gd name="connsiteY4" fmla="*/ 629184 h 1642471"/>
                <a:gd name="connsiteX5" fmla="*/ 1396693 w 1540000"/>
                <a:gd name="connsiteY5" fmla="*/ 581934 h 1642471"/>
                <a:gd name="connsiteX6" fmla="*/ 1370075 w 1540000"/>
                <a:gd name="connsiteY6" fmla="*/ 305296 h 1642471"/>
                <a:gd name="connsiteX7" fmla="*/ 1349810 w 1540000"/>
                <a:gd name="connsiteY7" fmla="*/ 240721 h 1642471"/>
                <a:gd name="connsiteX8" fmla="*/ 1219593 w 1540000"/>
                <a:gd name="connsiteY8" fmla="*/ 17971 h 1642471"/>
                <a:gd name="connsiteX9" fmla="*/ 1178503 w 1540000"/>
                <a:gd name="connsiteY9" fmla="*/ 3279 h 1642471"/>
                <a:gd name="connsiteX10" fmla="*/ 1041250 w 1540000"/>
                <a:gd name="connsiteY10" fmla="*/ 74536 h 1642471"/>
                <a:gd name="connsiteX11" fmla="*/ 1022000 w 1540000"/>
                <a:gd name="connsiteY11" fmla="*/ 133036 h 1642471"/>
                <a:gd name="connsiteX12" fmla="*/ 1090093 w 1540000"/>
                <a:gd name="connsiteY12" fmla="*/ 349846 h 1642471"/>
                <a:gd name="connsiteX13" fmla="*/ 385000 w 1540000"/>
                <a:gd name="connsiteY13" fmla="*/ 725349 h 1642471"/>
                <a:gd name="connsiteX14" fmla="*/ 385000 w 1540000"/>
                <a:gd name="connsiteY14" fmla="*/ 674971 h 1642471"/>
                <a:gd name="connsiteX15" fmla="*/ 105000 w 1540000"/>
                <a:gd name="connsiteY15" fmla="*/ 674971 h 1642471"/>
                <a:gd name="connsiteX16" fmla="*/ 105000 w 1540000"/>
                <a:gd name="connsiteY16" fmla="*/ 1034971 h 1642471"/>
                <a:gd name="connsiteX17" fmla="*/ 140000 w 1540000"/>
                <a:gd name="connsiteY17" fmla="*/ 1034971 h 1642471"/>
                <a:gd name="connsiteX18" fmla="*/ 140000 w 1540000"/>
                <a:gd name="connsiteY18" fmla="*/ 1507472 h 1642471"/>
                <a:gd name="connsiteX19" fmla="*/ 0 w 1540000"/>
                <a:gd name="connsiteY19" fmla="*/ 1507472 h 1642471"/>
                <a:gd name="connsiteX20" fmla="*/ 0 w 1540000"/>
                <a:gd name="connsiteY20" fmla="*/ 1642472 h 1642471"/>
                <a:gd name="connsiteX21" fmla="*/ 1540000 w 1540000"/>
                <a:gd name="connsiteY21" fmla="*/ 1642472 h 1642471"/>
                <a:gd name="connsiteX22" fmla="*/ 1540000 w 1540000"/>
                <a:gd name="connsiteY22" fmla="*/ 1507472 h 1642471"/>
                <a:gd name="connsiteX23" fmla="*/ 813750 w 1540000"/>
                <a:gd name="connsiteY23" fmla="*/ 643111 h 1642471"/>
                <a:gd name="connsiteX24" fmla="*/ 1129205 w 1540000"/>
                <a:gd name="connsiteY24" fmla="*/ 475126 h 1642471"/>
                <a:gd name="connsiteX25" fmla="*/ 1192205 w 1540000"/>
                <a:gd name="connsiteY25" fmla="*/ 675579 h 1642471"/>
                <a:gd name="connsiteX26" fmla="*/ 1237705 w 1540000"/>
                <a:gd name="connsiteY26" fmla="*/ 700329 h 1642471"/>
                <a:gd name="connsiteX27" fmla="*/ 1260175 w 1540000"/>
                <a:gd name="connsiteY27" fmla="*/ 688674 h 1642471"/>
                <a:gd name="connsiteX28" fmla="*/ 1260175 w 1540000"/>
                <a:gd name="connsiteY28" fmla="*/ 1259972 h 1642471"/>
                <a:gd name="connsiteX29" fmla="*/ 1190000 w 1540000"/>
                <a:gd name="connsiteY29" fmla="*/ 1259972 h 1642471"/>
                <a:gd name="connsiteX30" fmla="*/ 1190000 w 1540000"/>
                <a:gd name="connsiteY30" fmla="*/ 1507472 h 1642471"/>
                <a:gd name="connsiteX31" fmla="*/ 889000 w 1540000"/>
                <a:gd name="connsiteY31" fmla="*/ 1507472 h 1642471"/>
                <a:gd name="connsiteX32" fmla="*/ 767620 w 1540000"/>
                <a:gd name="connsiteY32" fmla="*/ 1327472 h 1642471"/>
                <a:gd name="connsiteX33" fmla="*/ 636650 w 1540000"/>
                <a:gd name="connsiteY33" fmla="*/ 1327472 h 1642471"/>
                <a:gd name="connsiteX34" fmla="*/ 644473 w 1540000"/>
                <a:gd name="connsiteY34" fmla="*/ 1237472 h 1642471"/>
                <a:gd name="connsiteX35" fmla="*/ 759798 w 1540000"/>
                <a:gd name="connsiteY35" fmla="*/ 1237472 h 1642471"/>
                <a:gd name="connsiteX36" fmla="*/ 652295 w 1540000"/>
                <a:gd name="connsiteY36" fmla="*/ 1147472 h 1642471"/>
                <a:gd name="connsiteX37" fmla="*/ 660205 w 1540000"/>
                <a:gd name="connsiteY37" fmla="*/ 1056459 h 1642471"/>
                <a:gd name="connsiteX38" fmla="*/ 744048 w 1540000"/>
                <a:gd name="connsiteY38" fmla="*/ 1056459 h 1642471"/>
                <a:gd name="connsiteX39" fmla="*/ 751975 w 1540000"/>
                <a:gd name="connsiteY39" fmla="*/ 1147472 h 1642471"/>
                <a:gd name="connsiteX40" fmla="*/ 736295 w 1540000"/>
                <a:gd name="connsiteY40" fmla="*/ 966459 h 1642471"/>
                <a:gd name="connsiteX41" fmla="*/ 668045 w 1540000"/>
                <a:gd name="connsiteY41" fmla="*/ 966459 h 1642471"/>
                <a:gd name="connsiteX42" fmla="*/ 675763 w 1540000"/>
                <a:gd name="connsiteY42" fmla="*/ 877471 h 1642471"/>
                <a:gd name="connsiteX43" fmla="*/ 728490 w 1540000"/>
                <a:gd name="connsiteY43" fmla="*/ 877471 h 1642471"/>
                <a:gd name="connsiteX44" fmla="*/ 683585 w 1540000"/>
                <a:gd name="connsiteY44" fmla="*/ 787471 h 1642471"/>
                <a:gd name="connsiteX45" fmla="*/ 690428 w 1540000"/>
                <a:gd name="connsiteY45" fmla="*/ 708721 h 1642471"/>
                <a:gd name="connsiteX46" fmla="*/ 712793 w 1540000"/>
                <a:gd name="connsiteY46" fmla="*/ 696797 h 1642471"/>
                <a:gd name="connsiteX47" fmla="*/ 720668 w 1540000"/>
                <a:gd name="connsiteY47" fmla="*/ 787471 h 1642471"/>
                <a:gd name="connsiteX48" fmla="*/ 628810 w 1540000"/>
                <a:gd name="connsiteY48" fmla="*/ 1417472 h 1642471"/>
                <a:gd name="connsiteX49" fmla="*/ 775443 w 1540000"/>
                <a:gd name="connsiteY49" fmla="*/ 1417472 h 1642471"/>
                <a:gd name="connsiteX50" fmla="*/ 783265 w 1540000"/>
                <a:gd name="connsiteY50" fmla="*/ 1507472 h 1642471"/>
                <a:gd name="connsiteX51" fmla="*/ 620988 w 1540000"/>
                <a:gd name="connsiteY51" fmla="*/ 1507472 h 1642471"/>
                <a:gd name="connsiteX52" fmla="*/ 579635 w 1540000"/>
                <a:gd name="connsiteY52" fmla="*/ 767806 h 1642471"/>
                <a:gd name="connsiteX53" fmla="*/ 515340 w 1540000"/>
                <a:gd name="connsiteY53" fmla="*/ 1507472 h 1642471"/>
                <a:gd name="connsiteX54" fmla="*/ 350000 w 1540000"/>
                <a:gd name="connsiteY54" fmla="*/ 1507472 h 1642471"/>
                <a:gd name="connsiteX55" fmla="*/ 350000 w 1540000"/>
                <a:gd name="connsiteY55" fmla="*/ 1034971 h 1642471"/>
                <a:gd name="connsiteX56" fmla="*/ 385000 w 1540000"/>
                <a:gd name="connsiteY56" fmla="*/ 1034971 h 1642471"/>
                <a:gd name="connsiteX57" fmla="*/ 385000 w 1540000"/>
                <a:gd name="connsiteY57" fmla="*/ 871464 h 1642471"/>
                <a:gd name="connsiteX58" fmla="*/ 210000 w 1540000"/>
                <a:gd name="connsiteY58" fmla="*/ 1034971 h 1642471"/>
                <a:gd name="connsiteX59" fmla="*/ 280000 w 1540000"/>
                <a:gd name="connsiteY59" fmla="*/ 1034971 h 1642471"/>
                <a:gd name="connsiteX60" fmla="*/ 280000 w 1540000"/>
                <a:gd name="connsiteY60" fmla="*/ 1507472 h 1642471"/>
                <a:gd name="connsiteX61" fmla="*/ 210000 w 1540000"/>
                <a:gd name="connsiteY61" fmla="*/ 1507472 h 164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0000" h="1642471">
                  <a:moveTo>
                    <a:pt x="1400000" y="1507472"/>
                  </a:moveTo>
                  <a:lnTo>
                    <a:pt x="1400000" y="1259972"/>
                  </a:lnTo>
                  <a:lnTo>
                    <a:pt x="1330193" y="1259972"/>
                  </a:lnTo>
                  <a:lnTo>
                    <a:pt x="1330193" y="652471"/>
                  </a:lnTo>
                  <a:lnTo>
                    <a:pt x="1375063" y="629184"/>
                  </a:lnTo>
                  <a:cubicBezTo>
                    <a:pt x="1389764" y="621552"/>
                    <a:pt x="1398639" y="602166"/>
                    <a:pt x="1396693" y="581934"/>
                  </a:cubicBezTo>
                  <a:lnTo>
                    <a:pt x="1370075" y="305296"/>
                  </a:lnTo>
                  <a:cubicBezTo>
                    <a:pt x="1367828" y="281863"/>
                    <a:pt x="1360840" y="259597"/>
                    <a:pt x="1349810" y="240721"/>
                  </a:cubicBezTo>
                  <a:lnTo>
                    <a:pt x="1219593" y="17971"/>
                  </a:lnTo>
                  <a:cubicBezTo>
                    <a:pt x="1210066" y="1670"/>
                    <a:pt x="1193206" y="-4358"/>
                    <a:pt x="1178503" y="3279"/>
                  </a:cubicBezTo>
                  <a:lnTo>
                    <a:pt x="1041250" y="74536"/>
                  </a:lnTo>
                  <a:cubicBezTo>
                    <a:pt x="1023397" y="83892"/>
                    <a:pt x="1014790" y="110048"/>
                    <a:pt x="1022000" y="133036"/>
                  </a:cubicBezTo>
                  <a:lnTo>
                    <a:pt x="1090093" y="349846"/>
                  </a:lnTo>
                  <a:lnTo>
                    <a:pt x="385000" y="725349"/>
                  </a:lnTo>
                  <a:lnTo>
                    <a:pt x="385000" y="674971"/>
                  </a:lnTo>
                  <a:lnTo>
                    <a:pt x="105000" y="674971"/>
                  </a:lnTo>
                  <a:lnTo>
                    <a:pt x="105000" y="1034971"/>
                  </a:lnTo>
                  <a:lnTo>
                    <a:pt x="140000" y="1034971"/>
                  </a:lnTo>
                  <a:lnTo>
                    <a:pt x="140000" y="1507472"/>
                  </a:lnTo>
                  <a:lnTo>
                    <a:pt x="0" y="1507472"/>
                  </a:lnTo>
                  <a:lnTo>
                    <a:pt x="0" y="1642472"/>
                  </a:lnTo>
                  <a:lnTo>
                    <a:pt x="1540000" y="1642472"/>
                  </a:lnTo>
                  <a:lnTo>
                    <a:pt x="1540000" y="1507472"/>
                  </a:lnTo>
                  <a:close/>
                  <a:moveTo>
                    <a:pt x="813750" y="643111"/>
                  </a:moveTo>
                  <a:lnTo>
                    <a:pt x="1129205" y="475126"/>
                  </a:lnTo>
                  <a:lnTo>
                    <a:pt x="1192205" y="675579"/>
                  </a:lnTo>
                  <a:cubicBezTo>
                    <a:pt x="1199482" y="698533"/>
                    <a:pt x="1219825" y="709599"/>
                    <a:pt x="1237705" y="700329"/>
                  </a:cubicBezTo>
                  <a:lnTo>
                    <a:pt x="1260175" y="688674"/>
                  </a:lnTo>
                  <a:lnTo>
                    <a:pt x="1260175" y="1259972"/>
                  </a:lnTo>
                  <a:lnTo>
                    <a:pt x="1190000" y="1259972"/>
                  </a:lnTo>
                  <a:lnTo>
                    <a:pt x="1190000" y="1507472"/>
                  </a:lnTo>
                  <a:lnTo>
                    <a:pt x="889000" y="1507472"/>
                  </a:lnTo>
                  <a:close/>
                  <a:moveTo>
                    <a:pt x="767620" y="1327472"/>
                  </a:moveTo>
                  <a:lnTo>
                    <a:pt x="636650" y="1327472"/>
                  </a:lnTo>
                  <a:lnTo>
                    <a:pt x="644473" y="1237472"/>
                  </a:lnTo>
                  <a:lnTo>
                    <a:pt x="759798" y="1237472"/>
                  </a:lnTo>
                  <a:close/>
                  <a:moveTo>
                    <a:pt x="652295" y="1147472"/>
                  </a:moveTo>
                  <a:lnTo>
                    <a:pt x="660205" y="1056459"/>
                  </a:lnTo>
                  <a:lnTo>
                    <a:pt x="744048" y="1056459"/>
                  </a:lnTo>
                  <a:lnTo>
                    <a:pt x="751975" y="1147472"/>
                  </a:lnTo>
                  <a:close/>
                  <a:moveTo>
                    <a:pt x="736295" y="966459"/>
                  </a:moveTo>
                  <a:lnTo>
                    <a:pt x="668045" y="966459"/>
                  </a:lnTo>
                  <a:lnTo>
                    <a:pt x="675763" y="877471"/>
                  </a:lnTo>
                  <a:lnTo>
                    <a:pt x="728490" y="877471"/>
                  </a:lnTo>
                  <a:close/>
                  <a:moveTo>
                    <a:pt x="683585" y="787471"/>
                  </a:moveTo>
                  <a:lnTo>
                    <a:pt x="690428" y="708721"/>
                  </a:lnTo>
                  <a:lnTo>
                    <a:pt x="712793" y="696797"/>
                  </a:lnTo>
                  <a:lnTo>
                    <a:pt x="720668" y="787471"/>
                  </a:lnTo>
                  <a:close/>
                  <a:moveTo>
                    <a:pt x="628810" y="1417472"/>
                  </a:moveTo>
                  <a:lnTo>
                    <a:pt x="775443" y="1417472"/>
                  </a:lnTo>
                  <a:lnTo>
                    <a:pt x="783265" y="1507472"/>
                  </a:lnTo>
                  <a:lnTo>
                    <a:pt x="620988" y="1507472"/>
                  </a:lnTo>
                  <a:close/>
                  <a:moveTo>
                    <a:pt x="579635" y="767806"/>
                  </a:moveTo>
                  <a:lnTo>
                    <a:pt x="515340" y="1507472"/>
                  </a:lnTo>
                  <a:lnTo>
                    <a:pt x="350000" y="1507472"/>
                  </a:lnTo>
                  <a:lnTo>
                    <a:pt x="350000" y="1034971"/>
                  </a:lnTo>
                  <a:lnTo>
                    <a:pt x="385000" y="1034971"/>
                  </a:lnTo>
                  <a:lnTo>
                    <a:pt x="385000" y="871464"/>
                  </a:lnTo>
                  <a:close/>
                  <a:moveTo>
                    <a:pt x="210000" y="1034971"/>
                  </a:moveTo>
                  <a:lnTo>
                    <a:pt x="280000" y="1034971"/>
                  </a:lnTo>
                  <a:lnTo>
                    <a:pt x="280000" y="1507472"/>
                  </a:lnTo>
                  <a:lnTo>
                    <a:pt x="210000" y="1507472"/>
                  </a:lnTo>
                  <a:close/>
                </a:path>
              </a:pathLst>
            </a:custGeom>
            <a:solidFill>
              <a:schemeClr val="bg1">
                <a:lumMod val="50000"/>
              </a:schemeClr>
            </a:solidFill>
            <a:ln w="17463" cap="flat">
              <a:noFill/>
              <a:prstDash val="solid"/>
              <a:miter/>
            </a:ln>
          </p:spPr>
          <p:txBody>
            <a:bodyPr rtlCol="0" anchor="ctr"/>
            <a:lstStyle/>
            <a:p>
              <a:endParaRPr lang="en-AU"/>
            </a:p>
          </p:txBody>
        </p:sp>
      </p:grpSp>
      <p:sp>
        <p:nvSpPr>
          <p:cNvPr id="128" name="TextBox 127">
            <a:extLst>
              <a:ext uri="{FF2B5EF4-FFF2-40B4-BE49-F238E27FC236}">
                <a16:creationId xmlns:a16="http://schemas.microsoft.com/office/drawing/2014/main" id="{8C4BABCB-6EDF-4131-A1E4-EBA7A2F48FC1}"/>
              </a:ext>
            </a:extLst>
          </p:cNvPr>
          <p:cNvSpPr txBox="1"/>
          <p:nvPr/>
        </p:nvSpPr>
        <p:spPr>
          <a:xfrm>
            <a:off x="8531747" y="5250768"/>
            <a:ext cx="3455244" cy="713116"/>
          </a:xfrm>
          <a:prstGeom prst="rect">
            <a:avLst/>
          </a:prstGeom>
        </p:spPr>
        <p:txBody>
          <a:bodyPr vert="horz" wrap="square" lIns="91440" tIns="45720" rIns="91440" bIns="45720" rtlCol="0">
            <a:noAutofit/>
          </a:bodyPr>
          <a:lstStyle/>
          <a:p>
            <a:pPr marL="0" indent="0" algn="ctr">
              <a:buNone/>
            </a:pPr>
            <a:r>
              <a:rPr lang="en-AU" b="1" dirty="0">
                <a:solidFill>
                  <a:schemeClr val="accent2">
                    <a:lumMod val="75000"/>
                  </a:schemeClr>
                </a:solidFill>
                <a:latin typeface="Segoe UI" panose="020B0502040204020203" pitchFamily="34" charset="0"/>
                <a:cs typeface="Segoe UI" panose="020B0502040204020203" pitchFamily="34" charset="0"/>
              </a:rPr>
              <a:t>offsets the rehabilitation costs from regulated  activities</a:t>
            </a:r>
          </a:p>
        </p:txBody>
      </p:sp>
      <p:sp>
        <p:nvSpPr>
          <p:cNvPr id="157" name="TextBox 156">
            <a:extLst>
              <a:ext uri="{FF2B5EF4-FFF2-40B4-BE49-F238E27FC236}">
                <a16:creationId xmlns:a16="http://schemas.microsoft.com/office/drawing/2014/main" id="{96570E4F-D66A-4FE4-9C0B-09F6E1C32E98}"/>
              </a:ext>
            </a:extLst>
          </p:cNvPr>
          <p:cNvSpPr txBox="1"/>
          <p:nvPr/>
        </p:nvSpPr>
        <p:spPr>
          <a:xfrm>
            <a:off x="683940" y="4824304"/>
            <a:ext cx="3384000" cy="642221"/>
          </a:xfrm>
          <a:prstGeom prst="rect">
            <a:avLst/>
          </a:prstGeom>
        </p:spPr>
        <p:txBody>
          <a:bodyPr vert="horz" wrap="square" lIns="91440" tIns="45720" rIns="91440" bIns="45720" rtlCol="0">
            <a:noAutofit/>
          </a:bodyPr>
          <a:lstStyle/>
          <a:p>
            <a:pPr marL="0" indent="0" algn="ctr">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Environmental liabilities</a:t>
            </a:r>
          </a:p>
        </p:txBody>
      </p:sp>
      <p:sp>
        <p:nvSpPr>
          <p:cNvPr id="161" name="TextBox 160">
            <a:extLst>
              <a:ext uri="{FF2B5EF4-FFF2-40B4-BE49-F238E27FC236}">
                <a16:creationId xmlns:a16="http://schemas.microsoft.com/office/drawing/2014/main" id="{C081E93C-89B5-44CF-A403-2013A664D4CC}"/>
              </a:ext>
            </a:extLst>
          </p:cNvPr>
          <p:cNvSpPr txBox="1"/>
          <p:nvPr/>
        </p:nvSpPr>
        <p:spPr>
          <a:xfrm>
            <a:off x="8865272" y="4944556"/>
            <a:ext cx="2722294" cy="417832"/>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2400" dirty="0">
                <a:solidFill>
                  <a:prstClr val="black">
                    <a:lumMod val="75000"/>
                    <a:lumOff val="25000"/>
                  </a:prstClr>
                </a:solidFill>
                <a:latin typeface="Segoe UI" panose="020B0502040204020203" pitchFamily="34" charset="0"/>
                <a:cs typeface="Segoe UI" panose="020B0502040204020203" pitchFamily="34" charset="0"/>
              </a:rPr>
              <a:t>Financial security</a:t>
            </a:r>
          </a:p>
        </p:txBody>
      </p:sp>
      <p:pic>
        <p:nvPicPr>
          <p:cNvPr id="162" name="Picture 161" descr="Qr code&#10;&#10;Description automatically generated">
            <a:extLst>
              <a:ext uri="{FF2B5EF4-FFF2-40B4-BE49-F238E27FC236}">
                <a16:creationId xmlns:a16="http://schemas.microsoft.com/office/drawing/2014/main" id="{602CFA79-1869-420E-A6AD-398172C9D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155299600"/>
      </p:ext>
    </p:extLst>
  </p:cSld>
  <p:clrMapOvr>
    <a:masterClrMapping/>
  </p:clrMapOvr>
  <mc:AlternateContent xmlns:mc="http://schemas.openxmlformats.org/markup-compatibility/2006" xmlns:p14="http://schemas.microsoft.com/office/powerpoint/2010/main">
    <mc:Choice Requires="p14">
      <p:transition p14:dur="10" advClick="0" advTm="5000">
        <p:fade/>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id="{C5A0B8AA-9682-48BB-A87C-3C707450119B}"/>
              </a:ext>
            </a:extLst>
          </p:cNvPr>
          <p:cNvGrpSpPr>
            <a:grpSpLocks noChangeAspect="1"/>
          </p:cNvGrpSpPr>
          <p:nvPr/>
        </p:nvGrpSpPr>
        <p:grpSpPr>
          <a:xfrm>
            <a:off x="2232263" y="3322851"/>
            <a:ext cx="1408350" cy="2218152"/>
            <a:chOff x="9306718" y="2861396"/>
            <a:chExt cx="1760437" cy="2772690"/>
          </a:xfrm>
        </p:grpSpPr>
        <p:sp>
          <p:nvSpPr>
            <p:cNvPr id="162" name="Rectangle: Rounded Corners 161">
              <a:extLst>
                <a:ext uri="{FF2B5EF4-FFF2-40B4-BE49-F238E27FC236}">
                  <a16:creationId xmlns:a16="http://schemas.microsoft.com/office/drawing/2014/main" id="{A08923B2-B130-4270-8610-D7B768BF37F5}"/>
                </a:ext>
              </a:extLst>
            </p:cNvPr>
            <p:cNvSpPr/>
            <p:nvPr/>
          </p:nvSpPr>
          <p:spPr>
            <a:xfrm>
              <a:off x="9306718" y="2861396"/>
              <a:ext cx="1760437" cy="2640579"/>
            </a:xfrm>
            <a:prstGeom prst="roundRect">
              <a:avLst>
                <a:gd name="adj" fmla="val 13986"/>
              </a:avLst>
            </a:prstGeom>
            <a:solidFill>
              <a:srgbClr val="5F5F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Rectangle: Rounded Corners 162">
              <a:extLst>
                <a:ext uri="{FF2B5EF4-FFF2-40B4-BE49-F238E27FC236}">
                  <a16:creationId xmlns:a16="http://schemas.microsoft.com/office/drawing/2014/main" id="{BF81B382-A843-42F4-B04B-41C66B31B299}"/>
                </a:ext>
              </a:extLst>
            </p:cNvPr>
            <p:cNvSpPr/>
            <p:nvPr/>
          </p:nvSpPr>
          <p:spPr>
            <a:xfrm>
              <a:off x="9537262" y="5490086"/>
              <a:ext cx="432000" cy="144000"/>
            </a:xfrm>
            <a:prstGeom prst="roundRect">
              <a:avLst>
                <a:gd name="adj" fmla="val 23046"/>
              </a:avLst>
            </a:prstGeom>
            <a:solidFill>
              <a:srgbClr val="5F5F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4" name="Rectangle: Rounded Corners 163">
              <a:extLst>
                <a:ext uri="{FF2B5EF4-FFF2-40B4-BE49-F238E27FC236}">
                  <a16:creationId xmlns:a16="http://schemas.microsoft.com/office/drawing/2014/main" id="{8696C2B4-2A5D-4C40-AD82-E7DE581B83B3}"/>
                </a:ext>
              </a:extLst>
            </p:cNvPr>
            <p:cNvSpPr/>
            <p:nvPr/>
          </p:nvSpPr>
          <p:spPr>
            <a:xfrm>
              <a:off x="10430341" y="5490086"/>
              <a:ext cx="432000" cy="144000"/>
            </a:xfrm>
            <a:prstGeom prst="roundRect">
              <a:avLst>
                <a:gd name="adj" fmla="val 23046"/>
              </a:avLst>
            </a:prstGeom>
            <a:solidFill>
              <a:srgbClr val="5F5F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5" name="Rectangle: Rounded Corners 164">
              <a:extLst>
                <a:ext uri="{FF2B5EF4-FFF2-40B4-BE49-F238E27FC236}">
                  <a16:creationId xmlns:a16="http://schemas.microsoft.com/office/drawing/2014/main" id="{FA0BBF05-D236-49E0-AB35-C26168D2F5A8}"/>
                </a:ext>
              </a:extLst>
            </p:cNvPr>
            <p:cNvSpPr>
              <a:spLocks noChangeAspect="1"/>
            </p:cNvSpPr>
            <p:nvPr/>
          </p:nvSpPr>
          <p:spPr>
            <a:xfrm>
              <a:off x="9541716" y="3175200"/>
              <a:ext cx="1288755" cy="1933077"/>
            </a:xfrm>
            <a:prstGeom prst="roundRect">
              <a:avLst>
                <a:gd name="adj" fmla="val 13986"/>
              </a:avLst>
            </a:prstGeom>
            <a:solidFill>
              <a:srgbClr val="5F5F5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6" name="Oval 165">
              <a:extLst>
                <a:ext uri="{FF2B5EF4-FFF2-40B4-BE49-F238E27FC236}">
                  <a16:creationId xmlns:a16="http://schemas.microsoft.com/office/drawing/2014/main" id="{FB1E4F14-04E4-45F6-8851-7923063B8DB9}"/>
                </a:ext>
              </a:extLst>
            </p:cNvPr>
            <p:cNvSpPr/>
            <p:nvPr/>
          </p:nvSpPr>
          <p:spPr>
            <a:xfrm>
              <a:off x="9774574" y="4130252"/>
              <a:ext cx="252000" cy="25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Oval 166">
              <a:extLst>
                <a:ext uri="{FF2B5EF4-FFF2-40B4-BE49-F238E27FC236}">
                  <a16:creationId xmlns:a16="http://schemas.microsoft.com/office/drawing/2014/main" id="{89D18DCC-FA89-44E6-BAFF-B0CE22DE846E}"/>
                </a:ext>
              </a:extLst>
            </p:cNvPr>
            <p:cNvSpPr/>
            <p:nvPr/>
          </p:nvSpPr>
          <p:spPr>
            <a:xfrm>
              <a:off x="9791325" y="4151118"/>
              <a:ext cx="216000" cy="21600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Oval 167">
              <a:extLst>
                <a:ext uri="{FF2B5EF4-FFF2-40B4-BE49-F238E27FC236}">
                  <a16:creationId xmlns:a16="http://schemas.microsoft.com/office/drawing/2014/main" id="{80D5C567-5C52-4C11-A67C-FDAD68735EB8}"/>
                </a:ext>
              </a:extLst>
            </p:cNvPr>
            <p:cNvSpPr/>
            <p:nvPr/>
          </p:nvSpPr>
          <p:spPr>
            <a:xfrm>
              <a:off x="9847396" y="4203838"/>
              <a:ext cx="108000" cy="10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Rounded Corners 168">
              <a:extLst>
                <a:ext uri="{FF2B5EF4-FFF2-40B4-BE49-F238E27FC236}">
                  <a16:creationId xmlns:a16="http://schemas.microsoft.com/office/drawing/2014/main" id="{FF6B86CE-6818-4661-97E3-644409524E53}"/>
                </a:ext>
              </a:extLst>
            </p:cNvPr>
            <p:cNvSpPr/>
            <p:nvPr/>
          </p:nvSpPr>
          <p:spPr>
            <a:xfrm>
              <a:off x="9864852" y="4238408"/>
              <a:ext cx="72000" cy="288000"/>
            </a:xfrm>
            <a:prstGeom prst="roundRect">
              <a:avLst/>
            </a:prstGeom>
            <a:solidFill>
              <a:schemeClr val="bg1"/>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0" name="Rectangle: Rounded Corners 169">
              <a:extLst>
                <a:ext uri="{FF2B5EF4-FFF2-40B4-BE49-F238E27FC236}">
                  <a16:creationId xmlns:a16="http://schemas.microsoft.com/office/drawing/2014/main" id="{6DF3AAC7-A7EB-4621-BD53-188A8FAEE1F9}"/>
                </a:ext>
              </a:extLst>
            </p:cNvPr>
            <p:cNvSpPr/>
            <p:nvPr/>
          </p:nvSpPr>
          <p:spPr>
            <a:xfrm>
              <a:off x="10798853" y="4521420"/>
              <a:ext cx="72000" cy="288000"/>
            </a:xfrm>
            <a:prstGeom prst="roundRect">
              <a:avLst/>
            </a:prstGeom>
            <a:solidFill>
              <a:schemeClr val="bg1"/>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1" name="Rectangle: Rounded Corners 170">
              <a:extLst>
                <a:ext uri="{FF2B5EF4-FFF2-40B4-BE49-F238E27FC236}">
                  <a16:creationId xmlns:a16="http://schemas.microsoft.com/office/drawing/2014/main" id="{B9927859-985A-471A-9D98-BC3150F24809}"/>
                </a:ext>
              </a:extLst>
            </p:cNvPr>
            <p:cNvSpPr/>
            <p:nvPr/>
          </p:nvSpPr>
          <p:spPr>
            <a:xfrm>
              <a:off x="10799664" y="3495363"/>
              <a:ext cx="72000" cy="288000"/>
            </a:xfrm>
            <a:prstGeom prst="roundRect">
              <a:avLst/>
            </a:prstGeom>
            <a:solidFill>
              <a:schemeClr val="bg1"/>
            </a:solidFill>
            <a:ln>
              <a:solidFill>
                <a:srgbClr val="5F5F5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72" name="Oval 171">
              <a:extLst>
                <a:ext uri="{FF2B5EF4-FFF2-40B4-BE49-F238E27FC236}">
                  <a16:creationId xmlns:a16="http://schemas.microsoft.com/office/drawing/2014/main" id="{FF2DB7EE-7ABD-429B-BA7C-7B172FEC98DF}"/>
                </a:ext>
              </a:extLst>
            </p:cNvPr>
            <p:cNvSpPr/>
            <p:nvPr/>
          </p:nvSpPr>
          <p:spPr>
            <a:xfrm>
              <a:off x="10350914" y="4134132"/>
              <a:ext cx="252000" cy="25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3" name="Oval 172">
              <a:extLst>
                <a:ext uri="{FF2B5EF4-FFF2-40B4-BE49-F238E27FC236}">
                  <a16:creationId xmlns:a16="http://schemas.microsoft.com/office/drawing/2014/main" id="{0E4FCE98-29F0-4619-95E7-8531ED00B950}"/>
                </a:ext>
              </a:extLst>
            </p:cNvPr>
            <p:cNvSpPr/>
            <p:nvPr/>
          </p:nvSpPr>
          <p:spPr>
            <a:xfrm>
              <a:off x="10389318" y="4169109"/>
              <a:ext cx="180000" cy="180000"/>
            </a:xfrm>
            <a:prstGeom prst="ellipse">
              <a:avLst/>
            </a:prstGeom>
            <a:solidFill>
              <a:srgbClr val="5F5F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4" name="Oval 173">
              <a:extLst>
                <a:ext uri="{FF2B5EF4-FFF2-40B4-BE49-F238E27FC236}">
                  <a16:creationId xmlns:a16="http://schemas.microsoft.com/office/drawing/2014/main" id="{CA81AC8A-2083-4101-84E3-2BD782F7886B}"/>
                </a:ext>
              </a:extLst>
            </p:cNvPr>
            <p:cNvSpPr/>
            <p:nvPr/>
          </p:nvSpPr>
          <p:spPr>
            <a:xfrm>
              <a:off x="10443219" y="4220256"/>
              <a:ext cx="72000" cy="7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5" name="Straight Connector 174">
              <a:extLst>
                <a:ext uri="{FF2B5EF4-FFF2-40B4-BE49-F238E27FC236}">
                  <a16:creationId xmlns:a16="http://schemas.microsoft.com/office/drawing/2014/main" id="{1EAD58A5-00A1-4FE0-A25D-769971D9071F}"/>
                </a:ext>
              </a:extLst>
            </p:cNvPr>
            <p:cNvCxnSpPr>
              <a:cxnSpLocks/>
            </p:cNvCxnSpPr>
            <p:nvPr/>
          </p:nvCxnSpPr>
          <p:spPr>
            <a:xfrm>
              <a:off x="10476778" y="4084219"/>
              <a:ext cx="136" cy="72000"/>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E024989-4D15-48BE-AA7F-0731137B2F70}"/>
                </a:ext>
              </a:extLst>
            </p:cNvPr>
            <p:cNvCxnSpPr>
              <a:cxnSpLocks/>
            </p:cNvCxnSpPr>
            <p:nvPr/>
          </p:nvCxnSpPr>
          <p:spPr>
            <a:xfrm rot="16200000">
              <a:off x="10607636" y="4218608"/>
              <a:ext cx="136" cy="72000"/>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035641C-C2D2-4B67-BD7A-55F688326B63}"/>
                </a:ext>
              </a:extLst>
            </p:cNvPr>
            <p:cNvCxnSpPr>
              <a:cxnSpLocks/>
            </p:cNvCxnSpPr>
            <p:nvPr/>
          </p:nvCxnSpPr>
          <p:spPr>
            <a:xfrm rot="2700000">
              <a:off x="10568821" y="4123593"/>
              <a:ext cx="0" cy="72000"/>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F88BFD6-C446-4FC4-9F8A-DB2378F5398E}"/>
                </a:ext>
              </a:extLst>
            </p:cNvPr>
            <p:cNvCxnSpPr>
              <a:cxnSpLocks/>
            </p:cNvCxnSpPr>
            <p:nvPr/>
          </p:nvCxnSpPr>
          <p:spPr>
            <a:xfrm rot="16200000">
              <a:off x="10344498" y="4219192"/>
              <a:ext cx="136" cy="72000"/>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A75A6B-C941-4930-8AEC-EE823BBC802F}"/>
                </a:ext>
              </a:extLst>
            </p:cNvPr>
            <p:cNvCxnSpPr>
              <a:cxnSpLocks/>
            </p:cNvCxnSpPr>
            <p:nvPr/>
          </p:nvCxnSpPr>
          <p:spPr>
            <a:xfrm rot="18900000">
              <a:off x="10375938" y="4124172"/>
              <a:ext cx="0" cy="72000"/>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6486C5B4-0BA2-4AAF-A48E-7A8D38AE6795}"/>
              </a:ext>
            </a:extLst>
          </p:cNvPr>
          <p:cNvSpPr>
            <a:spLocks noGrp="1"/>
          </p:cNvSpPr>
          <p:nvPr>
            <p:ph type="title"/>
          </p:nvPr>
        </p:nvSpPr>
        <p:spPr/>
        <p:txBody>
          <a:bodyPr/>
          <a:lstStyle/>
          <a:p>
            <a:r>
              <a:rPr lang="en-AU" dirty="0"/>
              <a:t>Financial assurance for environmental liabilities</a:t>
            </a:r>
          </a:p>
        </p:txBody>
      </p:sp>
      <p:sp>
        <p:nvSpPr>
          <p:cNvPr id="233" name="Content Placeholder 1">
            <a:extLst>
              <a:ext uri="{FF2B5EF4-FFF2-40B4-BE49-F238E27FC236}">
                <a16:creationId xmlns:a16="http://schemas.microsoft.com/office/drawing/2014/main" id="{C8CACC14-5269-46BB-8191-2B427AEBD2B8}"/>
              </a:ext>
            </a:extLst>
          </p:cNvPr>
          <p:cNvSpPr txBox="1">
            <a:spLocks/>
          </p:cNvSpPr>
          <p:nvPr/>
        </p:nvSpPr>
        <p:spPr>
          <a:xfrm>
            <a:off x="611492" y="1507068"/>
            <a:ext cx="10983132" cy="1402113"/>
          </a:xfrm>
          <a:prstGeom prst="rect">
            <a:avLst/>
          </a:prstGeom>
        </p:spPr>
        <p:txBody>
          <a:bodyPr vert="horz" lIns="91440" tIns="45720" rIns="91440" bIns="45720" rtlCol="0" anchor="t" anchorCtr="0">
            <a:normAutofit/>
          </a:bodyPr>
          <a:lstStyle>
            <a:lvl1pPr marL="0" indent="0" algn="l" defTabSz="914400" rtl="0" eaLnBrk="1" latinLnBrk="0" hangingPunct="1">
              <a:lnSpc>
                <a:spcPct val="150000"/>
              </a:lnSpc>
              <a:spcBef>
                <a:spcPts val="1000"/>
              </a:spcBef>
              <a:spcAft>
                <a:spcPts val="1200"/>
              </a:spcAft>
              <a:buSzPct val="25000"/>
              <a:buFont typeface="Segoe UI" panose="020B0502040204020203" pitchFamily="34" charset="0"/>
              <a:buChar char=" "/>
              <a:defRPr sz="1200" kern="1200">
                <a:solidFill>
                  <a:schemeClr val="tx1"/>
                </a:solidFill>
                <a:latin typeface="+mn-lt"/>
                <a:ea typeface="+mn-ea"/>
                <a:cs typeface="+mn-cs"/>
              </a:defRPr>
            </a:lvl1pPr>
            <a:lvl2pPr marL="401638" indent="7938" algn="l" defTabSz="914400" rtl="0" eaLnBrk="1" latinLnBrk="0" hangingPunct="1">
              <a:lnSpc>
                <a:spcPct val="90000"/>
              </a:lnSpc>
              <a:spcBef>
                <a:spcPts val="600"/>
              </a:spcBef>
              <a:spcAft>
                <a:spcPts val="1200"/>
              </a:spcAft>
              <a:buFont typeface="Segoe UI" panose="020B0502040204020203" pitchFamily="34" charset="0"/>
              <a:buChar char=" "/>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SzPct val="80000"/>
              <a:buFont typeface="Arial" panose="020B0604020202020204" pitchFamily="34" charset="0"/>
              <a:buChar char="•"/>
            </a:pPr>
            <a:r>
              <a:rPr lang="en-AU" sz="2400" dirty="0">
                <a:latin typeface="Arial" panose="020B0604020202020204" pitchFamily="34" charset="0"/>
                <a:cs typeface="Arial" panose="020B0604020202020204" pitchFamily="34" charset="0"/>
              </a:rPr>
              <a:t>If an operator becomes bankrupt, the security can be used by the regulator</a:t>
            </a:r>
          </a:p>
          <a:p>
            <a:pPr marL="342900" indent="-342900">
              <a:lnSpc>
                <a:spcPct val="100000"/>
              </a:lnSpc>
              <a:buSzPct val="80000"/>
              <a:buFont typeface="Arial" panose="020B0604020202020204" pitchFamily="34" charset="0"/>
              <a:buChar char="•"/>
            </a:pPr>
            <a:r>
              <a:rPr lang="en-AU" sz="2400" dirty="0">
                <a:latin typeface="Arial" panose="020B0604020202020204" pitchFamily="34" charset="0"/>
                <a:cs typeface="Arial" panose="020B0604020202020204" pitchFamily="34" charset="0"/>
              </a:rPr>
              <a:t>The regulator uses the security to pay for rehabilitation works</a:t>
            </a:r>
          </a:p>
          <a:p>
            <a:endParaRPr lang="en-AU" dirty="0"/>
          </a:p>
        </p:txBody>
      </p:sp>
      <p:sp>
        <p:nvSpPr>
          <p:cNvPr id="518" name="Arrow: Right 517">
            <a:extLst>
              <a:ext uri="{FF2B5EF4-FFF2-40B4-BE49-F238E27FC236}">
                <a16:creationId xmlns:a16="http://schemas.microsoft.com/office/drawing/2014/main" id="{74AFE3C9-C0A9-4726-96C8-3BD79980B241}"/>
              </a:ext>
            </a:extLst>
          </p:cNvPr>
          <p:cNvSpPr/>
          <p:nvPr/>
        </p:nvSpPr>
        <p:spPr>
          <a:xfrm>
            <a:off x="3279803" y="4050140"/>
            <a:ext cx="3708000" cy="1675445"/>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a:extLst>
              <a:ext uri="{FF2B5EF4-FFF2-40B4-BE49-F238E27FC236}">
                <a16:creationId xmlns:a16="http://schemas.microsoft.com/office/drawing/2014/main" id="{C870CFCD-11DD-45C3-AA1B-9DD33839423E}"/>
              </a:ext>
            </a:extLst>
          </p:cNvPr>
          <p:cNvGrpSpPr/>
          <p:nvPr/>
        </p:nvGrpSpPr>
        <p:grpSpPr>
          <a:xfrm rot="503083">
            <a:off x="4825122" y="4308205"/>
            <a:ext cx="1008000" cy="1332000"/>
            <a:chOff x="8937429" y="2323266"/>
            <a:chExt cx="922290" cy="1138853"/>
          </a:xfrm>
        </p:grpSpPr>
        <p:sp>
          <p:nvSpPr>
            <p:cNvPr id="504" name="TextBox 503">
              <a:extLst>
                <a:ext uri="{FF2B5EF4-FFF2-40B4-BE49-F238E27FC236}">
                  <a16:creationId xmlns:a16="http://schemas.microsoft.com/office/drawing/2014/main" id="{73EE850E-4683-453F-AB02-57C57810C59B}"/>
                </a:ext>
              </a:extLst>
            </p:cNvPr>
            <p:cNvSpPr txBox="1"/>
            <p:nvPr/>
          </p:nvSpPr>
          <p:spPr>
            <a:xfrm>
              <a:off x="8937429" y="2323266"/>
              <a:ext cx="922290" cy="1138853"/>
            </a:xfrm>
            <a:prstGeom prst="rect">
              <a:avLst/>
            </a:prstGeom>
            <a:solidFill>
              <a:schemeClr val="bg1"/>
            </a:solidFill>
            <a:ln w="9525">
              <a:solidFill>
                <a:schemeClr val="tx1"/>
              </a:solidFill>
            </a:ln>
          </p:spPr>
          <p:txBody>
            <a:bodyPr vert="horz" wrap="square" lIns="91440" tIns="45720" rIns="91440" bIns="45720" rtlCol="0">
              <a:noAutofit/>
            </a:bodyPr>
            <a:lstStyle/>
            <a:p>
              <a:pPr marL="0" indent="0" algn="ctr">
                <a:buNone/>
              </a:pPr>
              <a:r>
                <a:rPr lang="en-AU" sz="1000" dirty="0">
                  <a:solidFill>
                    <a:prstClr val="black">
                      <a:lumMod val="75000"/>
                      <a:lumOff val="25000"/>
                    </a:prstClr>
                  </a:solidFill>
                  <a:latin typeface="Segoe UI" panose="020B0502040204020203" pitchFamily="34" charset="0"/>
                  <a:cs typeface="Segoe UI" panose="020B0502040204020203" pitchFamily="34" charset="0"/>
                </a:rPr>
                <a:t>     BOND</a:t>
              </a:r>
              <a:endParaRPr lang="en-AU" sz="1050" dirty="0">
                <a:solidFill>
                  <a:prstClr val="black">
                    <a:lumMod val="75000"/>
                    <a:lumOff val="25000"/>
                  </a:prstClr>
                </a:solidFill>
                <a:latin typeface="Segoe UI" panose="020B0502040204020203" pitchFamily="34" charset="0"/>
                <a:cs typeface="Segoe UI" panose="020B0502040204020203" pitchFamily="34" charset="0"/>
              </a:endParaRPr>
            </a:p>
            <a:p>
              <a:pPr marL="0" indent="0">
                <a:lnSpc>
                  <a:spcPts val="1800"/>
                </a:lnSpc>
                <a:spcAft>
                  <a:spcPts val="600"/>
                </a:spcAft>
                <a:buNone/>
              </a:pPr>
              <a:r>
                <a:rPr lang="en-AU" sz="1200" dirty="0">
                  <a:solidFill>
                    <a:prstClr val="black">
                      <a:lumMod val="75000"/>
                      <a:lumOff val="25000"/>
                    </a:prstClr>
                  </a:solidFill>
                  <a:latin typeface="Segoe UI" panose="020B0502040204020203" pitchFamily="34" charset="0"/>
                  <a:cs typeface="Segoe UI" panose="020B0502040204020203" pitchFamily="34" charset="0"/>
                </a:rPr>
                <a:t>       </a:t>
              </a:r>
            </a:p>
            <a:p>
              <a:pPr marL="0" indent="0">
                <a:buNone/>
              </a:pPr>
              <a:r>
                <a:rPr lang="en-AU" sz="1200" dirty="0">
                  <a:solidFill>
                    <a:prstClr val="black">
                      <a:lumMod val="75000"/>
                      <a:lumOff val="25000"/>
                    </a:prstClr>
                  </a:solidFill>
                  <a:latin typeface="Segoe UI" panose="020B0502040204020203" pitchFamily="34" charset="0"/>
                  <a:cs typeface="Segoe UI" panose="020B0502040204020203" pitchFamily="34" charset="0"/>
                </a:rPr>
                <a:t>  </a:t>
              </a:r>
            </a:p>
            <a:p>
              <a:pPr marL="0" indent="0">
                <a:buNone/>
              </a:pPr>
              <a:r>
                <a:rPr lang="en-AU" sz="800" dirty="0">
                  <a:solidFill>
                    <a:prstClr val="black">
                      <a:lumMod val="75000"/>
                      <a:lumOff val="25000"/>
                    </a:prstClr>
                  </a:solidFill>
                  <a:latin typeface="Segoe UI" panose="020B0502040204020203" pitchFamily="34" charset="0"/>
                  <a:cs typeface="Segoe UI" panose="020B0502040204020203" pitchFamily="34" charset="0"/>
                </a:rPr>
                <a:t>        </a:t>
              </a:r>
            </a:p>
            <a:p>
              <a:pPr marL="0" indent="0">
                <a:lnSpc>
                  <a:spcPts val="1800"/>
                </a:lnSpc>
                <a:buNone/>
              </a:pPr>
              <a:r>
                <a:rPr lang="en-AU" sz="400" dirty="0">
                  <a:solidFill>
                    <a:prstClr val="black">
                      <a:lumMod val="75000"/>
                      <a:lumOff val="25000"/>
                    </a:prstClr>
                  </a:solidFill>
                  <a:latin typeface="Segoe UI" panose="020B0502040204020203" pitchFamily="34" charset="0"/>
                  <a:cs typeface="Segoe UI" panose="020B0502040204020203" pitchFamily="34" charset="0"/>
                </a:rPr>
                <a:t>                         Authorised by:</a:t>
              </a:r>
            </a:p>
            <a:p>
              <a:pPr marL="0" indent="0">
                <a:buNone/>
              </a:pPr>
              <a:r>
                <a:rPr lang="en-AU" sz="600" dirty="0">
                  <a:solidFill>
                    <a:prstClr val="black">
                      <a:lumMod val="75000"/>
                      <a:lumOff val="25000"/>
                    </a:prstClr>
                  </a:solidFill>
                  <a:latin typeface="Segoe UI" panose="020B0502040204020203" pitchFamily="34" charset="0"/>
                  <a:cs typeface="Segoe UI" panose="020B0502040204020203" pitchFamily="34" charset="0"/>
                </a:rPr>
                <a:t>          </a:t>
              </a:r>
              <a:r>
                <a:rPr lang="en-AU" sz="600" dirty="0">
                  <a:solidFill>
                    <a:prstClr val="black">
                      <a:lumMod val="75000"/>
                      <a:lumOff val="25000"/>
                    </a:prstClr>
                  </a:solidFill>
                  <a:latin typeface="Segoe UI Symbol" panose="020B0502040204020203" pitchFamily="34" charset="0"/>
                  <a:ea typeface="Segoe UI Symbol" panose="020B0502040204020203" pitchFamily="34" charset="0"/>
                  <a:cs typeface="Segoe UI" panose="020B0502040204020203" pitchFamily="34" charset="0"/>
                </a:rPr>
                <a:t>       </a:t>
              </a:r>
              <a:r>
                <a:rPr lang="en-AU" sz="800" dirty="0" err="1">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Adjdjjsdfk</a:t>
              </a:r>
              <a:r>
                <a:rPr lang="en-AU" sz="800" dirty="0">
                  <a:solidFill>
                    <a:prstClr val="black">
                      <a:lumMod val="75000"/>
                      <a:lumOff val="25000"/>
                    </a:prstClr>
                  </a:solidFill>
                  <a:latin typeface="Freestyle Script" panose="030804020302050B0404" pitchFamily="66" charset="0"/>
                  <a:ea typeface="Segoe UI Symbol" panose="020B0502040204020203" pitchFamily="34" charset="0"/>
                  <a:cs typeface="Segoe UI" panose="020B0502040204020203" pitchFamily="34" charset="0"/>
                </a:rPr>
                <a:t> </a:t>
              </a:r>
            </a:p>
            <a:p>
              <a:pPr marL="0" indent="0" algn="ctr">
                <a:lnSpc>
                  <a:spcPts val="1800"/>
                </a:lnSpc>
                <a:spcAft>
                  <a:spcPts val="600"/>
                </a:spcAft>
                <a:buNone/>
              </a:pPr>
              <a:endParaRPr lang="en-AU" sz="12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505" name="Group 504">
              <a:extLst>
                <a:ext uri="{FF2B5EF4-FFF2-40B4-BE49-F238E27FC236}">
                  <a16:creationId xmlns:a16="http://schemas.microsoft.com/office/drawing/2014/main" id="{B802F6F9-4E17-4CF5-BF13-FE8CE8FEC0F6}"/>
                </a:ext>
              </a:extLst>
            </p:cNvPr>
            <p:cNvGrpSpPr/>
            <p:nvPr/>
          </p:nvGrpSpPr>
          <p:grpSpPr>
            <a:xfrm>
              <a:off x="8997028" y="2757328"/>
              <a:ext cx="216000" cy="216000"/>
              <a:chOff x="3365500" y="2222500"/>
              <a:chExt cx="1080000" cy="1080000"/>
            </a:xfrm>
          </p:grpSpPr>
          <p:sp>
            <p:nvSpPr>
              <p:cNvPr id="506" name="Oval 505">
                <a:extLst>
                  <a:ext uri="{FF2B5EF4-FFF2-40B4-BE49-F238E27FC236}">
                    <a16:creationId xmlns:a16="http://schemas.microsoft.com/office/drawing/2014/main" id="{F9EFF957-921C-4646-8FA4-9322A5095967}"/>
                  </a:ext>
                </a:extLst>
              </p:cNvPr>
              <p:cNvSpPr/>
              <p:nvPr/>
            </p:nvSpPr>
            <p:spPr>
              <a:xfrm>
                <a:off x="3365500" y="2222500"/>
                <a:ext cx="1080000" cy="108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507" name="Content Placeholder 34" descr="Oil Rig with solid fill">
                <a:extLst>
                  <a:ext uri="{FF2B5EF4-FFF2-40B4-BE49-F238E27FC236}">
                    <a16:creationId xmlns:a16="http://schemas.microsoft.com/office/drawing/2014/main" id="{E27CA2A9-06CA-4424-9C43-89A2F8E04C77}"/>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526400" y="2224700"/>
                <a:ext cx="828000" cy="936000"/>
              </a:xfrm>
              <a:prstGeom prst="rect">
                <a:avLst/>
              </a:prstGeom>
            </p:spPr>
          </p:pic>
        </p:grpSp>
        <p:grpSp>
          <p:nvGrpSpPr>
            <p:cNvPr id="508" name="Group 507">
              <a:extLst>
                <a:ext uri="{FF2B5EF4-FFF2-40B4-BE49-F238E27FC236}">
                  <a16:creationId xmlns:a16="http://schemas.microsoft.com/office/drawing/2014/main" id="{33DCF569-35FB-468D-A2C3-4CB2ACF86BE9}"/>
                </a:ext>
              </a:extLst>
            </p:cNvPr>
            <p:cNvGrpSpPr>
              <a:grpSpLocks noChangeAspect="1"/>
            </p:cNvGrpSpPr>
            <p:nvPr/>
          </p:nvGrpSpPr>
          <p:grpSpPr>
            <a:xfrm>
              <a:off x="9134786" y="3127374"/>
              <a:ext cx="72001" cy="144809"/>
              <a:chOff x="3287723" y="4154436"/>
              <a:chExt cx="396000" cy="659778"/>
            </a:xfrm>
          </p:grpSpPr>
          <p:sp>
            <p:nvSpPr>
              <p:cNvPr id="509" name="Oval 508">
                <a:extLst>
                  <a:ext uri="{FF2B5EF4-FFF2-40B4-BE49-F238E27FC236}">
                    <a16:creationId xmlns:a16="http://schemas.microsoft.com/office/drawing/2014/main" id="{927BCD74-6A27-47E5-9DE4-ED1C2CF2D5A3}"/>
                  </a:ext>
                </a:extLst>
              </p:cNvPr>
              <p:cNvSpPr/>
              <p:nvPr/>
            </p:nvSpPr>
            <p:spPr>
              <a:xfrm>
                <a:off x="3287723" y="4154436"/>
                <a:ext cx="396000" cy="395999"/>
              </a:xfrm>
              <a:prstGeom prst="ellipse">
                <a:avLst/>
              </a:prstGeom>
              <a:solidFill>
                <a:srgbClr val="C00000"/>
              </a:solidFill>
              <a:ln>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10" name="Diagonal Stripe 509">
                <a:extLst>
                  <a:ext uri="{FF2B5EF4-FFF2-40B4-BE49-F238E27FC236}">
                    <a16:creationId xmlns:a16="http://schemas.microsoft.com/office/drawing/2014/main" id="{45DB4D3C-2DCC-4A32-8206-9A6553DCB958}"/>
                  </a:ext>
                </a:extLst>
              </p:cNvPr>
              <p:cNvSpPr/>
              <p:nvPr/>
            </p:nvSpPr>
            <p:spPr>
              <a:xfrm>
                <a:off x="3316142" y="4324513"/>
                <a:ext cx="317501" cy="482605"/>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11" name="Diagonal Stripe 510">
                <a:extLst>
                  <a:ext uri="{FF2B5EF4-FFF2-40B4-BE49-F238E27FC236}">
                    <a16:creationId xmlns:a16="http://schemas.microsoft.com/office/drawing/2014/main" id="{91721506-9998-4F8B-80A4-978EFF962CBD}"/>
                  </a:ext>
                </a:extLst>
              </p:cNvPr>
              <p:cNvSpPr/>
              <p:nvPr/>
            </p:nvSpPr>
            <p:spPr>
              <a:xfrm flipH="1">
                <a:off x="3331473" y="4331605"/>
                <a:ext cx="317501" cy="482609"/>
              </a:xfrm>
              <a:prstGeom prst="diagStripe">
                <a:avLst>
                  <a:gd name="adj" fmla="val 473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512" name="Oval 511">
              <a:extLst>
                <a:ext uri="{FF2B5EF4-FFF2-40B4-BE49-F238E27FC236}">
                  <a16:creationId xmlns:a16="http://schemas.microsoft.com/office/drawing/2014/main" id="{F8E5B8BF-EAC6-4B7A-A234-62F35681E545}"/>
                </a:ext>
              </a:extLst>
            </p:cNvPr>
            <p:cNvSpPr/>
            <p:nvPr/>
          </p:nvSpPr>
          <p:spPr>
            <a:xfrm>
              <a:off x="9000358" y="2417158"/>
              <a:ext cx="216000" cy="2238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dirty="0"/>
                <a:t>$</a:t>
              </a:r>
            </a:p>
          </p:txBody>
        </p:sp>
        <p:cxnSp>
          <p:nvCxnSpPr>
            <p:cNvPr id="9" name="Straight Connector 8">
              <a:extLst>
                <a:ext uri="{FF2B5EF4-FFF2-40B4-BE49-F238E27FC236}">
                  <a16:creationId xmlns:a16="http://schemas.microsoft.com/office/drawing/2014/main" id="{B7124981-F439-403E-91BF-A6D515B219C4}"/>
                </a:ext>
              </a:extLst>
            </p:cNvPr>
            <p:cNvCxnSpPr/>
            <p:nvPr/>
          </p:nvCxnSpPr>
          <p:spPr>
            <a:xfrm>
              <a:off x="9288230" y="2582317"/>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513" name="Straight Connector 512">
              <a:extLst>
                <a:ext uri="{FF2B5EF4-FFF2-40B4-BE49-F238E27FC236}">
                  <a16:creationId xmlns:a16="http://schemas.microsoft.com/office/drawing/2014/main" id="{CC84A9DD-F1BB-41D0-A462-20C7F0714895}"/>
                </a:ext>
              </a:extLst>
            </p:cNvPr>
            <p:cNvCxnSpPr/>
            <p:nvPr/>
          </p:nvCxnSpPr>
          <p:spPr>
            <a:xfrm>
              <a:off x="9288230" y="2665447"/>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514" name="Straight Connector 513">
              <a:extLst>
                <a:ext uri="{FF2B5EF4-FFF2-40B4-BE49-F238E27FC236}">
                  <a16:creationId xmlns:a16="http://schemas.microsoft.com/office/drawing/2014/main" id="{349520E1-E3CE-4086-9472-054317A2B455}"/>
                </a:ext>
              </a:extLst>
            </p:cNvPr>
            <p:cNvCxnSpPr/>
            <p:nvPr/>
          </p:nvCxnSpPr>
          <p:spPr>
            <a:xfrm>
              <a:off x="9284152" y="2759167"/>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515" name="Straight Connector 514">
              <a:extLst>
                <a:ext uri="{FF2B5EF4-FFF2-40B4-BE49-F238E27FC236}">
                  <a16:creationId xmlns:a16="http://schemas.microsoft.com/office/drawing/2014/main" id="{B9BBB899-89DD-4ED8-A000-2022C07976F6}"/>
                </a:ext>
              </a:extLst>
            </p:cNvPr>
            <p:cNvCxnSpPr/>
            <p:nvPr/>
          </p:nvCxnSpPr>
          <p:spPr>
            <a:xfrm>
              <a:off x="9284152" y="2852402"/>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516" name="Straight Connector 515">
              <a:extLst>
                <a:ext uri="{FF2B5EF4-FFF2-40B4-BE49-F238E27FC236}">
                  <a16:creationId xmlns:a16="http://schemas.microsoft.com/office/drawing/2014/main" id="{678B88AE-59AC-479C-83A0-A43EA21C2AF9}"/>
                </a:ext>
              </a:extLst>
            </p:cNvPr>
            <p:cNvCxnSpPr/>
            <p:nvPr/>
          </p:nvCxnSpPr>
          <p:spPr>
            <a:xfrm>
              <a:off x="9284152" y="2940078"/>
              <a:ext cx="468000" cy="0"/>
            </a:xfrm>
            <a:prstGeom prst="line">
              <a:avLst/>
            </a:prstGeom>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6504EA37-B09F-4DBA-B30D-BA840A914257}"/>
                </a:ext>
              </a:extLst>
            </p:cNvPr>
            <p:cNvCxnSpPr/>
            <p:nvPr/>
          </p:nvCxnSpPr>
          <p:spPr>
            <a:xfrm>
              <a:off x="9284152" y="3042602"/>
              <a:ext cx="468000" cy="0"/>
            </a:xfrm>
            <a:prstGeom prst="line">
              <a:avLst/>
            </a:prstGeom>
          </p:spPr>
          <p:style>
            <a:lnRef idx="1">
              <a:schemeClr val="dk1"/>
            </a:lnRef>
            <a:fillRef idx="0">
              <a:schemeClr val="dk1"/>
            </a:fillRef>
            <a:effectRef idx="0">
              <a:schemeClr val="dk1"/>
            </a:effectRef>
            <a:fontRef idx="minor">
              <a:schemeClr val="tx1"/>
            </a:fontRef>
          </p:style>
        </p:cxnSp>
      </p:grpSp>
      <p:grpSp>
        <p:nvGrpSpPr>
          <p:cNvPr id="209" name="Group 208">
            <a:extLst>
              <a:ext uri="{FF2B5EF4-FFF2-40B4-BE49-F238E27FC236}">
                <a16:creationId xmlns:a16="http://schemas.microsoft.com/office/drawing/2014/main" id="{5BCC5647-8B99-4300-921E-77D5E3399A6D}"/>
              </a:ext>
            </a:extLst>
          </p:cNvPr>
          <p:cNvGrpSpPr>
            <a:grpSpLocks noChangeAspect="1"/>
          </p:cNvGrpSpPr>
          <p:nvPr/>
        </p:nvGrpSpPr>
        <p:grpSpPr>
          <a:xfrm>
            <a:off x="4036924" y="4353551"/>
            <a:ext cx="614465" cy="864000"/>
            <a:chOff x="3829050" y="2107096"/>
            <a:chExt cx="1847850" cy="2598254"/>
          </a:xfrm>
          <a:solidFill>
            <a:schemeClr val="bg1">
              <a:lumMod val="50000"/>
            </a:schemeClr>
          </a:solidFill>
        </p:grpSpPr>
        <p:sp>
          <p:nvSpPr>
            <p:cNvPr id="214" name="Freeform: Shape 213">
              <a:extLst>
                <a:ext uri="{FF2B5EF4-FFF2-40B4-BE49-F238E27FC236}">
                  <a16:creationId xmlns:a16="http://schemas.microsoft.com/office/drawing/2014/main" id="{632E4005-6B04-49AC-B49B-E9F0FF2FB7C0}"/>
                </a:ext>
              </a:extLst>
            </p:cNvPr>
            <p:cNvSpPr/>
            <p:nvPr/>
          </p:nvSpPr>
          <p:spPr>
            <a:xfrm>
              <a:off x="3829050" y="2714625"/>
              <a:ext cx="1847850" cy="1990725"/>
            </a:xfrm>
            <a:custGeom>
              <a:avLst/>
              <a:gdLst>
                <a:gd name="connsiteX0" fmla="*/ 1257300 w 1847850"/>
                <a:gd name="connsiteY0" fmla="*/ 0 h 1990725"/>
                <a:gd name="connsiteX1" fmla="*/ 1533525 w 1847850"/>
                <a:gd name="connsiteY1" fmla="*/ 257175 h 1990725"/>
                <a:gd name="connsiteX2" fmla="*/ 1752600 w 1847850"/>
                <a:gd name="connsiteY2" fmla="*/ 733425 h 1990725"/>
                <a:gd name="connsiteX3" fmla="*/ 1819275 w 1847850"/>
                <a:gd name="connsiteY3" fmla="*/ 1181100 h 1990725"/>
                <a:gd name="connsiteX4" fmla="*/ 1847850 w 1847850"/>
                <a:gd name="connsiteY4" fmla="*/ 1438275 h 1990725"/>
                <a:gd name="connsiteX5" fmla="*/ 1809750 w 1847850"/>
                <a:gd name="connsiteY5" fmla="*/ 1685925 h 1990725"/>
                <a:gd name="connsiteX6" fmla="*/ 1676400 w 1847850"/>
                <a:gd name="connsiteY6" fmla="*/ 1781175 h 1990725"/>
                <a:gd name="connsiteX7" fmla="*/ 1381125 w 1847850"/>
                <a:gd name="connsiteY7" fmla="*/ 1828800 h 1990725"/>
                <a:gd name="connsiteX8" fmla="*/ 1304925 w 1847850"/>
                <a:gd name="connsiteY8" fmla="*/ 1828800 h 1990725"/>
                <a:gd name="connsiteX9" fmla="*/ 1219200 w 1847850"/>
                <a:gd name="connsiteY9" fmla="*/ 1924050 h 1990725"/>
                <a:gd name="connsiteX10" fmla="*/ 914400 w 1847850"/>
                <a:gd name="connsiteY10" fmla="*/ 1981200 h 1990725"/>
                <a:gd name="connsiteX11" fmla="*/ 628650 w 1847850"/>
                <a:gd name="connsiteY11" fmla="*/ 1971675 h 1990725"/>
                <a:gd name="connsiteX12" fmla="*/ 476250 w 1847850"/>
                <a:gd name="connsiteY12" fmla="*/ 1914525 h 1990725"/>
                <a:gd name="connsiteX13" fmla="*/ 333375 w 1847850"/>
                <a:gd name="connsiteY13" fmla="*/ 1943100 h 1990725"/>
                <a:gd name="connsiteX14" fmla="*/ 161925 w 1847850"/>
                <a:gd name="connsiteY14" fmla="*/ 1990725 h 1990725"/>
                <a:gd name="connsiteX15" fmla="*/ 19050 w 1847850"/>
                <a:gd name="connsiteY15" fmla="*/ 1971675 h 1990725"/>
                <a:gd name="connsiteX16" fmla="*/ 19050 w 1847850"/>
                <a:gd name="connsiteY16" fmla="*/ 1828800 h 1990725"/>
                <a:gd name="connsiteX17" fmla="*/ 57150 w 1847850"/>
                <a:gd name="connsiteY17" fmla="*/ 1695450 h 1990725"/>
                <a:gd name="connsiteX18" fmla="*/ 76200 w 1847850"/>
                <a:gd name="connsiteY18" fmla="*/ 1552575 h 1990725"/>
                <a:gd name="connsiteX19" fmla="*/ 0 w 1847850"/>
                <a:gd name="connsiteY19" fmla="*/ 1247775 h 1990725"/>
                <a:gd name="connsiteX20" fmla="*/ 9525 w 1847850"/>
                <a:gd name="connsiteY20" fmla="*/ 914400 h 1990725"/>
                <a:gd name="connsiteX21" fmla="*/ 85725 w 1847850"/>
                <a:gd name="connsiteY21" fmla="*/ 581025 h 1990725"/>
                <a:gd name="connsiteX22" fmla="*/ 238125 w 1847850"/>
                <a:gd name="connsiteY22" fmla="*/ 361950 h 1990725"/>
                <a:gd name="connsiteX23" fmla="*/ 476250 w 1847850"/>
                <a:gd name="connsiteY23" fmla="*/ 57150 h 1990725"/>
                <a:gd name="connsiteX24" fmla="*/ 590550 w 1847850"/>
                <a:gd name="connsiteY24" fmla="*/ 38100 h 1990725"/>
                <a:gd name="connsiteX25" fmla="*/ 771525 w 1847850"/>
                <a:gd name="connsiteY25" fmla="*/ 95250 h 1990725"/>
                <a:gd name="connsiteX26" fmla="*/ 942975 w 1847850"/>
                <a:gd name="connsiteY26" fmla="*/ 95250 h 1990725"/>
                <a:gd name="connsiteX27" fmla="*/ 1038225 w 1847850"/>
                <a:gd name="connsiteY27" fmla="*/ 95250 h 1990725"/>
                <a:gd name="connsiteX28" fmla="*/ 1257300 w 1847850"/>
                <a:gd name="connsiteY28" fmla="*/ 0 h 19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47850" h="1990725">
                  <a:moveTo>
                    <a:pt x="1257300" y="0"/>
                  </a:moveTo>
                  <a:lnTo>
                    <a:pt x="1533525" y="257175"/>
                  </a:lnTo>
                  <a:lnTo>
                    <a:pt x="1752600" y="733425"/>
                  </a:lnTo>
                  <a:lnTo>
                    <a:pt x="1819275" y="1181100"/>
                  </a:lnTo>
                  <a:lnTo>
                    <a:pt x="1847850" y="1438275"/>
                  </a:lnTo>
                  <a:lnTo>
                    <a:pt x="1809750" y="1685925"/>
                  </a:lnTo>
                  <a:lnTo>
                    <a:pt x="1676400" y="1781175"/>
                  </a:lnTo>
                  <a:lnTo>
                    <a:pt x="1381125" y="1828800"/>
                  </a:lnTo>
                  <a:lnTo>
                    <a:pt x="1304925" y="1828800"/>
                  </a:lnTo>
                  <a:lnTo>
                    <a:pt x="1219200" y="1924050"/>
                  </a:lnTo>
                  <a:lnTo>
                    <a:pt x="914400" y="1981200"/>
                  </a:lnTo>
                  <a:lnTo>
                    <a:pt x="628650" y="1971675"/>
                  </a:lnTo>
                  <a:lnTo>
                    <a:pt x="476250" y="1914525"/>
                  </a:lnTo>
                  <a:lnTo>
                    <a:pt x="333375" y="1943100"/>
                  </a:lnTo>
                  <a:lnTo>
                    <a:pt x="161925" y="1990725"/>
                  </a:lnTo>
                  <a:lnTo>
                    <a:pt x="19050" y="1971675"/>
                  </a:lnTo>
                  <a:lnTo>
                    <a:pt x="19050" y="1828800"/>
                  </a:lnTo>
                  <a:lnTo>
                    <a:pt x="57150" y="1695450"/>
                  </a:lnTo>
                  <a:lnTo>
                    <a:pt x="76200" y="1552575"/>
                  </a:lnTo>
                  <a:lnTo>
                    <a:pt x="0" y="1247775"/>
                  </a:lnTo>
                  <a:lnTo>
                    <a:pt x="9525" y="914400"/>
                  </a:lnTo>
                  <a:lnTo>
                    <a:pt x="85725" y="581025"/>
                  </a:lnTo>
                  <a:lnTo>
                    <a:pt x="238125" y="361950"/>
                  </a:lnTo>
                  <a:lnTo>
                    <a:pt x="476250" y="57150"/>
                  </a:lnTo>
                  <a:lnTo>
                    <a:pt x="590550" y="38100"/>
                  </a:lnTo>
                  <a:lnTo>
                    <a:pt x="771525" y="95250"/>
                  </a:lnTo>
                  <a:lnTo>
                    <a:pt x="942975" y="95250"/>
                  </a:lnTo>
                  <a:lnTo>
                    <a:pt x="1038225" y="95250"/>
                  </a:lnTo>
                  <a:lnTo>
                    <a:pt x="1257300" y="0"/>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4400" dirty="0"/>
                <a:t>$</a:t>
              </a:r>
              <a:endParaRPr lang="en-AU" dirty="0"/>
            </a:p>
          </p:txBody>
        </p:sp>
        <p:sp>
          <p:nvSpPr>
            <p:cNvPr id="215" name="Freeform: Shape 214">
              <a:extLst>
                <a:ext uri="{FF2B5EF4-FFF2-40B4-BE49-F238E27FC236}">
                  <a16:creationId xmlns:a16="http://schemas.microsoft.com/office/drawing/2014/main" id="{75B0CE93-8ADD-491D-94A4-549C4E410853}"/>
                </a:ext>
              </a:extLst>
            </p:cNvPr>
            <p:cNvSpPr/>
            <p:nvPr/>
          </p:nvSpPr>
          <p:spPr>
            <a:xfrm>
              <a:off x="4154557" y="2107096"/>
              <a:ext cx="1077401" cy="580445"/>
            </a:xfrm>
            <a:custGeom>
              <a:avLst/>
              <a:gdLst>
                <a:gd name="connsiteX0" fmla="*/ 655982 w 1077401"/>
                <a:gd name="connsiteY0" fmla="*/ 576469 h 580445"/>
                <a:gd name="connsiteX1" fmla="*/ 795130 w 1077401"/>
                <a:gd name="connsiteY1" fmla="*/ 548640 h 580445"/>
                <a:gd name="connsiteX2" fmla="*/ 910424 w 1077401"/>
                <a:gd name="connsiteY2" fmla="*/ 433346 h 580445"/>
                <a:gd name="connsiteX3" fmla="*/ 1065474 w 1077401"/>
                <a:gd name="connsiteY3" fmla="*/ 107342 h 580445"/>
                <a:gd name="connsiteX4" fmla="*/ 1077401 w 1077401"/>
                <a:gd name="connsiteY4" fmla="*/ 39756 h 580445"/>
                <a:gd name="connsiteX5" fmla="*/ 1033669 w 1077401"/>
                <a:gd name="connsiteY5" fmla="*/ 15902 h 580445"/>
                <a:gd name="connsiteX6" fmla="*/ 978010 w 1077401"/>
                <a:gd name="connsiteY6" fmla="*/ 43732 h 580445"/>
                <a:gd name="connsiteX7" fmla="*/ 902473 w 1077401"/>
                <a:gd name="connsiteY7" fmla="*/ 59634 h 580445"/>
                <a:gd name="connsiteX8" fmla="*/ 866692 w 1077401"/>
                <a:gd name="connsiteY8" fmla="*/ 59634 h 580445"/>
                <a:gd name="connsiteX9" fmla="*/ 815008 w 1077401"/>
                <a:gd name="connsiteY9" fmla="*/ 35781 h 580445"/>
                <a:gd name="connsiteX10" fmla="*/ 731520 w 1077401"/>
                <a:gd name="connsiteY10" fmla="*/ 0 h 580445"/>
                <a:gd name="connsiteX11" fmla="*/ 648031 w 1077401"/>
                <a:gd name="connsiteY11" fmla="*/ 19878 h 580445"/>
                <a:gd name="connsiteX12" fmla="*/ 544664 w 1077401"/>
                <a:gd name="connsiteY12" fmla="*/ 59634 h 580445"/>
                <a:gd name="connsiteX13" fmla="*/ 429370 w 1077401"/>
                <a:gd name="connsiteY13" fmla="*/ 87464 h 580445"/>
                <a:gd name="connsiteX14" fmla="*/ 333954 w 1077401"/>
                <a:gd name="connsiteY14" fmla="*/ 95415 h 580445"/>
                <a:gd name="connsiteX15" fmla="*/ 254441 w 1077401"/>
                <a:gd name="connsiteY15" fmla="*/ 79513 h 580445"/>
                <a:gd name="connsiteX16" fmla="*/ 155050 w 1077401"/>
                <a:gd name="connsiteY16" fmla="*/ 63610 h 580445"/>
                <a:gd name="connsiteX17" fmla="*/ 107342 w 1077401"/>
                <a:gd name="connsiteY17" fmla="*/ 39756 h 580445"/>
                <a:gd name="connsiteX18" fmla="*/ 47707 w 1077401"/>
                <a:gd name="connsiteY18" fmla="*/ 11927 h 580445"/>
                <a:gd name="connsiteX19" fmla="*/ 11926 w 1077401"/>
                <a:gd name="connsiteY19" fmla="*/ 39756 h 580445"/>
                <a:gd name="connsiteX20" fmla="*/ 0 w 1077401"/>
                <a:gd name="connsiteY20" fmla="*/ 87464 h 580445"/>
                <a:gd name="connsiteX21" fmla="*/ 19878 w 1077401"/>
                <a:gd name="connsiteY21" fmla="*/ 139147 h 580445"/>
                <a:gd name="connsiteX22" fmla="*/ 115293 w 1077401"/>
                <a:gd name="connsiteY22" fmla="*/ 314076 h 580445"/>
                <a:gd name="connsiteX23" fmla="*/ 190831 w 1077401"/>
                <a:gd name="connsiteY23" fmla="*/ 433346 h 580445"/>
                <a:gd name="connsiteX24" fmla="*/ 246490 w 1077401"/>
                <a:gd name="connsiteY24" fmla="*/ 485029 h 580445"/>
                <a:gd name="connsiteX25" fmla="*/ 310100 w 1077401"/>
                <a:gd name="connsiteY25" fmla="*/ 536713 h 580445"/>
                <a:gd name="connsiteX26" fmla="*/ 373711 w 1077401"/>
                <a:gd name="connsiteY26" fmla="*/ 552615 h 580445"/>
                <a:gd name="connsiteX27" fmla="*/ 441297 w 1077401"/>
                <a:gd name="connsiteY27" fmla="*/ 580445 h 580445"/>
                <a:gd name="connsiteX28" fmla="*/ 576469 w 1077401"/>
                <a:gd name="connsiteY28" fmla="*/ 580445 h 580445"/>
                <a:gd name="connsiteX29" fmla="*/ 655982 w 1077401"/>
                <a:gd name="connsiteY29" fmla="*/ 576469 h 58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7401" h="580445">
                  <a:moveTo>
                    <a:pt x="655982" y="576469"/>
                  </a:moveTo>
                  <a:lnTo>
                    <a:pt x="795130" y="548640"/>
                  </a:lnTo>
                  <a:lnTo>
                    <a:pt x="910424" y="433346"/>
                  </a:lnTo>
                  <a:lnTo>
                    <a:pt x="1065474" y="107342"/>
                  </a:lnTo>
                  <a:lnTo>
                    <a:pt x="1077401" y="39756"/>
                  </a:lnTo>
                  <a:lnTo>
                    <a:pt x="1033669" y="15902"/>
                  </a:lnTo>
                  <a:lnTo>
                    <a:pt x="978010" y="43732"/>
                  </a:lnTo>
                  <a:lnTo>
                    <a:pt x="902473" y="59634"/>
                  </a:lnTo>
                  <a:lnTo>
                    <a:pt x="866692" y="59634"/>
                  </a:lnTo>
                  <a:lnTo>
                    <a:pt x="815008" y="35781"/>
                  </a:lnTo>
                  <a:lnTo>
                    <a:pt x="731520" y="0"/>
                  </a:lnTo>
                  <a:lnTo>
                    <a:pt x="648031" y="19878"/>
                  </a:lnTo>
                  <a:lnTo>
                    <a:pt x="544664" y="59634"/>
                  </a:lnTo>
                  <a:lnTo>
                    <a:pt x="429370" y="87464"/>
                  </a:lnTo>
                  <a:lnTo>
                    <a:pt x="333954" y="95415"/>
                  </a:lnTo>
                  <a:lnTo>
                    <a:pt x="254441" y="79513"/>
                  </a:lnTo>
                  <a:lnTo>
                    <a:pt x="155050" y="63610"/>
                  </a:lnTo>
                  <a:lnTo>
                    <a:pt x="107342" y="39756"/>
                  </a:lnTo>
                  <a:lnTo>
                    <a:pt x="47707" y="11927"/>
                  </a:lnTo>
                  <a:lnTo>
                    <a:pt x="11926" y="39756"/>
                  </a:lnTo>
                  <a:lnTo>
                    <a:pt x="0" y="87464"/>
                  </a:lnTo>
                  <a:lnTo>
                    <a:pt x="19878" y="139147"/>
                  </a:lnTo>
                  <a:lnTo>
                    <a:pt x="115293" y="314076"/>
                  </a:lnTo>
                  <a:lnTo>
                    <a:pt x="190831" y="433346"/>
                  </a:lnTo>
                  <a:lnTo>
                    <a:pt x="246490" y="485029"/>
                  </a:lnTo>
                  <a:lnTo>
                    <a:pt x="310100" y="536713"/>
                  </a:lnTo>
                  <a:lnTo>
                    <a:pt x="373711" y="552615"/>
                  </a:lnTo>
                  <a:lnTo>
                    <a:pt x="441297" y="580445"/>
                  </a:lnTo>
                  <a:lnTo>
                    <a:pt x="576469" y="580445"/>
                  </a:lnTo>
                  <a:lnTo>
                    <a:pt x="655982" y="576469"/>
                  </a:lnTo>
                  <a:close/>
                </a:path>
              </a:pathLst>
            </a:custGeom>
            <a:gr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80" name="Group 79">
            <a:extLst>
              <a:ext uri="{FF2B5EF4-FFF2-40B4-BE49-F238E27FC236}">
                <a16:creationId xmlns:a16="http://schemas.microsoft.com/office/drawing/2014/main" id="{710A3CBC-298F-4E05-ABD0-72F1E6CB90D7}"/>
              </a:ext>
            </a:extLst>
          </p:cNvPr>
          <p:cNvGrpSpPr>
            <a:grpSpLocks noChangeAspect="1"/>
          </p:cNvGrpSpPr>
          <p:nvPr/>
        </p:nvGrpSpPr>
        <p:grpSpPr>
          <a:xfrm flipH="1">
            <a:off x="1125359" y="3549552"/>
            <a:ext cx="1311841" cy="2660772"/>
            <a:chOff x="8770710" y="2654471"/>
            <a:chExt cx="1639801" cy="3325965"/>
          </a:xfrm>
        </p:grpSpPr>
        <p:sp>
          <p:nvSpPr>
            <p:cNvPr id="81" name="Rectangle: Rounded Corners 80">
              <a:extLst>
                <a:ext uri="{FF2B5EF4-FFF2-40B4-BE49-F238E27FC236}">
                  <a16:creationId xmlns:a16="http://schemas.microsoft.com/office/drawing/2014/main" id="{A3F89DB9-CD25-4408-A87E-43A44C67B594}"/>
                </a:ext>
              </a:extLst>
            </p:cNvPr>
            <p:cNvSpPr/>
            <p:nvPr/>
          </p:nvSpPr>
          <p:spPr>
            <a:xfrm rot="16200000" flipH="1">
              <a:off x="9013543" y="3717928"/>
              <a:ext cx="170464" cy="65612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2" name="Rectangle: Rounded Corners 81">
              <a:extLst>
                <a:ext uri="{FF2B5EF4-FFF2-40B4-BE49-F238E27FC236}">
                  <a16:creationId xmlns:a16="http://schemas.microsoft.com/office/drawing/2014/main" id="{53CC0C9F-373E-4995-975D-EB0B1F1281F0}"/>
                </a:ext>
              </a:extLst>
            </p:cNvPr>
            <p:cNvSpPr/>
            <p:nvPr/>
          </p:nvSpPr>
          <p:spPr>
            <a:xfrm rot="1187695" flipH="1">
              <a:off x="9340734" y="3447300"/>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3" name="Rectangle: Rounded Corners 82">
              <a:extLst>
                <a:ext uri="{FF2B5EF4-FFF2-40B4-BE49-F238E27FC236}">
                  <a16:creationId xmlns:a16="http://schemas.microsoft.com/office/drawing/2014/main" id="{B7E7CB7B-3D9A-43B1-BD18-EBB341B3F7E4}"/>
                </a:ext>
              </a:extLst>
            </p:cNvPr>
            <p:cNvSpPr/>
            <p:nvPr/>
          </p:nvSpPr>
          <p:spPr>
            <a:xfrm rot="9113985" flipH="1">
              <a:off x="10121631" y="3440534"/>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4" name="Rectangle: Rounded Corners 83">
              <a:extLst>
                <a:ext uri="{FF2B5EF4-FFF2-40B4-BE49-F238E27FC236}">
                  <a16:creationId xmlns:a16="http://schemas.microsoft.com/office/drawing/2014/main" id="{65B33ADC-09F2-4BE6-A3A8-DE82427B9F4D}"/>
                </a:ext>
              </a:extLst>
            </p:cNvPr>
            <p:cNvSpPr/>
            <p:nvPr/>
          </p:nvSpPr>
          <p:spPr>
            <a:xfrm rot="414780" flipH="1">
              <a:off x="10240047" y="3933584"/>
              <a:ext cx="170464" cy="70316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5" name="Rectangle: Rounded Corners 84">
              <a:extLst>
                <a:ext uri="{FF2B5EF4-FFF2-40B4-BE49-F238E27FC236}">
                  <a16:creationId xmlns:a16="http://schemas.microsoft.com/office/drawing/2014/main" id="{A0A2387A-1A8C-4BF0-B405-17A1AA8F270F}"/>
                </a:ext>
              </a:extLst>
            </p:cNvPr>
            <p:cNvSpPr/>
            <p:nvPr/>
          </p:nvSpPr>
          <p:spPr>
            <a:xfrm flipH="1">
              <a:off x="9481258" y="3444972"/>
              <a:ext cx="685197" cy="13238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6" name="Rectangle: Rounded Corners 85">
              <a:extLst>
                <a:ext uri="{FF2B5EF4-FFF2-40B4-BE49-F238E27FC236}">
                  <a16:creationId xmlns:a16="http://schemas.microsoft.com/office/drawing/2014/main" id="{7EE53B11-5CAE-47D2-BD7E-F4F092288EC1}"/>
                </a:ext>
              </a:extLst>
            </p:cNvPr>
            <p:cNvSpPr/>
            <p:nvPr/>
          </p:nvSpPr>
          <p:spPr>
            <a:xfrm flipH="1">
              <a:off x="9874800" y="4510189"/>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Rectangle: Rounded Corners 86">
              <a:extLst>
                <a:ext uri="{FF2B5EF4-FFF2-40B4-BE49-F238E27FC236}">
                  <a16:creationId xmlns:a16="http://schemas.microsoft.com/office/drawing/2014/main" id="{AE506C77-069E-41EE-ADAE-B6EFFA3D1F36}"/>
                </a:ext>
              </a:extLst>
            </p:cNvPr>
            <p:cNvSpPr/>
            <p:nvPr/>
          </p:nvSpPr>
          <p:spPr>
            <a:xfrm flipH="1">
              <a:off x="9492809" y="4501560"/>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15F1CC79-F98E-4522-90D5-0FDF15E417B8}"/>
                </a:ext>
              </a:extLst>
            </p:cNvPr>
            <p:cNvSpPr/>
            <p:nvPr/>
          </p:nvSpPr>
          <p:spPr>
            <a:xfrm flipH="1">
              <a:off x="9544215" y="2818250"/>
              <a:ext cx="575315" cy="575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89" name="Group 88">
              <a:extLst>
                <a:ext uri="{FF2B5EF4-FFF2-40B4-BE49-F238E27FC236}">
                  <a16:creationId xmlns:a16="http://schemas.microsoft.com/office/drawing/2014/main" id="{84C2D961-DCE6-4A26-A2CB-5DB63D409ECB}"/>
                </a:ext>
              </a:extLst>
            </p:cNvPr>
            <p:cNvGrpSpPr/>
            <p:nvPr/>
          </p:nvGrpSpPr>
          <p:grpSpPr>
            <a:xfrm flipH="1">
              <a:off x="9498377" y="2654471"/>
              <a:ext cx="648000" cy="360000"/>
              <a:chOff x="3901817" y="2292940"/>
              <a:chExt cx="756000" cy="489239"/>
            </a:xfrm>
          </p:grpSpPr>
          <p:sp>
            <p:nvSpPr>
              <p:cNvPr id="91" name="Oval 90">
                <a:extLst>
                  <a:ext uri="{FF2B5EF4-FFF2-40B4-BE49-F238E27FC236}">
                    <a16:creationId xmlns:a16="http://schemas.microsoft.com/office/drawing/2014/main" id="{49B5A8CA-BC60-4AB3-8986-D727DCB583F8}"/>
                  </a:ext>
                </a:extLst>
              </p:cNvPr>
              <p:cNvSpPr/>
              <p:nvPr/>
            </p:nvSpPr>
            <p:spPr>
              <a:xfrm>
                <a:off x="3909648" y="2292940"/>
                <a:ext cx="744152" cy="489239"/>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Freeform: Shape 91">
                <a:extLst>
                  <a:ext uri="{FF2B5EF4-FFF2-40B4-BE49-F238E27FC236}">
                    <a16:creationId xmlns:a16="http://schemas.microsoft.com/office/drawing/2014/main" id="{36154999-100B-4289-A59E-8728DE0992CB}"/>
                  </a:ext>
                </a:extLst>
              </p:cNvPr>
              <p:cNvSpPr/>
              <p:nvPr/>
            </p:nvSpPr>
            <p:spPr>
              <a:xfrm>
                <a:off x="3901817" y="2563775"/>
                <a:ext cx="756000" cy="80433"/>
              </a:xfrm>
              <a:custGeom>
                <a:avLst/>
                <a:gdLst>
                  <a:gd name="connsiteX0" fmla="*/ 0 w 745067"/>
                  <a:gd name="connsiteY0" fmla="*/ 0 h 80433"/>
                  <a:gd name="connsiteX1" fmla="*/ 372533 w 745067"/>
                  <a:gd name="connsiteY1" fmla="*/ 80433 h 80433"/>
                  <a:gd name="connsiteX2" fmla="*/ 745067 w 745067"/>
                  <a:gd name="connsiteY2" fmla="*/ 0 h 80433"/>
                  <a:gd name="connsiteX3" fmla="*/ 745067 w 745067"/>
                  <a:gd name="connsiteY3" fmla="*/ 0 h 80433"/>
                </a:gdLst>
                <a:ahLst/>
                <a:cxnLst>
                  <a:cxn ang="0">
                    <a:pos x="connsiteX0" y="connsiteY0"/>
                  </a:cxn>
                  <a:cxn ang="0">
                    <a:pos x="connsiteX1" y="connsiteY1"/>
                  </a:cxn>
                  <a:cxn ang="0">
                    <a:pos x="connsiteX2" y="connsiteY2"/>
                  </a:cxn>
                  <a:cxn ang="0">
                    <a:pos x="connsiteX3" y="connsiteY3"/>
                  </a:cxn>
                </a:cxnLst>
                <a:rect l="l" t="t" r="r" b="b"/>
                <a:pathLst>
                  <a:path w="745067" h="80433">
                    <a:moveTo>
                      <a:pt x="0" y="0"/>
                    </a:moveTo>
                    <a:cubicBezTo>
                      <a:pt x="124177" y="40216"/>
                      <a:pt x="248355" y="80433"/>
                      <a:pt x="372533" y="80433"/>
                    </a:cubicBezTo>
                    <a:cubicBezTo>
                      <a:pt x="496711" y="80433"/>
                      <a:pt x="745067" y="0"/>
                      <a:pt x="745067" y="0"/>
                    </a:cubicBezTo>
                    <a:lnTo>
                      <a:pt x="745067"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Flowchart: Off-page Connector 92">
                <a:extLst>
                  <a:ext uri="{FF2B5EF4-FFF2-40B4-BE49-F238E27FC236}">
                    <a16:creationId xmlns:a16="http://schemas.microsoft.com/office/drawing/2014/main" id="{E560E278-CF2F-4952-B981-04A893900B71}"/>
                  </a:ext>
                </a:extLst>
              </p:cNvPr>
              <p:cNvSpPr/>
              <p:nvPr/>
            </p:nvSpPr>
            <p:spPr>
              <a:xfrm>
                <a:off x="4212678" y="2394084"/>
                <a:ext cx="144000" cy="180000"/>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0" name="Flowchart: Off-page Connector 89">
              <a:extLst>
                <a:ext uri="{FF2B5EF4-FFF2-40B4-BE49-F238E27FC236}">
                  <a16:creationId xmlns:a16="http://schemas.microsoft.com/office/drawing/2014/main" id="{F2143568-B876-48E8-9D3E-6F5F96D87AE4}"/>
                </a:ext>
              </a:extLst>
            </p:cNvPr>
            <p:cNvSpPr/>
            <p:nvPr/>
          </p:nvSpPr>
          <p:spPr>
            <a:xfrm flipH="1">
              <a:off x="9933768" y="3681281"/>
              <a:ext cx="144000" cy="216000"/>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6" name="Group 25">
            <a:extLst>
              <a:ext uri="{FF2B5EF4-FFF2-40B4-BE49-F238E27FC236}">
                <a16:creationId xmlns:a16="http://schemas.microsoft.com/office/drawing/2014/main" id="{6430C222-0D26-48CD-A707-C4259CEE104F}"/>
              </a:ext>
            </a:extLst>
          </p:cNvPr>
          <p:cNvGrpSpPr>
            <a:grpSpLocks noChangeAspect="1"/>
          </p:cNvGrpSpPr>
          <p:nvPr/>
        </p:nvGrpSpPr>
        <p:grpSpPr>
          <a:xfrm>
            <a:off x="8767651" y="4086160"/>
            <a:ext cx="2881710" cy="1488877"/>
            <a:chOff x="8722467" y="3197312"/>
            <a:chExt cx="3201900" cy="1654307"/>
          </a:xfrm>
        </p:grpSpPr>
        <p:sp>
          <p:nvSpPr>
            <p:cNvPr id="95" name="Rectangle 94">
              <a:extLst>
                <a:ext uri="{FF2B5EF4-FFF2-40B4-BE49-F238E27FC236}">
                  <a16:creationId xmlns:a16="http://schemas.microsoft.com/office/drawing/2014/main" id="{21A0B7AB-0FDD-4E8C-99AE-EC90CC121114}"/>
                </a:ext>
              </a:extLst>
            </p:cNvPr>
            <p:cNvSpPr/>
            <p:nvPr/>
          </p:nvSpPr>
          <p:spPr>
            <a:xfrm rot="16200000" flipH="1">
              <a:off x="10423174" y="3701790"/>
              <a:ext cx="186342" cy="38909"/>
            </a:xfrm>
            <a:prstGeom prst="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a:extLst>
                <a:ext uri="{FF2B5EF4-FFF2-40B4-BE49-F238E27FC236}">
                  <a16:creationId xmlns:a16="http://schemas.microsoft.com/office/drawing/2014/main" id="{85E5D166-EB72-4BAA-B7D0-814FD929801A}"/>
                </a:ext>
              </a:extLst>
            </p:cNvPr>
            <p:cNvSpPr/>
            <p:nvPr/>
          </p:nvSpPr>
          <p:spPr>
            <a:xfrm rot="900000">
              <a:off x="10979204" y="4010425"/>
              <a:ext cx="465850" cy="46586"/>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7" name="Rectangle: Single Corner Snipped 96">
              <a:extLst>
                <a:ext uri="{FF2B5EF4-FFF2-40B4-BE49-F238E27FC236}">
                  <a16:creationId xmlns:a16="http://schemas.microsoft.com/office/drawing/2014/main" id="{A620D1A4-CBCA-4529-8671-B69DAE9352A5}"/>
                </a:ext>
              </a:extLst>
            </p:cNvPr>
            <p:cNvSpPr>
              <a:spLocks/>
            </p:cNvSpPr>
            <p:nvPr/>
          </p:nvSpPr>
          <p:spPr>
            <a:xfrm>
              <a:off x="9473644" y="3693490"/>
              <a:ext cx="372680" cy="465856"/>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Rectangle: Single Corner Snipped 97">
              <a:extLst>
                <a:ext uri="{FF2B5EF4-FFF2-40B4-BE49-F238E27FC236}">
                  <a16:creationId xmlns:a16="http://schemas.microsoft.com/office/drawing/2014/main" id="{E2E517B4-A145-431E-95B8-6E7F9EA9156E}"/>
                </a:ext>
              </a:extLst>
            </p:cNvPr>
            <p:cNvSpPr>
              <a:spLocks/>
            </p:cNvSpPr>
            <p:nvPr/>
          </p:nvSpPr>
          <p:spPr>
            <a:xfrm>
              <a:off x="9487412" y="3313980"/>
              <a:ext cx="372680" cy="351105"/>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9" name="Rectangle: Single Corner Snipped 98">
              <a:extLst>
                <a:ext uri="{FF2B5EF4-FFF2-40B4-BE49-F238E27FC236}">
                  <a16:creationId xmlns:a16="http://schemas.microsoft.com/office/drawing/2014/main" id="{BD34D03D-F704-464A-ABE5-454E3DEF3928}"/>
                </a:ext>
              </a:extLst>
            </p:cNvPr>
            <p:cNvSpPr>
              <a:spLocks/>
            </p:cNvSpPr>
            <p:nvPr/>
          </p:nvSpPr>
          <p:spPr>
            <a:xfrm rot="21540000">
              <a:off x="9516595" y="3321074"/>
              <a:ext cx="279510" cy="279514"/>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0" name="Flowchart: Manual Input 99">
              <a:extLst>
                <a:ext uri="{FF2B5EF4-FFF2-40B4-BE49-F238E27FC236}">
                  <a16:creationId xmlns:a16="http://schemas.microsoft.com/office/drawing/2014/main" id="{437876F4-C2D1-4766-900D-F6AF75C94CF0}"/>
                </a:ext>
              </a:extLst>
            </p:cNvPr>
            <p:cNvSpPr/>
            <p:nvPr/>
          </p:nvSpPr>
          <p:spPr>
            <a:xfrm flipH="1">
              <a:off x="10531970" y="3868349"/>
              <a:ext cx="437084" cy="823672"/>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1" name="Rectangle 100">
              <a:extLst>
                <a:ext uri="{FF2B5EF4-FFF2-40B4-BE49-F238E27FC236}">
                  <a16:creationId xmlns:a16="http://schemas.microsoft.com/office/drawing/2014/main" id="{70ECBBF6-F477-4E2E-B5B9-61151350757D}"/>
                </a:ext>
              </a:extLst>
            </p:cNvPr>
            <p:cNvSpPr/>
            <p:nvPr/>
          </p:nvSpPr>
          <p:spPr>
            <a:xfrm flipH="1">
              <a:off x="9604726" y="3795851"/>
              <a:ext cx="372680" cy="38909"/>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 name="Rectangle: Rounded Corners 101">
              <a:extLst>
                <a:ext uri="{FF2B5EF4-FFF2-40B4-BE49-F238E27FC236}">
                  <a16:creationId xmlns:a16="http://schemas.microsoft.com/office/drawing/2014/main" id="{B4FFCEA9-0F23-4F45-A344-7D53542ADA7B}"/>
                </a:ext>
              </a:extLst>
            </p:cNvPr>
            <p:cNvSpPr/>
            <p:nvPr/>
          </p:nvSpPr>
          <p:spPr>
            <a:xfrm flipH="1">
              <a:off x="9597094" y="3745943"/>
              <a:ext cx="77818" cy="135706"/>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Rectangle: Top Corners Snipped 102">
              <a:extLst>
                <a:ext uri="{FF2B5EF4-FFF2-40B4-BE49-F238E27FC236}">
                  <a16:creationId xmlns:a16="http://schemas.microsoft.com/office/drawing/2014/main" id="{07D3302F-8A5C-4867-A230-59DFCB34C4A9}"/>
                </a:ext>
              </a:extLst>
            </p:cNvPr>
            <p:cNvSpPr/>
            <p:nvPr/>
          </p:nvSpPr>
          <p:spPr>
            <a:xfrm flipH="1">
              <a:off x="9120465" y="3199106"/>
              <a:ext cx="652190" cy="93171"/>
            </a:xfrm>
            <a:prstGeom prst="snip2Same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Rectangle 103">
              <a:extLst>
                <a:ext uri="{FF2B5EF4-FFF2-40B4-BE49-F238E27FC236}">
                  <a16:creationId xmlns:a16="http://schemas.microsoft.com/office/drawing/2014/main" id="{A1912F26-F6F9-44C8-9C06-5998B866DFED}"/>
                </a:ext>
              </a:extLst>
            </p:cNvPr>
            <p:cNvSpPr/>
            <p:nvPr/>
          </p:nvSpPr>
          <p:spPr>
            <a:xfrm rot="16200000" flipH="1">
              <a:off x="9403989" y="3482859"/>
              <a:ext cx="408550" cy="389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 name="Rectangle: Rounded Corners 104">
              <a:extLst>
                <a:ext uri="{FF2B5EF4-FFF2-40B4-BE49-F238E27FC236}">
                  <a16:creationId xmlns:a16="http://schemas.microsoft.com/office/drawing/2014/main" id="{3D953BE9-8C43-4076-86E4-3B842C84D390}"/>
                </a:ext>
              </a:extLst>
            </p:cNvPr>
            <p:cNvSpPr/>
            <p:nvPr/>
          </p:nvSpPr>
          <p:spPr>
            <a:xfrm rot="20340000" flipH="1">
              <a:off x="9599615" y="3684652"/>
              <a:ext cx="38909" cy="77819"/>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 name="Rectangle: Rounded Corners 105">
              <a:extLst>
                <a:ext uri="{FF2B5EF4-FFF2-40B4-BE49-F238E27FC236}">
                  <a16:creationId xmlns:a16="http://schemas.microsoft.com/office/drawing/2014/main" id="{2C028401-DB73-4AB4-B2EF-7A637763F10A}"/>
                </a:ext>
              </a:extLst>
            </p:cNvPr>
            <p:cNvSpPr/>
            <p:nvPr/>
          </p:nvSpPr>
          <p:spPr>
            <a:xfrm flipH="1">
              <a:off x="9569521" y="3229873"/>
              <a:ext cx="77818" cy="186342"/>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Rounded Corners 106">
              <a:extLst>
                <a:ext uri="{FF2B5EF4-FFF2-40B4-BE49-F238E27FC236}">
                  <a16:creationId xmlns:a16="http://schemas.microsoft.com/office/drawing/2014/main" id="{BF109FB4-DBBE-4F19-9FF2-EA14846275C2}"/>
                </a:ext>
              </a:extLst>
            </p:cNvPr>
            <p:cNvSpPr/>
            <p:nvPr/>
          </p:nvSpPr>
          <p:spPr>
            <a:xfrm flipH="1">
              <a:off x="9559412" y="3197312"/>
              <a:ext cx="97272" cy="38909"/>
            </a:xfrm>
            <a:prstGeom prst="round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Rectangle: Rounded Corners 107">
              <a:extLst>
                <a:ext uri="{FF2B5EF4-FFF2-40B4-BE49-F238E27FC236}">
                  <a16:creationId xmlns:a16="http://schemas.microsoft.com/office/drawing/2014/main" id="{23554C81-BE63-4301-9C95-39FBC4D3DAB3}"/>
                </a:ext>
              </a:extLst>
            </p:cNvPr>
            <p:cNvSpPr/>
            <p:nvPr/>
          </p:nvSpPr>
          <p:spPr>
            <a:xfrm>
              <a:off x="8826754" y="4226631"/>
              <a:ext cx="1941207" cy="521759"/>
            </a:xfrm>
            <a:prstGeom prst="roundRect">
              <a:avLst>
                <a:gd name="adj" fmla="val 41800"/>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9" name="Group 108">
              <a:extLst>
                <a:ext uri="{FF2B5EF4-FFF2-40B4-BE49-F238E27FC236}">
                  <a16:creationId xmlns:a16="http://schemas.microsoft.com/office/drawing/2014/main" id="{CAB1F9E9-D8FD-4B79-81F9-87273501A694}"/>
                </a:ext>
              </a:extLst>
            </p:cNvPr>
            <p:cNvGrpSpPr/>
            <p:nvPr/>
          </p:nvGrpSpPr>
          <p:grpSpPr>
            <a:xfrm>
              <a:off x="8865818" y="4254096"/>
              <a:ext cx="466909" cy="466914"/>
              <a:chOff x="8702151" y="5275751"/>
              <a:chExt cx="180409" cy="180409"/>
            </a:xfrm>
          </p:grpSpPr>
          <p:sp>
            <p:nvSpPr>
              <p:cNvPr id="136" name="Oval 135">
                <a:extLst>
                  <a:ext uri="{FF2B5EF4-FFF2-40B4-BE49-F238E27FC236}">
                    <a16:creationId xmlns:a16="http://schemas.microsoft.com/office/drawing/2014/main" id="{08A44F58-CFB6-4667-82B2-0B2CF6258DBB}"/>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7" name="Oval 136">
                <a:extLst>
                  <a:ext uri="{FF2B5EF4-FFF2-40B4-BE49-F238E27FC236}">
                    <a16:creationId xmlns:a16="http://schemas.microsoft.com/office/drawing/2014/main" id="{F14943E4-A988-46A4-8950-D3AF0A6DAFD7}"/>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val 137">
                <a:extLst>
                  <a:ext uri="{FF2B5EF4-FFF2-40B4-BE49-F238E27FC236}">
                    <a16:creationId xmlns:a16="http://schemas.microsoft.com/office/drawing/2014/main" id="{B808075B-9C2C-40F5-A181-19D3796B1A46}"/>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0" name="Group 109">
              <a:extLst>
                <a:ext uri="{FF2B5EF4-FFF2-40B4-BE49-F238E27FC236}">
                  <a16:creationId xmlns:a16="http://schemas.microsoft.com/office/drawing/2014/main" id="{3F42365E-353F-4306-B238-7755F3140817}"/>
                </a:ext>
              </a:extLst>
            </p:cNvPr>
            <p:cNvGrpSpPr/>
            <p:nvPr/>
          </p:nvGrpSpPr>
          <p:grpSpPr>
            <a:xfrm>
              <a:off x="9336785" y="4252587"/>
              <a:ext cx="466909" cy="466914"/>
              <a:chOff x="8702151" y="5275751"/>
              <a:chExt cx="180409" cy="180409"/>
            </a:xfrm>
          </p:grpSpPr>
          <p:sp>
            <p:nvSpPr>
              <p:cNvPr id="133" name="Oval 132">
                <a:extLst>
                  <a:ext uri="{FF2B5EF4-FFF2-40B4-BE49-F238E27FC236}">
                    <a16:creationId xmlns:a16="http://schemas.microsoft.com/office/drawing/2014/main" id="{C42E3AA4-558B-453A-9600-9AA5FD548DF3}"/>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4" name="Oval 133">
                <a:extLst>
                  <a:ext uri="{FF2B5EF4-FFF2-40B4-BE49-F238E27FC236}">
                    <a16:creationId xmlns:a16="http://schemas.microsoft.com/office/drawing/2014/main" id="{A99CC601-4359-49DF-8490-6CA09D19D0A0}"/>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Oval 134">
                <a:extLst>
                  <a:ext uri="{FF2B5EF4-FFF2-40B4-BE49-F238E27FC236}">
                    <a16:creationId xmlns:a16="http://schemas.microsoft.com/office/drawing/2014/main" id="{AB3F36E1-EDB9-43B1-BB95-F3B37BCA0DCE}"/>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1" name="Group 110">
              <a:extLst>
                <a:ext uri="{FF2B5EF4-FFF2-40B4-BE49-F238E27FC236}">
                  <a16:creationId xmlns:a16="http://schemas.microsoft.com/office/drawing/2014/main" id="{CA879FFC-C374-4BE3-9A05-94C13005ADCB}"/>
                </a:ext>
              </a:extLst>
            </p:cNvPr>
            <p:cNvGrpSpPr/>
            <p:nvPr/>
          </p:nvGrpSpPr>
          <p:grpSpPr>
            <a:xfrm>
              <a:off x="9799312" y="4255421"/>
              <a:ext cx="466909" cy="466914"/>
              <a:chOff x="8702151" y="5275751"/>
              <a:chExt cx="180409" cy="180409"/>
            </a:xfrm>
          </p:grpSpPr>
          <p:sp>
            <p:nvSpPr>
              <p:cNvPr id="130" name="Oval 129">
                <a:extLst>
                  <a:ext uri="{FF2B5EF4-FFF2-40B4-BE49-F238E27FC236}">
                    <a16:creationId xmlns:a16="http://schemas.microsoft.com/office/drawing/2014/main" id="{17E73006-4606-4508-81BA-E7E9A1789AD2}"/>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1" name="Oval 130">
                <a:extLst>
                  <a:ext uri="{FF2B5EF4-FFF2-40B4-BE49-F238E27FC236}">
                    <a16:creationId xmlns:a16="http://schemas.microsoft.com/office/drawing/2014/main" id="{E79C8EE2-24A0-40F3-8E1E-68C83AE5322F}"/>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Oval 131">
                <a:extLst>
                  <a:ext uri="{FF2B5EF4-FFF2-40B4-BE49-F238E27FC236}">
                    <a16:creationId xmlns:a16="http://schemas.microsoft.com/office/drawing/2014/main" id="{C94BED94-C9C1-408D-B402-16C218A3C185}"/>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2" name="Group 111">
              <a:extLst>
                <a:ext uri="{FF2B5EF4-FFF2-40B4-BE49-F238E27FC236}">
                  <a16:creationId xmlns:a16="http://schemas.microsoft.com/office/drawing/2014/main" id="{3E8A7ED2-C7A7-4F5E-B506-805666516FA7}"/>
                </a:ext>
              </a:extLst>
            </p:cNvPr>
            <p:cNvGrpSpPr/>
            <p:nvPr/>
          </p:nvGrpSpPr>
          <p:grpSpPr>
            <a:xfrm>
              <a:off x="10258215" y="4257427"/>
              <a:ext cx="466909" cy="466914"/>
              <a:chOff x="8702151" y="5275751"/>
              <a:chExt cx="180409" cy="180409"/>
            </a:xfrm>
          </p:grpSpPr>
          <p:sp>
            <p:nvSpPr>
              <p:cNvPr id="127" name="Oval 126">
                <a:extLst>
                  <a:ext uri="{FF2B5EF4-FFF2-40B4-BE49-F238E27FC236}">
                    <a16:creationId xmlns:a16="http://schemas.microsoft.com/office/drawing/2014/main" id="{EE50A8DF-8D54-4575-82FA-4E800AB7640E}"/>
                  </a:ext>
                </a:extLst>
              </p:cNvPr>
              <p:cNvSpPr/>
              <p:nvPr/>
            </p:nvSpPr>
            <p:spPr>
              <a:xfrm flipH="1">
                <a:off x="8702151" y="5275751"/>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8" name="Oval 127">
                <a:extLst>
                  <a:ext uri="{FF2B5EF4-FFF2-40B4-BE49-F238E27FC236}">
                    <a16:creationId xmlns:a16="http://schemas.microsoft.com/office/drawing/2014/main" id="{596C8552-EFD1-4466-A98D-D28F47BA71B5}"/>
                  </a:ext>
                </a:extLst>
              </p:cNvPr>
              <p:cNvSpPr/>
              <p:nvPr/>
            </p:nvSpPr>
            <p:spPr>
              <a:xfrm flipH="1">
                <a:off x="8752363" y="5325999"/>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9" name="Oval 128">
                <a:extLst>
                  <a:ext uri="{FF2B5EF4-FFF2-40B4-BE49-F238E27FC236}">
                    <a16:creationId xmlns:a16="http://schemas.microsoft.com/office/drawing/2014/main" id="{A772ACC4-18B3-436E-989C-164D5CFF3F04}"/>
                  </a:ext>
                </a:extLst>
              </p:cNvPr>
              <p:cNvSpPr/>
              <p:nvPr/>
            </p:nvSpPr>
            <p:spPr>
              <a:xfrm flipH="1">
                <a:off x="8756897" y="5329706"/>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3" name="Flowchart: Manual Input 112">
              <a:extLst>
                <a:ext uri="{FF2B5EF4-FFF2-40B4-BE49-F238E27FC236}">
                  <a16:creationId xmlns:a16="http://schemas.microsoft.com/office/drawing/2014/main" id="{9DF93FC2-5083-4DFA-B2F1-C6BB919F80CE}"/>
                </a:ext>
              </a:extLst>
            </p:cNvPr>
            <p:cNvSpPr/>
            <p:nvPr/>
          </p:nvSpPr>
          <p:spPr>
            <a:xfrm flipH="1">
              <a:off x="9862344" y="3665086"/>
              <a:ext cx="652190" cy="491522"/>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4" name="Flowchart: Manual Input 113">
              <a:extLst>
                <a:ext uri="{FF2B5EF4-FFF2-40B4-BE49-F238E27FC236}">
                  <a16:creationId xmlns:a16="http://schemas.microsoft.com/office/drawing/2014/main" id="{B7A078EC-5FE2-4C1E-923C-2DB800E4AC44}"/>
                </a:ext>
              </a:extLst>
            </p:cNvPr>
            <p:cNvSpPr/>
            <p:nvPr/>
          </p:nvSpPr>
          <p:spPr>
            <a:xfrm>
              <a:off x="8989587" y="3638325"/>
              <a:ext cx="465850" cy="559027"/>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5" name="Rectangle: Rounded Corners 114">
              <a:extLst>
                <a:ext uri="{FF2B5EF4-FFF2-40B4-BE49-F238E27FC236}">
                  <a16:creationId xmlns:a16="http://schemas.microsoft.com/office/drawing/2014/main" id="{48CE8E34-5F42-48BD-90E0-1CD5EE0AC3B9}"/>
                </a:ext>
              </a:extLst>
            </p:cNvPr>
            <p:cNvSpPr/>
            <p:nvPr/>
          </p:nvSpPr>
          <p:spPr>
            <a:xfrm>
              <a:off x="8722467" y="4152835"/>
              <a:ext cx="2124000" cy="698784"/>
            </a:xfrm>
            <a:prstGeom prst="roundRect">
              <a:avLst>
                <a:gd name="adj" fmla="val 41800"/>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Rectangle 115">
              <a:extLst>
                <a:ext uri="{FF2B5EF4-FFF2-40B4-BE49-F238E27FC236}">
                  <a16:creationId xmlns:a16="http://schemas.microsoft.com/office/drawing/2014/main" id="{054ACDBB-88CC-4BA5-AD17-603242561235}"/>
                </a:ext>
              </a:extLst>
            </p:cNvPr>
            <p:cNvSpPr/>
            <p:nvPr/>
          </p:nvSpPr>
          <p:spPr>
            <a:xfrm>
              <a:off x="10935932" y="4438487"/>
              <a:ext cx="186340" cy="186342"/>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69207B80-221A-45A8-B4B2-5FE7FE0FFF44}"/>
                </a:ext>
              </a:extLst>
            </p:cNvPr>
            <p:cNvSpPr/>
            <p:nvPr/>
          </p:nvSpPr>
          <p:spPr>
            <a:xfrm>
              <a:off x="11152114" y="4506667"/>
              <a:ext cx="279510" cy="46586"/>
            </a:xfrm>
            <a:prstGeom prst="rect">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03F9ACD4-7F58-4EC9-B07C-E02A02EF674B}"/>
                </a:ext>
              </a:extLst>
            </p:cNvPr>
            <p:cNvSpPr/>
            <p:nvPr/>
          </p:nvSpPr>
          <p:spPr>
            <a:xfrm rot="906779">
              <a:off x="10312337" y="3796594"/>
              <a:ext cx="745360" cy="186342"/>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9" name="Freeform: Shape 118">
              <a:extLst>
                <a:ext uri="{FF2B5EF4-FFF2-40B4-BE49-F238E27FC236}">
                  <a16:creationId xmlns:a16="http://schemas.microsoft.com/office/drawing/2014/main" id="{F95ADD58-14AC-47E9-9A5B-064C7B0E83A9}"/>
                </a:ext>
              </a:extLst>
            </p:cNvPr>
            <p:cNvSpPr/>
            <p:nvPr/>
          </p:nvSpPr>
          <p:spPr>
            <a:xfrm>
              <a:off x="11458517" y="3816678"/>
              <a:ext cx="465850" cy="931712"/>
            </a:xfrm>
            <a:custGeom>
              <a:avLst/>
              <a:gdLst>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106566 w 235476"/>
                <a:gd name="connsiteY8" fmla="*/ 140941 h 410792"/>
                <a:gd name="connsiteX9" fmla="*/ 96253 w 235476"/>
                <a:gd name="connsiteY9" fmla="*/ 85940 h 410792"/>
                <a:gd name="connsiteX10" fmla="*/ 97972 w 235476"/>
                <a:gd name="connsiteY10" fmla="*/ 0 h 410792"/>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90826 w 235476"/>
                <a:gd name="connsiteY8" fmla="*/ 148785 h 410792"/>
                <a:gd name="connsiteX9" fmla="*/ 96253 w 235476"/>
                <a:gd name="connsiteY9" fmla="*/ 85940 h 410792"/>
                <a:gd name="connsiteX10" fmla="*/ 97972 w 235476"/>
                <a:gd name="connsiteY10" fmla="*/ 0 h 410792"/>
                <a:gd name="connsiteX0" fmla="*/ 97972 w 235476"/>
                <a:gd name="connsiteY0" fmla="*/ 0 h 410792"/>
                <a:gd name="connsiteX1" fmla="*/ 0 w 235476"/>
                <a:gd name="connsiteY1" fmla="*/ 80783 h 410792"/>
                <a:gd name="connsiteX2" fmla="*/ 0 w 235476"/>
                <a:gd name="connsiteY2" fmla="*/ 357509 h 410792"/>
                <a:gd name="connsiteX3" fmla="*/ 235476 w 235476"/>
                <a:gd name="connsiteY3" fmla="*/ 410792 h 410792"/>
                <a:gd name="connsiteX4" fmla="*/ 189068 w 235476"/>
                <a:gd name="connsiteY4" fmla="*/ 354072 h 410792"/>
                <a:gd name="connsiteX5" fmla="*/ 147817 w 235476"/>
                <a:gd name="connsiteY5" fmla="*/ 275007 h 410792"/>
                <a:gd name="connsiteX6" fmla="*/ 122035 w 235476"/>
                <a:gd name="connsiteY6" fmla="*/ 223443 h 410792"/>
                <a:gd name="connsiteX7" fmla="*/ 110003 w 235476"/>
                <a:gd name="connsiteY7" fmla="*/ 189067 h 410792"/>
                <a:gd name="connsiteX8" fmla="*/ 90826 w 235476"/>
                <a:gd name="connsiteY8" fmla="*/ 148785 h 410792"/>
                <a:gd name="connsiteX9" fmla="*/ 91756 w 235476"/>
                <a:gd name="connsiteY9" fmla="*/ 83980 h 410792"/>
                <a:gd name="connsiteX10" fmla="*/ 97972 w 235476"/>
                <a:gd name="connsiteY10" fmla="*/ 0 h 41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476" h="410792">
                  <a:moveTo>
                    <a:pt x="97972" y="0"/>
                  </a:moveTo>
                  <a:lnTo>
                    <a:pt x="0" y="80783"/>
                  </a:lnTo>
                  <a:lnTo>
                    <a:pt x="0" y="357509"/>
                  </a:lnTo>
                  <a:lnTo>
                    <a:pt x="235476" y="410792"/>
                  </a:lnTo>
                  <a:lnTo>
                    <a:pt x="189068" y="354072"/>
                  </a:lnTo>
                  <a:lnTo>
                    <a:pt x="147817" y="275007"/>
                  </a:lnTo>
                  <a:lnTo>
                    <a:pt x="122035" y="223443"/>
                  </a:lnTo>
                  <a:lnTo>
                    <a:pt x="110003" y="189067"/>
                  </a:lnTo>
                  <a:lnTo>
                    <a:pt x="90826" y="148785"/>
                  </a:lnTo>
                  <a:lnTo>
                    <a:pt x="91756" y="83980"/>
                  </a:lnTo>
                  <a:lnTo>
                    <a:pt x="9797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20" name="Straight Connector 119">
              <a:extLst>
                <a:ext uri="{FF2B5EF4-FFF2-40B4-BE49-F238E27FC236}">
                  <a16:creationId xmlns:a16="http://schemas.microsoft.com/office/drawing/2014/main" id="{7B78ECF4-7DA7-49EE-9F1A-498E4150A920}"/>
                </a:ext>
              </a:extLst>
            </p:cNvPr>
            <p:cNvCxnSpPr/>
            <p:nvPr/>
          </p:nvCxnSpPr>
          <p:spPr>
            <a:xfrm>
              <a:off x="9161716" y="3836264"/>
              <a:ext cx="0" cy="1863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Rectangle: Single Corner Snipped 120">
              <a:extLst>
                <a:ext uri="{FF2B5EF4-FFF2-40B4-BE49-F238E27FC236}">
                  <a16:creationId xmlns:a16="http://schemas.microsoft.com/office/drawing/2014/main" id="{BD15F926-1706-4F19-B37D-A44D799BF389}"/>
                </a:ext>
              </a:extLst>
            </p:cNvPr>
            <p:cNvSpPr>
              <a:spLocks/>
            </p:cNvSpPr>
            <p:nvPr/>
          </p:nvSpPr>
          <p:spPr>
            <a:xfrm>
              <a:off x="9225141" y="3295483"/>
              <a:ext cx="232925" cy="465856"/>
            </a:xfrm>
            <a:prstGeom prst="snip1Rect">
              <a:avLst>
                <a:gd name="adj" fmla="val 0"/>
              </a:avLst>
            </a:prstGeom>
            <a:ln w="635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Rectangle 121">
              <a:extLst>
                <a:ext uri="{FF2B5EF4-FFF2-40B4-BE49-F238E27FC236}">
                  <a16:creationId xmlns:a16="http://schemas.microsoft.com/office/drawing/2014/main" id="{0882FD8B-C1FE-4838-AAAA-55AB84ADF3D5}"/>
                </a:ext>
              </a:extLst>
            </p:cNvPr>
            <p:cNvSpPr/>
            <p:nvPr/>
          </p:nvSpPr>
          <p:spPr>
            <a:xfrm flipH="1">
              <a:off x="9300179" y="3368721"/>
              <a:ext cx="93170" cy="139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3" name="Straight Connector 122">
              <a:extLst>
                <a:ext uri="{FF2B5EF4-FFF2-40B4-BE49-F238E27FC236}">
                  <a16:creationId xmlns:a16="http://schemas.microsoft.com/office/drawing/2014/main" id="{58CB1583-6E94-4160-860C-7A6EA96534D8}"/>
                </a:ext>
              </a:extLst>
            </p:cNvPr>
            <p:cNvCxnSpPr/>
            <p:nvPr/>
          </p:nvCxnSpPr>
          <p:spPr>
            <a:xfrm>
              <a:off x="9099372" y="3838979"/>
              <a:ext cx="0" cy="1863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Rectangle: Rounded Corners 123">
              <a:extLst>
                <a:ext uri="{FF2B5EF4-FFF2-40B4-BE49-F238E27FC236}">
                  <a16:creationId xmlns:a16="http://schemas.microsoft.com/office/drawing/2014/main" id="{D49D705E-6E5E-4864-99EE-8FA8AE4CE2E6}"/>
                </a:ext>
              </a:extLst>
            </p:cNvPr>
            <p:cNvSpPr/>
            <p:nvPr/>
          </p:nvSpPr>
          <p:spPr>
            <a:xfrm flipH="1">
              <a:off x="10475625" y="3430574"/>
              <a:ext cx="77818" cy="186342"/>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Rounded Corners 124">
              <a:extLst>
                <a:ext uri="{FF2B5EF4-FFF2-40B4-BE49-F238E27FC236}">
                  <a16:creationId xmlns:a16="http://schemas.microsoft.com/office/drawing/2014/main" id="{C61D4FF2-EC37-4666-A7A8-E341FCA554D1}"/>
                </a:ext>
              </a:extLst>
            </p:cNvPr>
            <p:cNvSpPr/>
            <p:nvPr/>
          </p:nvSpPr>
          <p:spPr>
            <a:xfrm flipH="1">
              <a:off x="10463360" y="3415296"/>
              <a:ext cx="97272" cy="38909"/>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6" name="Straight Connector 125">
              <a:extLst>
                <a:ext uri="{FF2B5EF4-FFF2-40B4-BE49-F238E27FC236}">
                  <a16:creationId xmlns:a16="http://schemas.microsoft.com/office/drawing/2014/main" id="{2F3A76D7-8ADA-4DD3-A9EC-F77F6D19EC11}"/>
                </a:ext>
              </a:extLst>
            </p:cNvPr>
            <p:cNvCxnSpPr>
              <a:cxnSpLocks/>
            </p:cNvCxnSpPr>
            <p:nvPr/>
          </p:nvCxnSpPr>
          <p:spPr>
            <a:xfrm>
              <a:off x="9183743" y="3686789"/>
              <a:ext cx="279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C6E3F32-9B01-4D59-AAF0-6F6EC4ADC68F}"/>
              </a:ext>
            </a:extLst>
          </p:cNvPr>
          <p:cNvGrpSpPr>
            <a:grpSpLocks noChangeAspect="1"/>
          </p:cNvGrpSpPr>
          <p:nvPr/>
        </p:nvGrpSpPr>
        <p:grpSpPr>
          <a:xfrm>
            <a:off x="7166917" y="3599940"/>
            <a:ext cx="1252442" cy="2592000"/>
            <a:chOff x="6894202" y="2586776"/>
            <a:chExt cx="1639801" cy="3393660"/>
          </a:xfrm>
        </p:grpSpPr>
        <p:sp>
          <p:nvSpPr>
            <p:cNvPr id="283" name="Rectangle: Rounded Corners 282">
              <a:extLst>
                <a:ext uri="{FF2B5EF4-FFF2-40B4-BE49-F238E27FC236}">
                  <a16:creationId xmlns:a16="http://schemas.microsoft.com/office/drawing/2014/main" id="{AAE25A3A-86BB-4D28-8A8A-D46AB318988B}"/>
                </a:ext>
              </a:extLst>
            </p:cNvPr>
            <p:cNvSpPr/>
            <p:nvPr/>
          </p:nvSpPr>
          <p:spPr>
            <a:xfrm rot="16200000" flipH="1">
              <a:off x="7137035" y="3717928"/>
              <a:ext cx="170464" cy="65612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4" name="Rectangle: Rounded Corners 283">
              <a:extLst>
                <a:ext uri="{FF2B5EF4-FFF2-40B4-BE49-F238E27FC236}">
                  <a16:creationId xmlns:a16="http://schemas.microsoft.com/office/drawing/2014/main" id="{AD246AF4-011F-4D91-8794-D9AEA55817DC}"/>
                </a:ext>
              </a:extLst>
            </p:cNvPr>
            <p:cNvSpPr/>
            <p:nvPr/>
          </p:nvSpPr>
          <p:spPr>
            <a:xfrm rot="1187695" flipH="1">
              <a:off x="7464226" y="3447300"/>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5" name="Rectangle: Rounded Corners 284">
              <a:extLst>
                <a:ext uri="{FF2B5EF4-FFF2-40B4-BE49-F238E27FC236}">
                  <a16:creationId xmlns:a16="http://schemas.microsoft.com/office/drawing/2014/main" id="{6D7F9B12-DCB6-4BBE-87BB-9A4D26FEBE36}"/>
                </a:ext>
              </a:extLst>
            </p:cNvPr>
            <p:cNvSpPr/>
            <p:nvPr/>
          </p:nvSpPr>
          <p:spPr>
            <a:xfrm rot="9113985" flipH="1">
              <a:off x="8245123" y="3440534"/>
              <a:ext cx="191771" cy="70316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6" name="Rectangle: Rounded Corners 285">
              <a:extLst>
                <a:ext uri="{FF2B5EF4-FFF2-40B4-BE49-F238E27FC236}">
                  <a16:creationId xmlns:a16="http://schemas.microsoft.com/office/drawing/2014/main" id="{A059F398-74F3-47F7-AEE5-C168E45A8A1C}"/>
                </a:ext>
              </a:extLst>
            </p:cNvPr>
            <p:cNvSpPr/>
            <p:nvPr/>
          </p:nvSpPr>
          <p:spPr>
            <a:xfrm rot="414780" flipH="1">
              <a:off x="8363539" y="3933584"/>
              <a:ext cx="170464" cy="70316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7" name="Rectangle: Rounded Corners 286">
              <a:extLst>
                <a:ext uri="{FF2B5EF4-FFF2-40B4-BE49-F238E27FC236}">
                  <a16:creationId xmlns:a16="http://schemas.microsoft.com/office/drawing/2014/main" id="{2AA4EDF7-572D-4645-BB35-63EDFC0CD7E0}"/>
                </a:ext>
              </a:extLst>
            </p:cNvPr>
            <p:cNvSpPr/>
            <p:nvPr/>
          </p:nvSpPr>
          <p:spPr>
            <a:xfrm flipH="1">
              <a:off x="7604750" y="3444972"/>
              <a:ext cx="685197" cy="13238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8" name="Rectangle: Rounded Corners 287">
              <a:extLst>
                <a:ext uri="{FF2B5EF4-FFF2-40B4-BE49-F238E27FC236}">
                  <a16:creationId xmlns:a16="http://schemas.microsoft.com/office/drawing/2014/main" id="{9C665287-15BE-4B86-8DCA-934F8FDA2116}"/>
                </a:ext>
              </a:extLst>
            </p:cNvPr>
            <p:cNvSpPr/>
            <p:nvPr/>
          </p:nvSpPr>
          <p:spPr>
            <a:xfrm flipH="1">
              <a:off x="7998292" y="4510189"/>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89" name="Rectangle: Rounded Corners 288">
              <a:extLst>
                <a:ext uri="{FF2B5EF4-FFF2-40B4-BE49-F238E27FC236}">
                  <a16:creationId xmlns:a16="http://schemas.microsoft.com/office/drawing/2014/main" id="{4998F3C5-18C7-421F-BEEF-73A699A8334A}"/>
                </a:ext>
              </a:extLst>
            </p:cNvPr>
            <p:cNvSpPr/>
            <p:nvPr/>
          </p:nvSpPr>
          <p:spPr>
            <a:xfrm flipH="1">
              <a:off x="7616301" y="4501560"/>
              <a:ext cx="298311" cy="147024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91" name="Oval 290">
              <a:extLst>
                <a:ext uri="{FF2B5EF4-FFF2-40B4-BE49-F238E27FC236}">
                  <a16:creationId xmlns:a16="http://schemas.microsoft.com/office/drawing/2014/main" id="{1A8EFE0F-3902-4996-9F1A-3279C7AD2148}"/>
                </a:ext>
              </a:extLst>
            </p:cNvPr>
            <p:cNvSpPr/>
            <p:nvPr/>
          </p:nvSpPr>
          <p:spPr>
            <a:xfrm flipH="1">
              <a:off x="7667707" y="2818250"/>
              <a:ext cx="575315" cy="5753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72B8D1EA-23B0-45C7-BF0C-66ECEE6A4020}"/>
                </a:ext>
              </a:extLst>
            </p:cNvPr>
            <p:cNvGrpSpPr>
              <a:grpSpLocks noChangeAspect="1"/>
            </p:cNvGrpSpPr>
            <p:nvPr/>
          </p:nvGrpSpPr>
          <p:grpSpPr>
            <a:xfrm>
              <a:off x="7616735" y="2586776"/>
              <a:ext cx="684000" cy="510064"/>
              <a:chOff x="7485725" y="2208789"/>
              <a:chExt cx="841006" cy="627143"/>
            </a:xfrm>
          </p:grpSpPr>
          <p:sp>
            <p:nvSpPr>
              <p:cNvPr id="8" name="Partial Circle 7">
                <a:extLst>
                  <a:ext uri="{FF2B5EF4-FFF2-40B4-BE49-F238E27FC236}">
                    <a16:creationId xmlns:a16="http://schemas.microsoft.com/office/drawing/2014/main" id="{EDAEB6D6-8AEA-4B74-9870-22AD2D28DAC1}"/>
                  </a:ext>
                </a:extLst>
              </p:cNvPr>
              <p:cNvSpPr/>
              <p:nvPr/>
            </p:nvSpPr>
            <p:spPr>
              <a:xfrm flipV="1">
                <a:off x="7586199" y="2223932"/>
                <a:ext cx="648000" cy="612000"/>
              </a:xfrm>
              <a:prstGeom prst="pie">
                <a:avLst>
                  <a:gd name="adj1" fmla="val 0"/>
                  <a:gd name="adj2" fmla="val 1071775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cxnSp>
            <p:nvCxnSpPr>
              <p:cNvPr id="12" name="Straight Connector 11">
                <a:extLst>
                  <a:ext uri="{FF2B5EF4-FFF2-40B4-BE49-F238E27FC236}">
                    <a16:creationId xmlns:a16="http://schemas.microsoft.com/office/drawing/2014/main" id="{06373C27-7702-4324-8FF7-139290E812EF}"/>
                  </a:ext>
                </a:extLst>
              </p:cNvPr>
              <p:cNvCxnSpPr/>
              <p:nvPr/>
            </p:nvCxnSpPr>
            <p:spPr>
              <a:xfrm>
                <a:off x="7765456" y="2208789"/>
                <a:ext cx="0" cy="1578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77A4512-AB2D-400B-8269-662BB6812FC2}"/>
                  </a:ext>
                </a:extLst>
              </p:cNvPr>
              <p:cNvCxnSpPr/>
              <p:nvPr/>
            </p:nvCxnSpPr>
            <p:spPr>
              <a:xfrm>
                <a:off x="7908076" y="2209599"/>
                <a:ext cx="0" cy="1578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AD815AB-01D4-4733-B2F6-D031CBBEF666}"/>
                  </a:ext>
                </a:extLst>
              </p:cNvPr>
              <p:cNvCxnSpPr/>
              <p:nvPr/>
            </p:nvCxnSpPr>
            <p:spPr>
              <a:xfrm>
                <a:off x="8040103" y="2209603"/>
                <a:ext cx="0" cy="1578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51894D4-23BD-406B-853B-B07F7C4505D8}"/>
                  </a:ext>
                </a:extLst>
              </p:cNvPr>
              <p:cNvSpPr/>
              <p:nvPr/>
            </p:nvSpPr>
            <p:spPr>
              <a:xfrm>
                <a:off x="7485725" y="2482675"/>
                <a:ext cx="841006" cy="144000"/>
              </a:xfrm>
              <a:prstGeom prst="roundRect">
                <a:avLst>
                  <a:gd name="adj" fmla="val 50000"/>
                </a:avLst>
              </a:prstGeom>
              <a:ln w="127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
          <p:nvSpPr>
            <p:cNvPr id="16" name="Freeform: Shape 15">
              <a:extLst>
                <a:ext uri="{FF2B5EF4-FFF2-40B4-BE49-F238E27FC236}">
                  <a16:creationId xmlns:a16="http://schemas.microsoft.com/office/drawing/2014/main" id="{19A8BCAA-4D8B-4FC6-B22C-72C81D35C5C0}"/>
                </a:ext>
              </a:extLst>
            </p:cNvPr>
            <p:cNvSpPr/>
            <p:nvPr/>
          </p:nvSpPr>
          <p:spPr>
            <a:xfrm>
              <a:off x="7976905" y="3431369"/>
              <a:ext cx="324000" cy="1121833"/>
            </a:xfrm>
            <a:custGeom>
              <a:avLst/>
              <a:gdLst>
                <a:gd name="connsiteX0" fmla="*/ 12700 w 393700"/>
                <a:gd name="connsiteY0" fmla="*/ 1121833 h 1121833"/>
                <a:gd name="connsiteX1" fmla="*/ 241300 w 393700"/>
                <a:gd name="connsiteY1" fmla="*/ 1104900 h 1121833"/>
                <a:gd name="connsiteX2" fmla="*/ 321734 w 393700"/>
                <a:gd name="connsiteY2" fmla="*/ 1083733 h 1121833"/>
                <a:gd name="connsiteX3" fmla="*/ 347134 w 393700"/>
                <a:gd name="connsiteY3" fmla="*/ 1079500 h 1121833"/>
                <a:gd name="connsiteX4" fmla="*/ 393700 w 393700"/>
                <a:gd name="connsiteY4" fmla="*/ 956733 h 1121833"/>
                <a:gd name="connsiteX5" fmla="*/ 393700 w 393700"/>
                <a:gd name="connsiteY5" fmla="*/ 795867 h 1121833"/>
                <a:gd name="connsiteX6" fmla="*/ 393700 w 393700"/>
                <a:gd name="connsiteY6" fmla="*/ 685800 h 1121833"/>
                <a:gd name="connsiteX7" fmla="*/ 389467 w 393700"/>
                <a:gd name="connsiteY7" fmla="*/ 529167 h 1121833"/>
                <a:gd name="connsiteX8" fmla="*/ 372534 w 393700"/>
                <a:gd name="connsiteY8" fmla="*/ 414867 h 1121833"/>
                <a:gd name="connsiteX9" fmla="*/ 317500 w 393700"/>
                <a:gd name="connsiteY9" fmla="*/ 220133 h 1121833"/>
                <a:gd name="connsiteX10" fmla="*/ 296334 w 393700"/>
                <a:gd name="connsiteY10" fmla="*/ 29633 h 1121833"/>
                <a:gd name="connsiteX11" fmla="*/ 292100 w 393700"/>
                <a:gd name="connsiteY11" fmla="*/ 0 h 1121833"/>
                <a:gd name="connsiteX12" fmla="*/ 105834 w 393700"/>
                <a:gd name="connsiteY12" fmla="*/ 0 h 1121833"/>
                <a:gd name="connsiteX13" fmla="*/ 0 w 393700"/>
                <a:gd name="connsiteY13" fmla="*/ 296333 h 1121833"/>
                <a:gd name="connsiteX14" fmla="*/ 12700 w 393700"/>
                <a:gd name="connsiteY14" fmla="*/ 1121833 h 112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700" h="1121833">
                  <a:moveTo>
                    <a:pt x="12700" y="1121833"/>
                  </a:moveTo>
                  <a:lnTo>
                    <a:pt x="241300" y="1104900"/>
                  </a:lnTo>
                  <a:lnTo>
                    <a:pt x="321734" y="1083733"/>
                  </a:lnTo>
                  <a:lnTo>
                    <a:pt x="347134" y="1079500"/>
                  </a:lnTo>
                  <a:lnTo>
                    <a:pt x="393700" y="956733"/>
                  </a:lnTo>
                  <a:lnTo>
                    <a:pt x="393700" y="795867"/>
                  </a:lnTo>
                  <a:lnTo>
                    <a:pt x="393700" y="685800"/>
                  </a:lnTo>
                  <a:lnTo>
                    <a:pt x="389467" y="529167"/>
                  </a:lnTo>
                  <a:lnTo>
                    <a:pt x="372534" y="414867"/>
                  </a:lnTo>
                  <a:lnTo>
                    <a:pt x="317500" y="220133"/>
                  </a:lnTo>
                  <a:lnTo>
                    <a:pt x="296334" y="29633"/>
                  </a:lnTo>
                  <a:lnTo>
                    <a:pt x="292100" y="0"/>
                  </a:lnTo>
                  <a:lnTo>
                    <a:pt x="105834" y="0"/>
                  </a:lnTo>
                  <a:lnTo>
                    <a:pt x="0" y="296333"/>
                  </a:lnTo>
                  <a:lnTo>
                    <a:pt x="12700" y="1121833"/>
                  </a:lnTo>
                  <a:close/>
                </a:path>
              </a:pathLst>
            </a:cu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2" name="Freeform: Shape 151">
              <a:extLst>
                <a:ext uri="{FF2B5EF4-FFF2-40B4-BE49-F238E27FC236}">
                  <a16:creationId xmlns:a16="http://schemas.microsoft.com/office/drawing/2014/main" id="{4207CD69-C51C-4CC9-9752-4D67F190315C}"/>
                </a:ext>
              </a:extLst>
            </p:cNvPr>
            <p:cNvSpPr/>
            <p:nvPr/>
          </p:nvSpPr>
          <p:spPr>
            <a:xfrm flipH="1">
              <a:off x="7583621" y="3444073"/>
              <a:ext cx="324000" cy="1121833"/>
            </a:xfrm>
            <a:custGeom>
              <a:avLst/>
              <a:gdLst>
                <a:gd name="connsiteX0" fmla="*/ 12700 w 393700"/>
                <a:gd name="connsiteY0" fmla="*/ 1121833 h 1121833"/>
                <a:gd name="connsiteX1" fmla="*/ 241300 w 393700"/>
                <a:gd name="connsiteY1" fmla="*/ 1104900 h 1121833"/>
                <a:gd name="connsiteX2" fmla="*/ 321734 w 393700"/>
                <a:gd name="connsiteY2" fmla="*/ 1083733 h 1121833"/>
                <a:gd name="connsiteX3" fmla="*/ 347134 w 393700"/>
                <a:gd name="connsiteY3" fmla="*/ 1079500 h 1121833"/>
                <a:gd name="connsiteX4" fmla="*/ 393700 w 393700"/>
                <a:gd name="connsiteY4" fmla="*/ 956733 h 1121833"/>
                <a:gd name="connsiteX5" fmla="*/ 393700 w 393700"/>
                <a:gd name="connsiteY5" fmla="*/ 795867 h 1121833"/>
                <a:gd name="connsiteX6" fmla="*/ 393700 w 393700"/>
                <a:gd name="connsiteY6" fmla="*/ 685800 h 1121833"/>
                <a:gd name="connsiteX7" fmla="*/ 389467 w 393700"/>
                <a:gd name="connsiteY7" fmla="*/ 529167 h 1121833"/>
                <a:gd name="connsiteX8" fmla="*/ 372534 w 393700"/>
                <a:gd name="connsiteY8" fmla="*/ 414867 h 1121833"/>
                <a:gd name="connsiteX9" fmla="*/ 317500 w 393700"/>
                <a:gd name="connsiteY9" fmla="*/ 220133 h 1121833"/>
                <a:gd name="connsiteX10" fmla="*/ 296334 w 393700"/>
                <a:gd name="connsiteY10" fmla="*/ 29633 h 1121833"/>
                <a:gd name="connsiteX11" fmla="*/ 292100 w 393700"/>
                <a:gd name="connsiteY11" fmla="*/ 0 h 1121833"/>
                <a:gd name="connsiteX12" fmla="*/ 105834 w 393700"/>
                <a:gd name="connsiteY12" fmla="*/ 0 h 1121833"/>
                <a:gd name="connsiteX13" fmla="*/ 0 w 393700"/>
                <a:gd name="connsiteY13" fmla="*/ 296333 h 1121833"/>
                <a:gd name="connsiteX14" fmla="*/ 12700 w 393700"/>
                <a:gd name="connsiteY14" fmla="*/ 1121833 h 112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700" h="1121833">
                  <a:moveTo>
                    <a:pt x="12700" y="1121833"/>
                  </a:moveTo>
                  <a:lnTo>
                    <a:pt x="241300" y="1104900"/>
                  </a:lnTo>
                  <a:lnTo>
                    <a:pt x="321734" y="1083733"/>
                  </a:lnTo>
                  <a:lnTo>
                    <a:pt x="347134" y="1079500"/>
                  </a:lnTo>
                  <a:lnTo>
                    <a:pt x="393700" y="956733"/>
                  </a:lnTo>
                  <a:lnTo>
                    <a:pt x="393700" y="795867"/>
                  </a:lnTo>
                  <a:lnTo>
                    <a:pt x="393700" y="685800"/>
                  </a:lnTo>
                  <a:lnTo>
                    <a:pt x="389467" y="529167"/>
                  </a:lnTo>
                  <a:lnTo>
                    <a:pt x="372534" y="414867"/>
                  </a:lnTo>
                  <a:lnTo>
                    <a:pt x="317500" y="220133"/>
                  </a:lnTo>
                  <a:lnTo>
                    <a:pt x="296334" y="29633"/>
                  </a:lnTo>
                  <a:lnTo>
                    <a:pt x="292100" y="0"/>
                  </a:lnTo>
                  <a:lnTo>
                    <a:pt x="105834" y="0"/>
                  </a:lnTo>
                  <a:lnTo>
                    <a:pt x="0" y="296333"/>
                  </a:lnTo>
                  <a:lnTo>
                    <a:pt x="12700" y="1121833"/>
                  </a:lnTo>
                  <a:close/>
                </a:path>
              </a:pathLst>
            </a:cu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3" name="Freeform: Shape 22">
              <a:extLst>
                <a:ext uri="{FF2B5EF4-FFF2-40B4-BE49-F238E27FC236}">
                  <a16:creationId xmlns:a16="http://schemas.microsoft.com/office/drawing/2014/main" id="{CA920F6B-F2A9-4961-8D5B-802B91D5C592}"/>
                </a:ext>
              </a:extLst>
            </p:cNvPr>
            <p:cNvSpPr/>
            <p:nvPr/>
          </p:nvSpPr>
          <p:spPr>
            <a:xfrm>
              <a:off x="7590318" y="3970338"/>
              <a:ext cx="312735" cy="153987"/>
            </a:xfrm>
            <a:custGeom>
              <a:avLst/>
              <a:gdLst>
                <a:gd name="connsiteX0" fmla="*/ 339725 w 339725"/>
                <a:gd name="connsiteY0" fmla="*/ 19050 h 153987"/>
                <a:gd name="connsiteX1" fmla="*/ 339725 w 339725"/>
                <a:gd name="connsiteY1" fmla="*/ 153987 h 153987"/>
                <a:gd name="connsiteX2" fmla="*/ 201613 w 339725"/>
                <a:gd name="connsiteY2" fmla="*/ 149225 h 153987"/>
                <a:gd name="connsiteX3" fmla="*/ 82550 w 339725"/>
                <a:gd name="connsiteY3" fmla="*/ 139700 h 153987"/>
                <a:gd name="connsiteX4" fmla="*/ 0 w 339725"/>
                <a:gd name="connsiteY4" fmla="*/ 134937 h 153987"/>
                <a:gd name="connsiteX5" fmla="*/ 7938 w 339725"/>
                <a:gd name="connsiteY5" fmla="*/ 0 h 153987"/>
                <a:gd name="connsiteX6" fmla="*/ 130175 w 339725"/>
                <a:gd name="connsiteY6" fmla="*/ 7937 h 153987"/>
                <a:gd name="connsiteX7" fmla="*/ 258763 w 339725"/>
                <a:gd name="connsiteY7" fmla="*/ 11112 h 153987"/>
                <a:gd name="connsiteX8" fmla="*/ 339725 w 339725"/>
                <a:gd name="connsiteY8" fmla="*/ 19050 h 15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725" h="153987">
                  <a:moveTo>
                    <a:pt x="339725" y="19050"/>
                  </a:moveTo>
                  <a:lnTo>
                    <a:pt x="339725" y="153987"/>
                  </a:lnTo>
                  <a:lnTo>
                    <a:pt x="201613" y="149225"/>
                  </a:lnTo>
                  <a:lnTo>
                    <a:pt x="82550" y="139700"/>
                  </a:lnTo>
                  <a:lnTo>
                    <a:pt x="0" y="134937"/>
                  </a:lnTo>
                  <a:lnTo>
                    <a:pt x="7938" y="0"/>
                  </a:lnTo>
                  <a:lnTo>
                    <a:pt x="130175" y="7937"/>
                  </a:lnTo>
                  <a:lnTo>
                    <a:pt x="258763" y="11112"/>
                  </a:lnTo>
                  <a:lnTo>
                    <a:pt x="339725" y="190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Shape 23">
              <a:extLst>
                <a:ext uri="{FF2B5EF4-FFF2-40B4-BE49-F238E27FC236}">
                  <a16:creationId xmlns:a16="http://schemas.microsoft.com/office/drawing/2014/main" id="{E6729477-35DF-4772-B144-E1178E89B25D}"/>
                </a:ext>
              </a:extLst>
            </p:cNvPr>
            <p:cNvSpPr/>
            <p:nvPr/>
          </p:nvSpPr>
          <p:spPr>
            <a:xfrm>
              <a:off x="7981951" y="3968750"/>
              <a:ext cx="314325" cy="160338"/>
            </a:xfrm>
            <a:custGeom>
              <a:avLst/>
              <a:gdLst>
                <a:gd name="connsiteX0" fmla="*/ 0 w 314325"/>
                <a:gd name="connsiteY0" fmla="*/ 20638 h 160338"/>
                <a:gd name="connsiteX1" fmla="*/ 0 w 314325"/>
                <a:gd name="connsiteY1" fmla="*/ 160338 h 160338"/>
                <a:gd name="connsiteX2" fmla="*/ 147637 w 314325"/>
                <a:gd name="connsiteY2" fmla="*/ 160338 h 160338"/>
                <a:gd name="connsiteX3" fmla="*/ 225425 w 314325"/>
                <a:gd name="connsiteY3" fmla="*/ 147638 h 160338"/>
                <a:gd name="connsiteX4" fmla="*/ 314325 w 314325"/>
                <a:gd name="connsiteY4" fmla="*/ 138113 h 160338"/>
                <a:gd name="connsiteX5" fmla="*/ 309562 w 314325"/>
                <a:gd name="connsiteY5" fmla="*/ 53975 h 160338"/>
                <a:gd name="connsiteX6" fmla="*/ 306387 w 314325"/>
                <a:gd name="connsiteY6" fmla="*/ 0 h 160338"/>
                <a:gd name="connsiteX7" fmla="*/ 176212 w 314325"/>
                <a:gd name="connsiteY7" fmla="*/ 19050 h 160338"/>
                <a:gd name="connsiteX8" fmla="*/ 65087 w 314325"/>
                <a:gd name="connsiteY8" fmla="*/ 20638 h 160338"/>
                <a:gd name="connsiteX9" fmla="*/ 0 w 314325"/>
                <a:gd name="connsiteY9" fmla="*/ 20638 h 1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25" h="160338">
                  <a:moveTo>
                    <a:pt x="0" y="20638"/>
                  </a:moveTo>
                  <a:lnTo>
                    <a:pt x="0" y="160338"/>
                  </a:lnTo>
                  <a:lnTo>
                    <a:pt x="147637" y="160338"/>
                  </a:lnTo>
                  <a:lnTo>
                    <a:pt x="225425" y="147638"/>
                  </a:lnTo>
                  <a:lnTo>
                    <a:pt x="314325" y="138113"/>
                  </a:lnTo>
                  <a:lnTo>
                    <a:pt x="309562" y="53975"/>
                  </a:lnTo>
                  <a:lnTo>
                    <a:pt x="306387" y="0"/>
                  </a:lnTo>
                  <a:lnTo>
                    <a:pt x="176212" y="19050"/>
                  </a:lnTo>
                  <a:lnTo>
                    <a:pt x="65087" y="20638"/>
                  </a:lnTo>
                  <a:lnTo>
                    <a:pt x="0" y="2063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Freeform: Shape 157">
              <a:extLst>
                <a:ext uri="{FF2B5EF4-FFF2-40B4-BE49-F238E27FC236}">
                  <a16:creationId xmlns:a16="http://schemas.microsoft.com/office/drawing/2014/main" id="{D51E1962-AE2B-482D-A241-E0FE71D7771A}"/>
                </a:ext>
              </a:extLst>
            </p:cNvPr>
            <p:cNvSpPr/>
            <p:nvPr/>
          </p:nvSpPr>
          <p:spPr>
            <a:xfrm>
              <a:off x="7985865" y="4189971"/>
              <a:ext cx="314325" cy="160338"/>
            </a:xfrm>
            <a:custGeom>
              <a:avLst/>
              <a:gdLst>
                <a:gd name="connsiteX0" fmla="*/ 0 w 314325"/>
                <a:gd name="connsiteY0" fmla="*/ 20638 h 160338"/>
                <a:gd name="connsiteX1" fmla="*/ 0 w 314325"/>
                <a:gd name="connsiteY1" fmla="*/ 160338 h 160338"/>
                <a:gd name="connsiteX2" fmla="*/ 147637 w 314325"/>
                <a:gd name="connsiteY2" fmla="*/ 160338 h 160338"/>
                <a:gd name="connsiteX3" fmla="*/ 225425 w 314325"/>
                <a:gd name="connsiteY3" fmla="*/ 147638 h 160338"/>
                <a:gd name="connsiteX4" fmla="*/ 314325 w 314325"/>
                <a:gd name="connsiteY4" fmla="*/ 138113 h 160338"/>
                <a:gd name="connsiteX5" fmla="*/ 309562 w 314325"/>
                <a:gd name="connsiteY5" fmla="*/ 53975 h 160338"/>
                <a:gd name="connsiteX6" fmla="*/ 306387 w 314325"/>
                <a:gd name="connsiteY6" fmla="*/ 0 h 160338"/>
                <a:gd name="connsiteX7" fmla="*/ 176212 w 314325"/>
                <a:gd name="connsiteY7" fmla="*/ 19050 h 160338"/>
                <a:gd name="connsiteX8" fmla="*/ 65087 w 314325"/>
                <a:gd name="connsiteY8" fmla="*/ 20638 h 160338"/>
                <a:gd name="connsiteX9" fmla="*/ 0 w 314325"/>
                <a:gd name="connsiteY9" fmla="*/ 20638 h 16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325" h="160338">
                  <a:moveTo>
                    <a:pt x="0" y="20638"/>
                  </a:moveTo>
                  <a:lnTo>
                    <a:pt x="0" y="160338"/>
                  </a:lnTo>
                  <a:lnTo>
                    <a:pt x="147637" y="160338"/>
                  </a:lnTo>
                  <a:lnTo>
                    <a:pt x="225425" y="147638"/>
                  </a:lnTo>
                  <a:lnTo>
                    <a:pt x="314325" y="138113"/>
                  </a:lnTo>
                  <a:lnTo>
                    <a:pt x="309562" y="53975"/>
                  </a:lnTo>
                  <a:lnTo>
                    <a:pt x="306387" y="0"/>
                  </a:lnTo>
                  <a:lnTo>
                    <a:pt x="176212" y="19050"/>
                  </a:lnTo>
                  <a:lnTo>
                    <a:pt x="65087" y="20638"/>
                  </a:lnTo>
                  <a:lnTo>
                    <a:pt x="0" y="2063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9" name="Freeform: Shape 158">
              <a:extLst>
                <a:ext uri="{FF2B5EF4-FFF2-40B4-BE49-F238E27FC236}">
                  <a16:creationId xmlns:a16="http://schemas.microsoft.com/office/drawing/2014/main" id="{1C6B7082-2AF7-4F3B-B39D-B8C84A818666}"/>
                </a:ext>
              </a:extLst>
            </p:cNvPr>
            <p:cNvSpPr/>
            <p:nvPr/>
          </p:nvSpPr>
          <p:spPr>
            <a:xfrm>
              <a:off x="7586543" y="4183137"/>
              <a:ext cx="312735" cy="153987"/>
            </a:xfrm>
            <a:custGeom>
              <a:avLst/>
              <a:gdLst>
                <a:gd name="connsiteX0" fmla="*/ 339725 w 339725"/>
                <a:gd name="connsiteY0" fmla="*/ 19050 h 153987"/>
                <a:gd name="connsiteX1" fmla="*/ 339725 w 339725"/>
                <a:gd name="connsiteY1" fmla="*/ 153987 h 153987"/>
                <a:gd name="connsiteX2" fmla="*/ 201613 w 339725"/>
                <a:gd name="connsiteY2" fmla="*/ 149225 h 153987"/>
                <a:gd name="connsiteX3" fmla="*/ 82550 w 339725"/>
                <a:gd name="connsiteY3" fmla="*/ 139700 h 153987"/>
                <a:gd name="connsiteX4" fmla="*/ 0 w 339725"/>
                <a:gd name="connsiteY4" fmla="*/ 134937 h 153987"/>
                <a:gd name="connsiteX5" fmla="*/ 7938 w 339725"/>
                <a:gd name="connsiteY5" fmla="*/ 0 h 153987"/>
                <a:gd name="connsiteX6" fmla="*/ 130175 w 339725"/>
                <a:gd name="connsiteY6" fmla="*/ 7937 h 153987"/>
                <a:gd name="connsiteX7" fmla="*/ 258763 w 339725"/>
                <a:gd name="connsiteY7" fmla="*/ 11112 h 153987"/>
                <a:gd name="connsiteX8" fmla="*/ 339725 w 339725"/>
                <a:gd name="connsiteY8" fmla="*/ 19050 h 15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725" h="153987">
                  <a:moveTo>
                    <a:pt x="339725" y="19050"/>
                  </a:moveTo>
                  <a:lnTo>
                    <a:pt x="339725" y="153987"/>
                  </a:lnTo>
                  <a:lnTo>
                    <a:pt x="201613" y="149225"/>
                  </a:lnTo>
                  <a:lnTo>
                    <a:pt x="82550" y="139700"/>
                  </a:lnTo>
                  <a:lnTo>
                    <a:pt x="0" y="134937"/>
                  </a:lnTo>
                  <a:lnTo>
                    <a:pt x="7938" y="0"/>
                  </a:lnTo>
                  <a:lnTo>
                    <a:pt x="130175" y="7937"/>
                  </a:lnTo>
                  <a:lnTo>
                    <a:pt x="258763" y="11112"/>
                  </a:lnTo>
                  <a:lnTo>
                    <a:pt x="339725" y="190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39" name="Picture 138" descr="Qr code&#10;&#10;Description automatically generated">
            <a:extLst>
              <a:ext uri="{FF2B5EF4-FFF2-40B4-BE49-F238E27FC236}">
                <a16:creationId xmlns:a16="http://schemas.microsoft.com/office/drawing/2014/main" id="{6DEF751D-F539-4D6E-90FD-50F3375BA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368226051"/>
      </p:ext>
    </p:extLst>
  </p:cSld>
  <p:clrMapOvr>
    <a:masterClrMapping/>
  </p:clrMapOvr>
  <mc:AlternateContent xmlns:mc="http://schemas.openxmlformats.org/markup-compatibility/2006" xmlns:p14="http://schemas.microsoft.com/office/powerpoint/2010/main">
    <mc:Choice Requires="p14">
      <p:transition p14:dur="10" advClick="0" advTm="7300">
        <p:fade/>
      </p:transition>
    </mc:Choice>
    <mc:Fallback xmlns="">
      <p:transition advClick="0" advTm="7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8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0"/>
                                          </p:stCondLst>
                                        </p:cTn>
                                        <p:tgtEl>
                                          <p:spTgt spid="209"/>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5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500"/>
                                  </p:stCondLst>
                                  <p:childTnLst>
                                    <p:set>
                                      <p:cBhvr>
                                        <p:cTn id="23" dur="1" fill="hold">
                                          <p:stCondLst>
                                            <p:cond delay="0"/>
                                          </p:stCondLst>
                                        </p:cTn>
                                        <p:tgtEl>
                                          <p:spTgt spid="233">
                                            <p:txEl>
                                              <p:pRg st="1" end="1"/>
                                            </p:txEl>
                                          </p:spTgt>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nodeType="after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nodeType="afterEffect">
                                  <p:stCondLst>
                                    <p:cond delay="50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7314-4654-4500-B07D-C471AA0B7FE8}"/>
              </a:ext>
            </a:extLst>
          </p:cNvPr>
          <p:cNvSpPr>
            <a:spLocks noGrp="1"/>
          </p:cNvSpPr>
          <p:nvPr>
            <p:ph type="title"/>
          </p:nvPr>
        </p:nvSpPr>
        <p:spPr/>
        <p:txBody>
          <a:bodyPr/>
          <a:lstStyle/>
          <a:p>
            <a:r>
              <a:rPr lang="en-AU" b="1" dirty="0"/>
              <a:t>So the challenge is…</a:t>
            </a:r>
          </a:p>
        </p:txBody>
      </p:sp>
      <p:sp>
        <p:nvSpPr>
          <p:cNvPr id="3" name="Content Placeholder 2">
            <a:extLst>
              <a:ext uri="{FF2B5EF4-FFF2-40B4-BE49-F238E27FC236}">
                <a16:creationId xmlns:a16="http://schemas.microsoft.com/office/drawing/2014/main" id="{35DCE317-03D6-40C6-8DFB-0E9ED15FBCEB}"/>
              </a:ext>
            </a:extLst>
          </p:cNvPr>
          <p:cNvSpPr>
            <a:spLocks noGrp="1"/>
          </p:cNvSpPr>
          <p:nvPr>
            <p:ph sz="quarter" idx="13"/>
          </p:nvPr>
        </p:nvSpPr>
        <p:spPr>
          <a:xfrm>
            <a:off x="539496" y="2560320"/>
            <a:ext cx="10039604" cy="3977640"/>
          </a:xfrm>
        </p:spPr>
        <p:txBody>
          <a:bodyPr/>
          <a:lstStyle/>
          <a:p>
            <a:pPr marL="0" indent="0">
              <a:buNone/>
            </a:pPr>
            <a:r>
              <a:rPr lang="en-AU" sz="2800" dirty="0"/>
              <a:t>To consider if bonds are enough or if there better ways to manage environmental liabilities by:</a:t>
            </a:r>
          </a:p>
          <a:p>
            <a:pPr lvl="1">
              <a:lnSpc>
                <a:spcPct val="100000"/>
              </a:lnSpc>
              <a:spcBef>
                <a:spcPts val="1200"/>
              </a:spcBef>
            </a:pPr>
            <a:r>
              <a:rPr lang="en-AU" sz="2400" dirty="0"/>
              <a:t>determining the size of the total liability</a:t>
            </a:r>
          </a:p>
          <a:p>
            <a:pPr lvl="1">
              <a:lnSpc>
                <a:spcPct val="100000"/>
              </a:lnSpc>
              <a:spcBef>
                <a:spcPts val="1200"/>
              </a:spcBef>
            </a:pPr>
            <a:r>
              <a:rPr lang="en-AU" sz="2400" dirty="0"/>
              <a:t>assessing which activity has the greatest liability</a:t>
            </a:r>
          </a:p>
          <a:p>
            <a:pPr lvl="1">
              <a:lnSpc>
                <a:spcPct val="100000"/>
              </a:lnSpc>
              <a:spcBef>
                <a:spcPts val="1200"/>
              </a:spcBef>
            </a:pPr>
            <a:r>
              <a:rPr lang="en-AU" sz="2400" dirty="0"/>
              <a:t>examining how environmental liabilities change over time</a:t>
            </a:r>
          </a:p>
          <a:p>
            <a:pPr lvl="1">
              <a:lnSpc>
                <a:spcPct val="100000"/>
              </a:lnSpc>
              <a:spcBef>
                <a:spcPts val="1200"/>
              </a:spcBef>
            </a:pPr>
            <a:r>
              <a:rPr lang="en-AU" sz="2400" dirty="0"/>
              <a:t>assessing how liabilities are distributed amongst different operators</a:t>
            </a:r>
          </a:p>
          <a:p>
            <a:pPr lvl="1">
              <a:lnSpc>
                <a:spcPct val="100000"/>
              </a:lnSpc>
              <a:spcBef>
                <a:spcPts val="1200"/>
              </a:spcBef>
            </a:pPr>
            <a:r>
              <a:rPr lang="en-AU" sz="2400" dirty="0"/>
              <a:t>considering operator risks to meet rehabilitation costs</a:t>
            </a:r>
          </a:p>
          <a:p>
            <a:pPr lvl="1">
              <a:lnSpc>
                <a:spcPct val="100000"/>
              </a:lnSpc>
              <a:spcBef>
                <a:spcPts val="1200"/>
              </a:spcBef>
            </a:pPr>
            <a:r>
              <a:rPr lang="en-AU" sz="2400" dirty="0"/>
              <a:t>looking at how other regulators manage environmental liabilities</a:t>
            </a:r>
          </a:p>
        </p:txBody>
      </p:sp>
      <p:pic>
        <p:nvPicPr>
          <p:cNvPr id="6" name="Picture 5" descr="Qr code&#10;&#10;Description automatically generated">
            <a:extLst>
              <a:ext uri="{FF2B5EF4-FFF2-40B4-BE49-F238E27FC236}">
                <a16:creationId xmlns:a16="http://schemas.microsoft.com/office/drawing/2014/main" id="{80B1181E-533A-465C-8B00-D1A0FCF32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133697492"/>
      </p:ext>
    </p:extLst>
  </p:cSld>
  <p:clrMapOvr>
    <a:masterClrMapping/>
  </p:clrMapOvr>
  <mc:AlternateContent xmlns:mc="http://schemas.openxmlformats.org/markup-compatibility/2006" xmlns:p14="http://schemas.microsoft.com/office/powerpoint/2010/main">
    <mc:Choice Requires="p14">
      <p:transition p14:dur="10" advClick="0" advTm="14000">
        <p:fade/>
      </p:transition>
    </mc:Choice>
    <mc:Fallback xmlns="">
      <p:transition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750"/>
                            </p:stCondLst>
                            <p:childTnLst>
                              <p:par>
                                <p:cTn id="14" presetID="1" presetClass="entr" presetSubtype="0" fill="hold" nodeType="afterEffect">
                                  <p:stCondLst>
                                    <p:cond delay="1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5500"/>
                            </p:stCondLst>
                            <p:childTnLst>
                              <p:par>
                                <p:cTn id="17" presetID="1" presetClass="entr" presetSubtype="0" fill="hold" nodeType="afterEffect">
                                  <p:stCondLst>
                                    <p:cond delay="17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7250"/>
                            </p:stCondLst>
                            <p:childTnLst>
                              <p:par>
                                <p:cTn id="20" presetID="1" presetClass="entr" presetSubtype="0" fill="hold" nodeType="afterEffect">
                                  <p:stCondLst>
                                    <p:cond delay="17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17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6C5B4-0BA2-4AAF-A48E-7A8D38AE6795}"/>
              </a:ext>
            </a:extLst>
          </p:cNvPr>
          <p:cNvSpPr>
            <a:spLocks noGrp="1"/>
          </p:cNvSpPr>
          <p:nvPr>
            <p:ph type="title"/>
          </p:nvPr>
        </p:nvSpPr>
        <p:spPr/>
        <p:txBody>
          <a:bodyPr>
            <a:normAutofit fontScale="90000"/>
          </a:bodyPr>
          <a:lstStyle/>
          <a:p>
            <a:r>
              <a:rPr lang="en-AU" dirty="0"/>
              <a:t>Which activities have the greatest environmental liability in South Australia?</a:t>
            </a:r>
          </a:p>
        </p:txBody>
      </p:sp>
      <p:sp>
        <p:nvSpPr>
          <p:cNvPr id="14" name="Freeform: Shape 13">
            <a:extLst>
              <a:ext uri="{FF2B5EF4-FFF2-40B4-BE49-F238E27FC236}">
                <a16:creationId xmlns:a16="http://schemas.microsoft.com/office/drawing/2014/main" id="{2EAB2A05-DCFB-4CD8-B164-B663386AFAF0}"/>
              </a:ext>
            </a:extLst>
          </p:cNvPr>
          <p:cNvSpPr/>
          <p:nvPr/>
        </p:nvSpPr>
        <p:spPr>
          <a:xfrm>
            <a:off x="927064" y="3868750"/>
            <a:ext cx="10667078" cy="2351013"/>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446568 h 2041452"/>
              <a:gd name="connsiteX1" fmla="*/ 0 w 10122195"/>
              <a:gd name="connsiteY1" fmla="*/ 882503 h 2041452"/>
              <a:gd name="connsiteX2" fmla="*/ 244549 w 10122195"/>
              <a:gd name="connsiteY2" fmla="*/ 499731 h 2041452"/>
              <a:gd name="connsiteX3" fmla="*/ 489098 w 10122195"/>
              <a:gd name="connsiteY3" fmla="*/ 0 h 2041452"/>
              <a:gd name="connsiteX4" fmla="*/ 935665 w 10122195"/>
              <a:gd name="connsiteY4" fmla="*/ 308345 h 2041452"/>
              <a:gd name="connsiteX5" fmla="*/ 1275907 w 10122195"/>
              <a:gd name="connsiteY5" fmla="*/ 308345 h 2041452"/>
              <a:gd name="connsiteX6" fmla="*/ 1733107 w 10122195"/>
              <a:gd name="connsiteY6" fmla="*/ 446568 h 2041452"/>
              <a:gd name="connsiteX7" fmla="*/ 2243470 w 10122195"/>
              <a:gd name="connsiteY7" fmla="*/ 499731 h 2041452"/>
              <a:gd name="connsiteX8" fmla="*/ 2583711 w 10122195"/>
              <a:gd name="connsiteY8" fmla="*/ 510363 h 2041452"/>
              <a:gd name="connsiteX9" fmla="*/ 2977116 w 10122195"/>
              <a:gd name="connsiteY9" fmla="*/ 435935 h 2041452"/>
              <a:gd name="connsiteX10" fmla="*/ 3232297 w 10122195"/>
              <a:gd name="connsiteY10" fmla="*/ 372140 h 2041452"/>
              <a:gd name="connsiteX11" fmla="*/ 3487479 w 10122195"/>
              <a:gd name="connsiteY11" fmla="*/ 223284 h 2041452"/>
              <a:gd name="connsiteX12" fmla="*/ 3965944 w 10122195"/>
              <a:gd name="connsiteY12" fmla="*/ 244549 h 2041452"/>
              <a:gd name="connsiteX13" fmla="*/ 4359349 w 10122195"/>
              <a:gd name="connsiteY13" fmla="*/ 297712 h 2041452"/>
              <a:gd name="connsiteX14" fmla="*/ 4859079 w 10122195"/>
              <a:gd name="connsiteY14" fmla="*/ 265815 h 2041452"/>
              <a:gd name="connsiteX15" fmla="*/ 5231218 w 10122195"/>
              <a:gd name="connsiteY15" fmla="*/ 329610 h 2041452"/>
              <a:gd name="connsiteX16" fmla="*/ 5752214 w 10122195"/>
              <a:gd name="connsiteY16" fmla="*/ 265815 h 2041452"/>
              <a:gd name="connsiteX17" fmla="*/ 6071190 w 10122195"/>
              <a:gd name="connsiteY17" fmla="*/ 148856 h 2041452"/>
              <a:gd name="connsiteX18" fmla="*/ 6709144 w 10122195"/>
              <a:gd name="connsiteY18" fmla="*/ 159489 h 2041452"/>
              <a:gd name="connsiteX19" fmla="*/ 7166344 w 10122195"/>
              <a:gd name="connsiteY19" fmla="*/ 276447 h 2041452"/>
              <a:gd name="connsiteX20" fmla="*/ 7676707 w 10122195"/>
              <a:gd name="connsiteY20" fmla="*/ 318977 h 2041452"/>
              <a:gd name="connsiteX21" fmla="*/ 8006316 w 10122195"/>
              <a:gd name="connsiteY21" fmla="*/ 159489 h 2041452"/>
              <a:gd name="connsiteX22" fmla="*/ 8335925 w 10122195"/>
              <a:gd name="connsiteY22" fmla="*/ 127591 h 2041452"/>
              <a:gd name="connsiteX23" fmla="*/ 8623004 w 10122195"/>
              <a:gd name="connsiteY23" fmla="*/ 276447 h 2041452"/>
              <a:gd name="connsiteX24" fmla="*/ 8846288 w 10122195"/>
              <a:gd name="connsiteY24" fmla="*/ 414670 h 2041452"/>
              <a:gd name="connsiteX25" fmla="*/ 9292856 w 10122195"/>
              <a:gd name="connsiteY25" fmla="*/ 329610 h 2041452"/>
              <a:gd name="connsiteX26" fmla="*/ 9537404 w 10122195"/>
              <a:gd name="connsiteY26" fmla="*/ 287080 h 2041452"/>
              <a:gd name="connsiteX27" fmla="*/ 9707525 w 10122195"/>
              <a:gd name="connsiteY27" fmla="*/ 287080 h 2041452"/>
              <a:gd name="connsiteX28" fmla="*/ 10111563 w 10122195"/>
              <a:gd name="connsiteY28" fmla="*/ 276447 h 2041452"/>
              <a:gd name="connsiteX29" fmla="*/ 10122195 w 10122195"/>
              <a:gd name="connsiteY29" fmla="*/ 2041452 h 2041452"/>
              <a:gd name="connsiteX30" fmla="*/ 21265 w 10122195"/>
              <a:gd name="connsiteY30" fmla="*/ 2030819 h 2041452"/>
              <a:gd name="connsiteX31" fmla="*/ 21265 w 10122195"/>
              <a:gd name="connsiteY31" fmla="*/ 839973 h 2041452"/>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35665 w 10122195"/>
              <a:gd name="connsiteY4" fmla="*/ 318977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00939 w 10122195"/>
              <a:gd name="connsiteY7" fmla="*/ 127591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67833 h 2062717"/>
              <a:gd name="connsiteX1" fmla="*/ 0 w 10122195"/>
              <a:gd name="connsiteY1" fmla="*/ 903768 h 2062717"/>
              <a:gd name="connsiteX2" fmla="*/ 10633 w 10122195"/>
              <a:gd name="connsiteY2" fmla="*/ 10633 h 2062717"/>
              <a:gd name="connsiteX3" fmla="*/ 489098 w 10122195"/>
              <a:gd name="connsiteY3" fmla="*/ 21265 h 2062717"/>
              <a:gd name="connsiteX4" fmla="*/ 956930 w 10122195"/>
              <a:gd name="connsiteY4" fmla="*/ 159489 h 2062717"/>
              <a:gd name="connsiteX5" fmla="*/ 1392865 w 10122195"/>
              <a:gd name="connsiteY5" fmla="*/ 85062 h 2062717"/>
              <a:gd name="connsiteX6" fmla="*/ 1818167 w 10122195"/>
              <a:gd name="connsiteY6" fmla="*/ 138223 h 2062717"/>
              <a:gd name="connsiteX7" fmla="*/ 2200939 w 10122195"/>
              <a:gd name="connsiteY7" fmla="*/ 138224 h 2062717"/>
              <a:gd name="connsiteX8" fmla="*/ 2711301 w 10122195"/>
              <a:gd name="connsiteY8" fmla="*/ 0 h 2062717"/>
              <a:gd name="connsiteX9" fmla="*/ 2977116 w 10122195"/>
              <a:gd name="connsiteY9" fmla="*/ 457200 h 2062717"/>
              <a:gd name="connsiteX10" fmla="*/ 3232297 w 10122195"/>
              <a:gd name="connsiteY10" fmla="*/ 393405 h 2062717"/>
              <a:gd name="connsiteX11" fmla="*/ 3487479 w 10122195"/>
              <a:gd name="connsiteY11" fmla="*/ 244549 h 2062717"/>
              <a:gd name="connsiteX12" fmla="*/ 3965944 w 10122195"/>
              <a:gd name="connsiteY12" fmla="*/ 265814 h 2062717"/>
              <a:gd name="connsiteX13" fmla="*/ 4359349 w 10122195"/>
              <a:gd name="connsiteY13" fmla="*/ 318977 h 2062717"/>
              <a:gd name="connsiteX14" fmla="*/ 4859079 w 10122195"/>
              <a:gd name="connsiteY14" fmla="*/ 287080 h 2062717"/>
              <a:gd name="connsiteX15" fmla="*/ 5231218 w 10122195"/>
              <a:gd name="connsiteY15" fmla="*/ 350875 h 2062717"/>
              <a:gd name="connsiteX16" fmla="*/ 5752214 w 10122195"/>
              <a:gd name="connsiteY16" fmla="*/ 287080 h 2062717"/>
              <a:gd name="connsiteX17" fmla="*/ 6071190 w 10122195"/>
              <a:gd name="connsiteY17" fmla="*/ 170121 h 2062717"/>
              <a:gd name="connsiteX18" fmla="*/ 6709144 w 10122195"/>
              <a:gd name="connsiteY18" fmla="*/ 180754 h 2062717"/>
              <a:gd name="connsiteX19" fmla="*/ 7166344 w 10122195"/>
              <a:gd name="connsiteY19" fmla="*/ 297712 h 2062717"/>
              <a:gd name="connsiteX20" fmla="*/ 7676707 w 10122195"/>
              <a:gd name="connsiteY20" fmla="*/ 340242 h 2062717"/>
              <a:gd name="connsiteX21" fmla="*/ 8006316 w 10122195"/>
              <a:gd name="connsiteY21" fmla="*/ 180754 h 2062717"/>
              <a:gd name="connsiteX22" fmla="*/ 8335925 w 10122195"/>
              <a:gd name="connsiteY22" fmla="*/ 148856 h 2062717"/>
              <a:gd name="connsiteX23" fmla="*/ 8623004 w 10122195"/>
              <a:gd name="connsiteY23" fmla="*/ 297712 h 2062717"/>
              <a:gd name="connsiteX24" fmla="*/ 8846288 w 10122195"/>
              <a:gd name="connsiteY24" fmla="*/ 435935 h 2062717"/>
              <a:gd name="connsiteX25" fmla="*/ 9292856 w 10122195"/>
              <a:gd name="connsiteY25" fmla="*/ 350875 h 2062717"/>
              <a:gd name="connsiteX26" fmla="*/ 9537404 w 10122195"/>
              <a:gd name="connsiteY26" fmla="*/ 308345 h 2062717"/>
              <a:gd name="connsiteX27" fmla="*/ 9707525 w 10122195"/>
              <a:gd name="connsiteY27" fmla="*/ 308345 h 2062717"/>
              <a:gd name="connsiteX28" fmla="*/ 10111563 w 10122195"/>
              <a:gd name="connsiteY28" fmla="*/ 297712 h 2062717"/>
              <a:gd name="connsiteX29" fmla="*/ 10122195 w 10122195"/>
              <a:gd name="connsiteY29" fmla="*/ 2062717 h 2062717"/>
              <a:gd name="connsiteX30" fmla="*/ 21265 w 10122195"/>
              <a:gd name="connsiteY30" fmla="*/ 2052084 h 2062717"/>
              <a:gd name="connsiteX31" fmla="*/ 21265 w 10122195"/>
              <a:gd name="connsiteY31" fmla="*/ 861238 h 2062717"/>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232297 w 10122195"/>
              <a:gd name="connsiteY10" fmla="*/ 584791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92455 w 10122195"/>
              <a:gd name="connsiteY17" fmla="*/ 63795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744279 h 2339163"/>
              <a:gd name="connsiteX1" fmla="*/ 0 w 10122195"/>
              <a:gd name="connsiteY1" fmla="*/ 1180214 h 2339163"/>
              <a:gd name="connsiteX2" fmla="*/ 10633 w 10122195"/>
              <a:gd name="connsiteY2" fmla="*/ 287079 h 2339163"/>
              <a:gd name="connsiteX3" fmla="*/ 489098 w 10122195"/>
              <a:gd name="connsiteY3" fmla="*/ 297711 h 2339163"/>
              <a:gd name="connsiteX4" fmla="*/ 956930 w 10122195"/>
              <a:gd name="connsiteY4" fmla="*/ 435935 h 2339163"/>
              <a:gd name="connsiteX5" fmla="*/ 1392865 w 10122195"/>
              <a:gd name="connsiteY5" fmla="*/ 361508 h 2339163"/>
              <a:gd name="connsiteX6" fmla="*/ 1818167 w 10122195"/>
              <a:gd name="connsiteY6" fmla="*/ 414669 h 2339163"/>
              <a:gd name="connsiteX7" fmla="*/ 2200939 w 10122195"/>
              <a:gd name="connsiteY7" fmla="*/ 414670 h 2339163"/>
              <a:gd name="connsiteX8" fmla="*/ 2711301 w 10122195"/>
              <a:gd name="connsiteY8" fmla="*/ 276446 h 2339163"/>
              <a:gd name="connsiteX9" fmla="*/ 3221664 w 10122195"/>
              <a:gd name="connsiteY9" fmla="*/ 85060 h 2339163"/>
              <a:gd name="connsiteX10" fmla="*/ 3551274 w 10122195"/>
              <a:gd name="connsiteY10" fmla="*/ 159488 h 2339163"/>
              <a:gd name="connsiteX11" fmla="*/ 3657600 w 10122195"/>
              <a:gd name="connsiteY11" fmla="*/ 159488 h 2339163"/>
              <a:gd name="connsiteX12" fmla="*/ 4263656 w 10122195"/>
              <a:gd name="connsiteY12" fmla="*/ 127591 h 2339163"/>
              <a:gd name="connsiteX13" fmla="*/ 4476308 w 10122195"/>
              <a:gd name="connsiteY13" fmla="*/ 350874 h 2339163"/>
              <a:gd name="connsiteX14" fmla="*/ 4880343 w 10122195"/>
              <a:gd name="connsiteY14" fmla="*/ 350875 h 2339163"/>
              <a:gd name="connsiteX15" fmla="*/ 5241851 w 10122195"/>
              <a:gd name="connsiteY15" fmla="*/ 340242 h 2339163"/>
              <a:gd name="connsiteX16" fmla="*/ 5762846 w 10122195"/>
              <a:gd name="connsiteY16" fmla="*/ 393405 h 2339163"/>
              <a:gd name="connsiteX17" fmla="*/ 6092455 w 10122195"/>
              <a:gd name="connsiteY17" fmla="*/ 148855 h 2339163"/>
              <a:gd name="connsiteX18" fmla="*/ 6687879 w 10122195"/>
              <a:gd name="connsiteY18" fmla="*/ 0 h 2339163"/>
              <a:gd name="connsiteX19" fmla="*/ 7166344 w 10122195"/>
              <a:gd name="connsiteY19" fmla="*/ 574158 h 2339163"/>
              <a:gd name="connsiteX20" fmla="*/ 7676707 w 10122195"/>
              <a:gd name="connsiteY20" fmla="*/ 616688 h 2339163"/>
              <a:gd name="connsiteX21" fmla="*/ 8006316 w 10122195"/>
              <a:gd name="connsiteY21" fmla="*/ 457200 h 2339163"/>
              <a:gd name="connsiteX22" fmla="*/ 8335925 w 10122195"/>
              <a:gd name="connsiteY22" fmla="*/ 425302 h 2339163"/>
              <a:gd name="connsiteX23" fmla="*/ 8623004 w 10122195"/>
              <a:gd name="connsiteY23" fmla="*/ 574158 h 2339163"/>
              <a:gd name="connsiteX24" fmla="*/ 8846288 w 10122195"/>
              <a:gd name="connsiteY24" fmla="*/ 712381 h 2339163"/>
              <a:gd name="connsiteX25" fmla="*/ 9292856 w 10122195"/>
              <a:gd name="connsiteY25" fmla="*/ 627321 h 2339163"/>
              <a:gd name="connsiteX26" fmla="*/ 9537404 w 10122195"/>
              <a:gd name="connsiteY26" fmla="*/ 584791 h 2339163"/>
              <a:gd name="connsiteX27" fmla="*/ 9707525 w 10122195"/>
              <a:gd name="connsiteY27" fmla="*/ 584791 h 2339163"/>
              <a:gd name="connsiteX28" fmla="*/ 10111563 w 10122195"/>
              <a:gd name="connsiteY28" fmla="*/ 574158 h 2339163"/>
              <a:gd name="connsiteX29" fmla="*/ 10122195 w 10122195"/>
              <a:gd name="connsiteY29" fmla="*/ 2339163 h 2339163"/>
              <a:gd name="connsiteX30" fmla="*/ 21265 w 10122195"/>
              <a:gd name="connsiteY30" fmla="*/ 2328530 h 2339163"/>
              <a:gd name="connsiteX31" fmla="*/ 21265 w 10122195"/>
              <a:gd name="connsiteY31" fmla="*/ 1137684 h 2339163"/>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71321 w 10122195"/>
              <a:gd name="connsiteY27" fmla="*/ 372140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952613 w 10154094"/>
              <a:gd name="connsiteY23" fmla="*/ 404037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46197 w 10154094"/>
              <a:gd name="connsiteY6" fmla="*/ 220750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818126 w 10154094"/>
              <a:gd name="connsiteY6" fmla="*/ 30128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508744 w 10154094"/>
              <a:gd name="connsiteY10" fmla="*/ 203602 h 2457704"/>
              <a:gd name="connsiteX11" fmla="*/ 3668593 w 10154094"/>
              <a:gd name="connsiteY11" fmla="*/ 0 h 2457704"/>
              <a:gd name="connsiteX12" fmla="*/ 4263656 w 10154094"/>
              <a:gd name="connsiteY12" fmla="*/ 246132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63656 w 10154094"/>
              <a:gd name="connsiteY12" fmla="*/ 246132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241872 w 10154094"/>
              <a:gd name="connsiteY17" fmla="*/ 186861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241872 w 10154094"/>
              <a:gd name="connsiteY17" fmla="*/ 186861 h 2457704"/>
              <a:gd name="connsiteX18" fmla="*/ 6687879 w 10154094"/>
              <a:gd name="connsiteY18" fmla="*/ 118541 h 2457704"/>
              <a:gd name="connsiteX19" fmla="*/ 7028121 w 10154094"/>
              <a:gd name="connsiteY19" fmla="*/ 22848 h 2457704"/>
              <a:gd name="connsiteX20" fmla="*/ 7708205 w 10154094"/>
              <a:gd name="connsiteY20" fmla="*/ 148855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08205 w 10154094"/>
              <a:gd name="connsiteY20" fmla="*/ 198489 h 2507338"/>
              <a:gd name="connsiteX21" fmla="*/ 8165805 w 10154094"/>
              <a:gd name="connsiteY21" fmla="*/ 274500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165805 w 10154094"/>
              <a:gd name="connsiteY21" fmla="*/ 274500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579935 w 10154094"/>
              <a:gd name="connsiteY25" fmla="*/ 561579 h 2507338"/>
              <a:gd name="connsiteX26" fmla="*/ 9590727 w 10154094"/>
              <a:gd name="connsiteY26" fmla="*/ 110897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483882 w 10154094"/>
              <a:gd name="connsiteY25" fmla="*/ 110580 h 2507338"/>
              <a:gd name="connsiteX26" fmla="*/ 9590727 w 10154094"/>
              <a:gd name="connsiteY26" fmla="*/ 110897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483882 w 10154094"/>
              <a:gd name="connsiteY25" fmla="*/ 110580 h 2507338"/>
              <a:gd name="connsiteX26" fmla="*/ 9590727 w 10154094"/>
              <a:gd name="connsiteY26" fmla="*/ 110897 h 2507338"/>
              <a:gd name="connsiteX27" fmla="*/ 9814012 w 10154094"/>
              <a:gd name="connsiteY27" fmla="*/ 259390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110580 h 2507338"/>
              <a:gd name="connsiteX26" fmla="*/ 9590727 w 10160468"/>
              <a:gd name="connsiteY26" fmla="*/ 110897 h 2507338"/>
              <a:gd name="connsiteX27" fmla="*/ 9814012 w 10160468"/>
              <a:gd name="connsiteY27" fmla="*/ 259390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110580 h 2507338"/>
              <a:gd name="connsiteX26" fmla="*/ 9590727 w 10160468"/>
              <a:gd name="connsiteY26" fmla="*/ 110897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52863 h 2507338"/>
              <a:gd name="connsiteX26" fmla="*/ 9590727 w 10160468"/>
              <a:gd name="connsiteY26" fmla="*/ 110897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087333 w 10160468"/>
              <a:gd name="connsiteY23" fmla="*/ 103052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163820 w 10160468"/>
              <a:gd name="connsiteY23" fmla="*/ 50144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163820 w 10160468"/>
              <a:gd name="connsiteY23" fmla="*/ 5014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127101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127101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17214 w 10160468"/>
              <a:gd name="connsiteY4" fmla="*/ 386848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423310 w 10160468"/>
              <a:gd name="connsiteY3" fmla="*/ 346639 h 2507338"/>
              <a:gd name="connsiteX4" fmla="*/ 917214 w 10160468"/>
              <a:gd name="connsiteY4" fmla="*/ 386848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25507 w 10185975"/>
              <a:gd name="connsiteY0" fmla="*/ 912454 h 2507338"/>
              <a:gd name="connsiteX1" fmla="*/ 25507 w 10185975"/>
              <a:gd name="connsiteY1" fmla="*/ 1348389 h 2507338"/>
              <a:gd name="connsiteX2" fmla="*/ 273 w 10185975"/>
              <a:gd name="connsiteY2" fmla="*/ 291026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151478 w 10185975"/>
              <a:gd name="connsiteY9" fmla="*/ 178807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151478 w 10185975"/>
              <a:gd name="connsiteY9" fmla="*/ 178807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541949 w 10185975"/>
              <a:gd name="connsiteY10" fmla="*/ 1768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541949 w 10185975"/>
              <a:gd name="connsiteY10" fmla="*/ 176818 h 2507338"/>
              <a:gd name="connsiteX11" fmla="*/ 3998971 w 10185975"/>
              <a:gd name="connsiteY11" fmla="*/ 151768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287365 w 10185975"/>
              <a:gd name="connsiteY21" fmla="*/ 179345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287365 w 10185975"/>
              <a:gd name="connsiteY21" fmla="*/ 179345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08313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40379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32991 w 10185975"/>
              <a:gd name="connsiteY16" fmla="*/ 240461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32991 w 10185975"/>
              <a:gd name="connsiteY16" fmla="*/ 240461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202092 w 10185975"/>
              <a:gd name="connsiteY19" fmla="*/ 14124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202092 w 10185975"/>
              <a:gd name="connsiteY19" fmla="*/ 14124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129394 w 10185975"/>
              <a:gd name="connsiteY21" fmla="*/ 208986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129394 w 10185975"/>
              <a:gd name="connsiteY21" fmla="*/ 208986 h 2468558"/>
              <a:gd name="connsiteX22" fmla="*/ 8521000 w 10185975"/>
              <a:gd name="connsiteY22" fmla="*/ 181608 h 2468558"/>
              <a:gd name="connsiteX23" fmla="*/ 9009928 w 10185975"/>
              <a:gd name="connsiteY23" fmla="*/ 83372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59591 h 2454475"/>
              <a:gd name="connsiteX1" fmla="*/ 25507 w 10185975"/>
              <a:gd name="connsiteY1" fmla="*/ 1295526 h 2454475"/>
              <a:gd name="connsiteX2" fmla="*/ 273 w 10185975"/>
              <a:gd name="connsiteY2" fmla="*/ 301997 h 2454475"/>
              <a:gd name="connsiteX3" fmla="*/ 448817 w 10185975"/>
              <a:gd name="connsiteY3" fmla="*/ 293776 h 2454475"/>
              <a:gd name="connsiteX4" fmla="*/ 942721 w 10185975"/>
              <a:gd name="connsiteY4" fmla="*/ 333985 h 2454475"/>
              <a:gd name="connsiteX5" fmla="*/ 1460746 w 10185975"/>
              <a:gd name="connsiteY5" fmla="*/ 310963 h 2454475"/>
              <a:gd name="connsiteX6" fmla="*/ 1987102 w 10185975"/>
              <a:gd name="connsiteY6" fmla="*/ 320904 h 2454475"/>
              <a:gd name="connsiteX7" fmla="*/ 2414575 w 10185975"/>
              <a:gd name="connsiteY7" fmla="*/ 280916 h 2454475"/>
              <a:gd name="connsiteX8" fmla="*/ 2826893 w 10185975"/>
              <a:gd name="connsiteY8" fmla="*/ 253031 h 2454475"/>
              <a:gd name="connsiteX9" fmla="*/ 3205279 w 10185975"/>
              <a:gd name="connsiteY9" fmla="*/ 226296 h 2454475"/>
              <a:gd name="connsiteX10" fmla="*/ 3541949 w 10185975"/>
              <a:gd name="connsiteY10" fmla="*/ 252218 h 2454475"/>
              <a:gd name="connsiteX11" fmla="*/ 3925419 w 10185975"/>
              <a:gd name="connsiteY11" fmla="*/ 180354 h 2454475"/>
              <a:gd name="connsiteX12" fmla="*/ 4231288 w 10185975"/>
              <a:gd name="connsiteY12" fmla="*/ 216074 h 2454475"/>
              <a:gd name="connsiteX13" fmla="*/ 4597869 w 10185975"/>
              <a:gd name="connsiteY13" fmla="*/ 297061 h 2454475"/>
              <a:gd name="connsiteX14" fmla="*/ 4764117 w 10185975"/>
              <a:gd name="connsiteY14" fmla="*/ 273535 h 2454475"/>
              <a:gd name="connsiteX15" fmla="*/ 4928268 w 10185975"/>
              <a:gd name="connsiteY15" fmla="*/ 272669 h 2454475"/>
              <a:gd name="connsiteX16" fmla="*/ 5475344 w 10185975"/>
              <a:gd name="connsiteY16" fmla="*/ 168199 h 2454475"/>
              <a:gd name="connsiteX17" fmla="*/ 6349101 w 10185975"/>
              <a:gd name="connsiteY17" fmla="*/ 177813 h 2454475"/>
              <a:gd name="connsiteX18" fmla="*/ 6746075 w 10185975"/>
              <a:gd name="connsiteY18" fmla="*/ 150219 h 2454475"/>
              <a:gd name="connsiteX19" fmla="*/ 7390054 w 10185975"/>
              <a:gd name="connsiteY19" fmla="*/ 162072 h 2454475"/>
              <a:gd name="connsiteX20" fmla="*/ 7916002 w 10185975"/>
              <a:gd name="connsiteY20" fmla="*/ 181879 h 2454475"/>
              <a:gd name="connsiteX21" fmla="*/ 8129394 w 10185975"/>
              <a:gd name="connsiteY21" fmla="*/ 194903 h 2454475"/>
              <a:gd name="connsiteX22" fmla="*/ 8521000 w 10185975"/>
              <a:gd name="connsiteY22" fmla="*/ 167525 h 2454475"/>
              <a:gd name="connsiteX23" fmla="*/ 9009928 w 10185975"/>
              <a:gd name="connsiteY23" fmla="*/ 69289 h 2454475"/>
              <a:gd name="connsiteX24" fmla="*/ 9511074 w 10185975"/>
              <a:gd name="connsiteY24" fmla="*/ 33875 h 2454475"/>
              <a:gd name="connsiteX25" fmla="*/ 9509389 w 10185975"/>
              <a:gd name="connsiteY25" fmla="*/ 0 h 2454475"/>
              <a:gd name="connsiteX26" fmla="*/ 9679973 w 10185975"/>
              <a:gd name="connsiteY26" fmla="*/ 14746 h 2454475"/>
              <a:gd name="connsiteX27" fmla="*/ 9871389 w 10185975"/>
              <a:gd name="connsiteY27" fmla="*/ 91093 h 2454475"/>
              <a:gd name="connsiteX28" fmla="*/ 10185975 w 10185975"/>
              <a:gd name="connsiteY28" fmla="*/ 158352 h 2454475"/>
              <a:gd name="connsiteX29" fmla="*/ 10147702 w 10185975"/>
              <a:gd name="connsiteY29" fmla="*/ 2454475 h 2454475"/>
              <a:gd name="connsiteX30" fmla="*/ 46772 w 10185975"/>
              <a:gd name="connsiteY30" fmla="*/ 2443842 h 2454475"/>
              <a:gd name="connsiteX31" fmla="*/ 46772 w 10185975"/>
              <a:gd name="connsiteY31" fmla="*/ 1252996 h 2454475"/>
              <a:gd name="connsiteX0" fmla="*/ 25507 w 10185975"/>
              <a:gd name="connsiteY0" fmla="*/ 859591 h 2454475"/>
              <a:gd name="connsiteX1" fmla="*/ 25507 w 10185975"/>
              <a:gd name="connsiteY1" fmla="*/ 1295526 h 2454475"/>
              <a:gd name="connsiteX2" fmla="*/ 273 w 10185975"/>
              <a:gd name="connsiteY2" fmla="*/ 301997 h 2454475"/>
              <a:gd name="connsiteX3" fmla="*/ 448817 w 10185975"/>
              <a:gd name="connsiteY3" fmla="*/ 293776 h 2454475"/>
              <a:gd name="connsiteX4" fmla="*/ 942721 w 10185975"/>
              <a:gd name="connsiteY4" fmla="*/ 333985 h 2454475"/>
              <a:gd name="connsiteX5" fmla="*/ 1460746 w 10185975"/>
              <a:gd name="connsiteY5" fmla="*/ 310963 h 2454475"/>
              <a:gd name="connsiteX6" fmla="*/ 1987102 w 10185975"/>
              <a:gd name="connsiteY6" fmla="*/ 320904 h 2454475"/>
              <a:gd name="connsiteX7" fmla="*/ 2414575 w 10185975"/>
              <a:gd name="connsiteY7" fmla="*/ 280916 h 2454475"/>
              <a:gd name="connsiteX8" fmla="*/ 2826893 w 10185975"/>
              <a:gd name="connsiteY8" fmla="*/ 253031 h 2454475"/>
              <a:gd name="connsiteX9" fmla="*/ 3205279 w 10185975"/>
              <a:gd name="connsiteY9" fmla="*/ 226296 h 2454475"/>
              <a:gd name="connsiteX10" fmla="*/ 3541949 w 10185975"/>
              <a:gd name="connsiteY10" fmla="*/ 252218 h 2454475"/>
              <a:gd name="connsiteX11" fmla="*/ 3925419 w 10185975"/>
              <a:gd name="connsiteY11" fmla="*/ 180354 h 2454475"/>
              <a:gd name="connsiteX12" fmla="*/ 4231288 w 10185975"/>
              <a:gd name="connsiteY12" fmla="*/ 216074 h 2454475"/>
              <a:gd name="connsiteX13" fmla="*/ 4597869 w 10185975"/>
              <a:gd name="connsiteY13" fmla="*/ 297061 h 2454475"/>
              <a:gd name="connsiteX14" fmla="*/ 4764117 w 10185975"/>
              <a:gd name="connsiteY14" fmla="*/ 273535 h 2454475"/>
              <a:gd name="connsiteX15" fmla="*/ 4928268 w 10185975"/>
              <a:gd name="connsiteY15" fmla="*/ 272669 h 2454475"/>
              <a:gd name="connsiteX16" fmla="*/ 5475344 w 10185975"/>
              <a:gd name="connsiteY16" fmla="*/ 168199 h 2454475"/>
              <a:gd name="connsiteX17" fmla="*/ 6349101 w 10185975"/>
              <a:gd name="connsiteY17" fmla="*/ 177813 h 2454475"/>
              <a:gd name="connsiteX18" fmla="*/ 6746075 w 10185975"/>
              <a:gd name="connsiteY18" fmla="*/ 150219 h 2454475"/>
              <a:gd name="connsiteX19" fmla="*/ 7390054 w 10185975"/>
              <a:gd name="connsiteY19" fmla="*/ 162072 h 2454475"/>
              <a:gd name="connsiteX20" fmla="*/ 7916002 w 10185975"/>
              <a:gd name="connsiteY20" fmla="*/ 181879 h 2454475"/>
              <a:gd name="connsiteX21" fmla="*/ 8129394 w 10185975"/>
              <a:gd name="connsiteY21" fmla="*/ 194903 h 2454475"/>
              <a:gd name="connsiteX22" fmla="*/ 8521000 w 10185975"/>
              <a:gd name="connsiteY22" fmla="*/ 167525 h 2454475"/>
              <a:gd name="connsiteX23" fmla="*/ 9009928 w 10185975"/>
              <a:gd name="connsiteY23" fmla="*/ 69289 h 2454475"/>
              <a:gd name="connsiteX24" fmla="*/ 9511074 w 10185975"/>
              <a:gd name="connsiteY24" fmla="*/ 33875 h 2454475"/>
              <a:gd name="connsiteX25" fmla="*/ 9509389 w 10185975"/>
              <a:gd name="connsiteY25" fmla="*/ 0 h 2454475"/>
              <a:gd name="connsiteX26" fmla="*/ 9781026 w 10185975"/>
              <a:gd name="connsiteY26" fmla="*/ 102671 h 2454475"/>
              <a:gd name="connsiteX27" fmla="*/ 9871389 w 10185975"/>
              <a:gd name="connsiteY27" fmla="*/ 91093 h 2454475"/>
              <a:gd name="connsiteX28" fmla="*/ 10185975 w 10185975"/>
              <a:gd name="connsiteY28" fmla="*/ 158352 h 2454475"/>
              <a:gd name="connsiteX29" fmla="*/ 10147702 w 10185975"/>
              <a:gd name="connsiteY29" fmla="*/ 2454475 h 2454475"/>
              <a:gd name="connsiteX30" fmla="*/ 46772 w 10185975"/>
              <a:gd name="connsiteY30" fmla="*/ 2443842 h 2454475"/>
              <a:gd name="connsiteX31" fmla="*/ 46772 w 10185975"/>
              <a:gd name="connsiteY31" fmla="*/ 1252996 h 2454475"/>
              <a:gd name="connsiteX0" fmla="*/ 25507 w 10185975"/>
              <a:gd name="connsiteY0" fmla="*/ 828403 h 2423287"/>
              <a:gd name="connsiteX1" fmla="*/ 25507 w 10185975"/>
              <a:gd name="connsiteY1" fmla="*/ 1264338 h 2423287"/>
              <a:gd name="connsiteX2" fmla="*/ 273 w 10185975"/>
              <a:gd name="connsiteY2" fmla="*/ 270809 h 2423287"/>
              <a:gd name="connsiteX3" fmla="*/ 448817 w 10185975"/>
              <a:gd name="connsiteY3" fmla="*/ 262588 h 2423287"/>
              <a:gd name="connsiteX4" fmla="*/ 942721 w 10185975"/>
              <a:gd name="connsiteY4" fmla="*/ 302797 h 2423287"/>
              <a:gd name="connsiteX5" fmla="*/ 1460746 w 10185975"/>
              <a:gd name="connsiteY5" fmla="*/ 279775 h 2423287"/>
              <a:gd name="connsiteX6" fmla="*/ 1987102 w 10185975"/>
              <a:gd name="connsiteY6" fmla="*/ 289716 h 2423287"/>
              <a:gd name="connsiteX7" fmla="*/ 2414575 w 10185975"/>
              <a:gd name="connsiteY7" fmla="*/ 249728 h 2423287"/>
              <a:gd name="connsiteX8" fmla="*/ 2826893 w 10185975"/>
              <a:gd name="connsiteY8" fmla="*/ 221843 h 2423287"/>
              <a:gd name="connsiteX9" fmla="*/ 3205279 w 10185975"/>
              <a:gd name="connsiteY9" fmla="*/ 195108 h 2423287"/>
              <a:gd name="connsiteX10" fmla="*/ 3541949 w 10185975"/>
              <a:gd name="connsiteY10" fmla="*/ 221030 h 2423287"/>
              <a:gd name="connsiteX11" fmla="*/ 3925419 w 10185975"/>
              <a:gd name="connsiteY11" fmla="*/ 149166 h 2423287"/>
              <a:gd name="connsiteX12" fmla="*/ 4231288 w 10185975"/>
              <a:gd name="connsiteY12" fmla="*/ 184886 h 2423287"/>
              <a:gd name="connsiteX13" fmla="*/ 4597869 w 10185975"/>
              <a:gd name="connsiteY13" fmla="*/ 265873 h 2423287"/>
              <a:gd name="connsiteX14" fmla="*/ 4764117 w 10185975"/>
              <a:gd name="connsiteY14" fmla="*/ 242347 h 2423287"/>
              <a:gd name="connsiteX15" fmla="*/ 4928268 w 10185975"/>
              <a:gd name="connsiteY15" fmla="*/ 241481 h 2423287"/>
              <a:gd name="connsiteX16" fmla="*/ 5475344 w 10185975"/>
              <a:gd name="connsiteY16" fmla="*/ 137011 h 2423287"/>
              <a:gd name="connsiteX17" fmla="*/ 6349101 w 10185975"/>
              <a:gd name="connsiteY17" fmla="*/ 146625 h 2423287"/>
              <a:gd name="connsiteX18" fmla="*/ 6746075 w 10185975"/>
              <a:gd name="connsiteY18" fmla="*/ 119031 h 2423287"/>
              <a:gd name="connsiteX19" fmla="*/ 7390054 w 10185975"/>
              <a:gd name="connsiteY19" fmla="*/ 130884 h 2423287"/>
              <a:gd name="connsiteX20" fmla="*/ 7916002 w 10185975"/>
              <a:gd name="connsiteY20" fmla="*/ 150691 h 2423287"/>
              <a:gd name="connsiteX21" fmla="*/ 8129394 w 10185975"/>
              <a:gd name="connsiteY21" fmla="*/ 163715 h 2423287"/>
              <a:gd name="connsiteX22" fmla="*/ 8521000 w 10185975"/>
              <a:gd name="connsiteY22" fmla="*/ 136337 h 2423287"/>
              <a:gd name="connsiteX23" fmla="*/ 9009928 w 10185975"/>
              <a:gd name="connsiteY23" fmla="*/ 38101 h 2423287"/>
              <a:gd name="connsiteX24" fmla="*/ 9511074 w 10185975"/>
              <a:gd name="connsiteY24" fmla="*/ 2687 h 2423287"/>
              <a:gd name="connsiteX25" fmla="*/ 9340969 w 10185975"/>
              <a:gd name="connsiteY25" fmla="*/ 8778 h 2423287"/>
              <a:gd name="connsiteX26" fmla="*/ 9781026 w 10185975"/>
              <a:gd name="connsiteY26" fmla="*/ 71483 h 2423287"/>
              <a:gd name="connsiteX27" fmla="*/ 9871389 w 10185975"/>
              <a:gd name="connsiteY27" fmla="*/ 59905 h 2423287"/>
              <a:gd name="connsiteX28" fmla="*/ 10185975 w 10185975"/>
              <a:gd name="connsiteY28" fmla="*/ 127164 h 2423287"/>
              <a:gd name="connsiteX29" fmla="*/ 10147702 w 10185975"/>
              <a:gd name="connsiteY29" fmla="*/ 2423287 h 2423287"/>
              <a:gd name="connsiteX30" fmla="*/ 46772 w 10185975"/>
              <a:gd name="connsiteY30" fmla="*/ 2412654 h 2423287"/>
              <a:gd name="connsiteX31" fmla="*/ 46772 w 10185975"/>
              <a:gd name="connsiteY31" fmla="*/ 1221808 h 2423287"/>
              <a:gd name="connsiteX0" fmla="*/ 25507 w 10185975"/>
              <a:gd name="connsiteY0" fmla="*/ 826541 h 2421425"/>
              <a:gd name="connsiteX1" fmla="*/ 25507 w 10185975"/>
              <a:gd name="connsiteY1" fmla="*/ 1262476 h 2421425"/>
              <a:gd name="connsiteX2" fmla="*/ 273 w 10185975"/>
              <a:gd name="connsiteY2" fmla="*/ 268947 h 2421425"/>
              <a:gd name="connsiteX3" fmla="*/ 448817 w 10185975"/>
              <a:gd name="connsiteY3" fmla="*/ 260726 h 2421425"/>
              <a:gd name="connsiteX4" fmla="*/ 942721 w 10185975"/>
              <a:gd name="connsiteY4" fmla="*/ 300935 h 2421425"/>
              <a:gd name="connsiteX5" fmla="*/ 1460746 w 10185975"/>
              <a:gd name="connsiteY5" fmla="*/ 277913 h 2421425"/>
              <a:gd name="connsiteX6" fmla="*/ 1987102 w 10185975"/>
              <a:gd name="connsiteY6" fmla="*/ 287854 h 2421425"/>
              <a:gd name="connsiteX7" fmla="*/ 2414575 w 10185975"/>
              <a:gd name="connsiteY7" fmla="*/ 247866 h 2421425"/>
              <a:gd name="connsiteX8" fmla="*/ 2826893 w 10185975"/>
              <a:gd name="connsiteY8" fmla="*/ 219981 h 2421425"/>
              <a:gd name="connsiteX9" fmla="*/ 3205279 w 10185975"/>
              <a:gd name="connsiteY9" fmla="*/ 193246 h 2421425"/>
              <a:gd name="connsiteX10" fmla="*/ 3541949 w 10185975"/>
              <a:gd name="connsiteY10" fmla="*/ 219168 h 2421425"/>
              <a:gd name="connsiteX11" fmla="*/ 3925419 w 10185975"/>
              <a:gd name="connsiteY11" fmla="*/ 147304 h 2421425"/>
              <a:gd name="connsiteX12" fmla="*/ 4231288 w 10185975"/>
              <a:gd name="connsiteY12" fmla="*/ 183024 h 2421425"/>
              <a:gd name="connsiteX13" fmla="*/ 4597869 w 10185975"/>
              <a:gd name="connsiteY13" fmla="*/ 264011 h 2421425"/>
              <a:gd name="connsiteX14" fmla="*/ 4764117 w 10185975"/>
              <a:gd name="connsiteY14" fmla="*/ 240485 h 2421425"/>
              <a:gd name="connsiteX15" fmla="*/ 4928268 w 10185975"/>
              <a:gd name="connsiteY15" fmla="*/ 239619 h 2421425"/>
              <a:gd name="connsiteX16" fmla="*/ 5475344 w 10185975"/>
              <a:gd name="connsiteY16" fmla="*/ 135149 h 2421425"/>
              <a:gd name="connsiteX17" fmla="*/ 6349101 w 10185975"/>
              <a:gd name="connsiteY17" fmla="*/ 144763 h 2421425"/>
              <a:gd name="connsiteX18" fmla="*/ 6746075 w 10185975"/>
              <a:gd name="connsiteY18" fmla="*/ 117169 h 2421425"/>
              <a:gd name="connsiteX19" fmla="*/ 7390054 w 10185975"/>
              <a:gd name="connsiteY19" fmla="*/ 129022 h 2421425"/>
              <a:gd name="connsiteX20" fmla="*/ 7916002 w 10185975"/>
              <a:gd name="connsiteY20" fmla="*/ 148829 h 2421425"/>
              <a:gd name="connsiteX21" fmla="*/ 8129394 w 10185975"/>
              <a:gd name="connsiteY21" fmla="*/ 161853 h 2421425"/>
              <a:gd name="connsiteX22" fmla="*/ 8521000 w 10185975"/>
              <a:gd name="connsiteY22" fmla="*/ 134475 h 2421425"/>
              <a:gd name="connsiteX23" fmla="*/ 9009928 w 10185975"/>
              <a:gd name="connsiteY23" fmla="*/ 36239 h 2421425"/>
              <a:gd name="connsiteX24" fmla="*/ 9511074 w 10185975"/>
              <a:gd name="connsiteY24" fmla="*/ 825 h 2421425"/>
              <a:gd name="connsiteX25" fmla="*/ 9554299 w 10185975"/>
              <a:gd name="connsiteY25" fmla="*/ 86847 h 2421425"/>
              <a:gd name="connsiteX26" fmla="*/ 9781026 w 10185975"/>
              <a:gd name="connsiteY26" fmla="*/ 69621 h 2421425"/>
              <a:gd name="connsiteX27" fmla="*/ 9871389 w 10185975"/>
              <a:gd name="connsiteY27" fmla="*/ 58043 h 2421425"/>
              <a:gd name="connsiteX28" fmla="*/ 10185975 w 10185975"/>
              <a:gd name="connsiteY28" fmla="*/ 125302 h 2421425"/>
              <a:gd name="connsiteX29" fmla="*/ 10147702 w 10185975"/>
              <a:gd name="connsiteY29" fmla="*/ 2421425 h 2421425"/>
              <a:gd name="connsiteX30" fmla="*/ 46772 w 10185975"/>
              <a:gd name="connsiteY30" fmla="*/ 2410792 h 2421425"/>
              <a:gd name="connsiteX31" fmla="*/ 46772 w 10185975"/>
              <a:gd name="connsiteY31" fmla="*/ 1219946 h 2421425"/>
              <a:gd name="connsiteX0" fmla="*/ 25507 w 10185975"/>
              <a:gd name="connsiteY0" fmla="*/ 790302 h 2385186"/>
              <a:gd name="connsiteX1" fmla="*/ 25507 w 10185975"/>
              <a:gd name="connsiteY1" fmla="*/ 1226237 h 2385186"/>
              <a:gd name="connsiteX2" fmla="*/ 273 w 10185975"/>
              <a:gd name="connsiteY2" fmla="*/ 232708 h 2385186"/>
              <a:gd name="connsiteX3" fmla="*/ 448817 w 10185975"/>
              <a:gd name="connsiteY3" fmla="*/ 224487 h 2385186"/>
              <a:gd name="connsiteX4" fmla="*/ 942721 w 10185975"/>
              <a:gd name="connsiteY4" fmla="*/ 264696 h 2385186"/>
              <a:gd name="connsiteX5" fmla="*/ 1460746 w 10185975"/>
              <a:gd name="connsiteY5" fmla="*/ 241674 h 2385186"/>
              <a:gd name="connsiteX6" fmla="*/ 1987102 w 10185975"/>
              <a:gd name="connsiteY6" fmla="*/ 251615 h 2385186"/>
              <a:gd name="connsiteX7" fmla="*/ 2414575 w 10185975"/>
              <a:gd name="connsiteY7" fmla="*/ 211627 h 2385186"/>
              <a:gd name="connsiteX8" fmla="*/ 2826893 w 10185975"/>
              <a:gd name="connsiteY8" fmla="*/ 183742 h 2385186"/>
              <a:gd name="connsiteX9" fmla="*/ 3205279 w 10185975"/>
              <a:gd name="connsiteY9" fmla="*/ 157007 h 2385186"/>
              <a:gd name="connsiteX10" fmla="*/ 3541949 w 10185975"/>
              <a:gd name="connsiteY10" fmla="*/ 182929 h 2385186"/>
              <a:gd name="connsiteX11" fmla="*/ 3925419 w 10185975"/>
              <a:gd name="connsiteY11" fmla="*/ 111065 h 2385186"/>
              <a:gd name="connsiteX12" fmla="*/ 4231288 w 10185975"/>
              <a:gd name="connsiteY12" fmla="*/ 146785 h 2385186"/>
              <a:gd name="connsiteX13" fmla="*/ 4597869 w 10185975"/>
              <a:gd name="connsiteY13" fmla="*/ 227772 h 2385186"/>
              <a:gd name="connsiteX14" fmla="*/ 4764117 w 10185975"/>
              <a:gd name="connsiteY14" fmla="*/ 204246 h 2385186"/>
              <a:gd name="connsiteX15" fmla="*/ 4928268 w 10185975"/>
              <a:gd name="connsiteY15" fmla="*/ 203380 h 2385186"/>
              <a:gd name="connsiteX16" fmla="*/ 5475344 w 10185975"/>
              <a:gd name="connsiteY16" fmla="*/ 98910 h 2385186"/>
              <a:gd name="connsiteX17" fmla="*/ 6349101 w 10185975"/>
              <a:gd name="connsiteY17" fmla="*/ 108524 h 2385186"/>
              <a:gd name="connsiteX18" fmla="*/ 6746075 w 10185975"/>
              <a:gd name="connsiteY18" fmla="*/ 80930 h 2385186"/>
              <a:gd name="connsiteX19" fmla="*/ 7390054 w 10185975"/>
              <a:gd name="connsiteY19" fmla="*/ 92783 h 2385186"/>
              <a:gd name="connsiteX20" fmla="*/ 7916002 w 10185975"/>
              <a:gd name="connsiteY20" fmla="*/ 112590 h 2385186"/>
              <a:gd name="connsiteX21" fmla="*/ 8129394 w 10185975"/>
              <a:gd name="connsiteY21" fmla="*/ 125614 h 2385186"/>
              <a:gd name="connsiteX22" fmla="*/ 8521000 w 10185975"/>
              <a:gd name="connsiteY22" fmla="*/ 98236 h 2385186"/>
              <a:gd name="connsiteX23" fmla="*/ 9009928 w 10185975"/>
              <a:gd name="connsiteY23" fmla="*/ 0 h 2385186"/>
              <a:gd name="connsiteX24" fmla="*/ 9314585 w 10185975"/>
              <a:gd name="connsiteY24" fmla="*/ 12545 h 2385186"/>
              <a:gd name="connsiteX25" fmla="*/ 9554299 w 10185975"/>
              <a:gd name="connsiteY25" fmla="*/ 50608 h 2385186"/>
              <a:gd name="connsiteX26" fmla="*/ 9781026 w 10185975"/>
              <a:gd name="connsiteY26" fmla="*/ 33382 h 2385186"/>
              <a:gd name="connsiteX27" fmla="*/ 9871389 w 10185975"/>
              <a:gd name="connsiteY27" fmla="*/ 21804 h 2385186"/>
              <a:gd name="connsiteX28" fmla="*/ 10185975 w 10185975"/>
              <a:gd name="connsiteY28" fmla="*/ 89063 h 2385186"/>
              <a:gd name="connsiteX29" fmla="*/ 10147702 w 10185975"/>
              <a:gd name="connsiteY29" fmla="*/ 2385186 h 2385186"/>
              <a:gd name="connsiteX30" fmla="*/ 46772 w 10185975"/>
              <a:gd name="connsiteY30" fmla="*/ 2374553 h 2385186"/>
              <a:gd name="connsiteX31" fmla="*/ 46772 w 10185975"/>
              <a:gd name="connsiteY31" fmla="*/ 1183707 h 2385186"/>
              <a:gd name="connsiteX0" fmla="*/ 25507 w 10185975"/>
              <a:gd name="connsiteY0" fmla="*/ 779166 h 2374050"/>
              <a:gd name="connsiteX1" fmla="*/ 25507 w 10185975"/>
              <a:gd name="connsiteY1" fmla="*/ 1215101 h 2374050"/>
              <a:gd name="connsiteX2" fmla="*/ 273 w 10185975"/>
              <a:gd name="connsiteY2" fmla="*/ 221572 h 2374050"/>
              <a:gd name="connsiteX3" fmla="*/ 448817 w 10185975"/>
              <a:gd name="connsiteY3" fmla="*/ 213351 h 2374050"/>
              <a:gd name="connsiteX4" fmla="*/ 942721 w 10185975"/>
              <a:gd name="connsiteY4" fmla="*/ 253560 h 2374050"/>
              <a:gd name="connsiteX5" fmla="*/ 1460746 w 10185975"/>
              <a:gd name="connsiteY5" fmla="*/ 230538 h 2374050"/>
              <a:gd name="connsiteX6" fmla="*/ 1987102 w 10185975"/>
              <a:gd name="connsiteY6" fmla="*/ 240479 h 2374050"/>
              <a:gd name="connsiteX7" fmla="*/ 2414575 w 10185975"/>
              <a:gd name="connsiteY7" fmla="*/ 200491 h 2374050"/>
              <a:gd name="connsiteX8" fmla="*/ 2826893 w 10185975"/>
              <a:gd name="connsiteY8" fmla="*/ 172606 h 2374050"/>
              <a:gd name="connsiteX9" fmla="*/ 3205279 w 10185975"/>
              <a:gd name="connsiteY9" fmla="*/ 145871 h 2374050"/>
              <a:gd name="connsiteX10" fmla="*/ 3541949 w 10185975"/>
              <a:gd name="connsiteY10" fmla="*/ 171793 h 2374050"/>
              <a:gd name="connsiteX11" fmla="*/ 3925419 w 10185975"/>
              <a:gd name="connsiteY11" fmla="*/ 99929 h 2374050"/>
              <a:gd name="connsiteX12" fmla="*/ 4231288 w 10185975"/>
              <a:gd name="connsiteY12" fmla="*/ 135649 h 2374050"/>
              <a:gd name="connsiteX13" fmla="*/ 4597869 w 10185975"/>
              <a:gd name="connsiteY13" fmla="*/ 216636 h 2374050"/>
              <a:gd name="connsiteX14" fmla="*/ 4764117 w 10185975"/>
              <a:gd name="connsiteY14" fmla="*/ 193110 h 2374050"/>
              <a:gd name="connsiteX15" fmla="*/ 4928268 w 10185975"/>
              <a:gd name="connsiteY15" fmla="*/ 192244 h 2374050"/>
              <a:gd name="connsiteX16" fmla="*/ 5475344 w 10185975"/>
              <a:gd name="connsiteY16" fmla="*/ 87774 h 2374050"/>
              <a:gd name="connsiteX17" fmla="*/ 6349101 w 10185975"/>
              <a:gd name="connsiteY17" fmla="*/ 97388 h 2374050"/>
              <a:gd name="connsiteX18" fmla="*/ 6746075 w 10185975"/>
              <a:gd name="connsiteY18" fmla="*/ 69794 h 2374050"/>
              <a:gd name="connsiteX19" fmla="*/ 7390054 w 10185975"/>
              <a:gd name="connsiteY19" fmla="*/ 81647 h 2374050"/>
              <a:gd name="connsiteX20" fmla="*/ 7916002 w 10185975"/>
              <a:gd name="connsiteY20" fmla="*/ 101454 h 2374050"/>
              <a:gd name="connsiteX21" fmla="*/ 8129394 w 10185975"/>
              <a:gd name="connsiteY21" fmla="*/ 114478 h 2374050"/>
              <a:gd name="connsiteX22" fmla="*/ 8521000 w 10185975"/>
              <a:gd name="connsiteY22" fmla="*/ 87100 h 2374050"/>
              <a:gd name="connsiteX23" fmla="*/ 8920103 w 10185975"/>
              <a:gd name="connsiteY23" fmla="*/ 40819 h 2374050"/>
              <a:gd name="connsiteX24" fmla="*/ 9314585 w 10185975"/>
              <a:gd name="connsiteY24" fmla="*/ 1409 h 2374050"/>
              <a:gd name="connsiteX25" fmla="*/ 9554299 w 10185975"/>
              <a:gd name="connsiteY25" fmla="*/ 39472 h 2374050"/>
              <a:gd name="connsiteX26" fmla="*/ 9781026 w 10185975"/>
              <a:gd name="connsiteY26" fmla="*/ 22246 h 2374050"/>
              <a:gd name="connsiteX27" fmla="*/ 9871389 w 10185975"/>
              <a:gd name="connsiteY27" fmla="*/ 10668 h 2374050"/>
              <a:gd name="connsiteX28" fmla="*/ 10185975 w 10185975"/>
              <a:gd name="connsiteY28" fmla="*/ 77927 h 2374050"/>
              <a:gd name="connsiteX29" fmla="*/ 10147702 w 10185975"/>
              <a:gd name="connsiteY29" fmla="*/ 2374050 h 2374050"/>
              <a:gd name="connsiteX30" fmla="*/ 46772 w 10185975"/>
              <a:gd name="connsiteY30" fmla="*/ 2363417 h 2374050"/>
              <a:gd name="connsiteX31" fmla="*/ 46772 w 10185975"/>
              <a:gd name="connsiteY31" fmla="*/ 1172571 h 2374050"/>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71389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71389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501040 w 10185975"/>
              <a:gd name="connsiteY16" fmla="*/ 109118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533159 w 10185975"/>
              <a:gd name="connsiteY16" fmla="*/ 122838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56892 w 10185975"/>
              <a:gd name="connsiteY3" fmla="*/ 351628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4925 w 10174008"/>
              <a:gd name="connsiteY3" fmla="*/ 351628 h 2363382"/>
              <a:gd name="connsiteX4" fmla="*/ 930754 w 10174008"/>
              <a:gd name="connsiteY4" fmla="*/ 242892 h 2363382"/>
              <a:gd name="connsiteX5" fmla="*/ 1448779 w 10174008"/>
              <a:gd name="connsiteY5" fmla="*/ 219870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930754 w 10174008"/>
              <a:gd name="connsiteY4" fmla="*/ 242892 h 2363382"/>
              <a:gd name="connsiteX5" fmla="*/ 1448779 w 10174008"/>
              <a:gd name="connsiteY5" fmla="*/ 219870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16758 w 10174008"/>
              <a:gd name="connsiteY4" fmla="*/ 425883 h 2363382"/>
              <a:gd name="connsiteX5" fmla="*/ 1448779 w 10174008"/>
              <a:gd name="connsiteY5" fmla="*/ 219870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16758 w 10174008"/>
              <a:gd name="connsiteY4" fmla="*/ 425883 h 2363382"/>
              <a:gd name="connsiteX5" fmla="*/ 1561833 w 10174008"/>
              <a:gd name="connsiteY5" fmla="*/ 373072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561833 w 10174008"/>
              <a:gd name="connsiteY5" fmla="*/ 373072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561833 w 10174008"/>
              <a:gd name="connsiteY5" fmla="*/ 373072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930032 w 10174008"/>
              <a:gd name="connsiteY6" fmla="*/ 246826 h 2363382"/>
              <a:gd name="connsiteX7" fmla="*/ 1975135 w 10174008"/>
              <a:gd name="connsiteY7" fmla="*/ 229811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930032 w 10174008"/>
              <a:gd name="connsiteY6" fmla="*/ 246826 h 2363382"/>
              <a:gd name="connsiteX7" fmla="*/ 1845930 w 10174008"/>
              <a:gd name="connsiteY7" fmla="*/ 374501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45930 w 10174008"/>
              <a:gd name="connsiteY7" fmla="*/ 374501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31434 w 10174008"/>
              <a:gd name="connsiteY13" fmla="*/ 295206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31434 w 10174008"/>
              <a:gd name="connsiteY13" fmla="*/ 295206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618938 w 10174008"/>
              <a:gd name="connsiteY14" fmla="*/ 202157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618938 w 10174008"/>
              <a:gd name="connsiteY14" fmla="*/ 202157 h 2363382"/>
              <a:gd name="connsiteX15" fmla="*/ 4844834 w 10174008"/>
              <a:gd name="connsiteY15" fmla="*/ 209054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618938 w 10174008"/>
              <a:gd name="connsiteY14" fmla="*/ 202157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81383 w 10174008"/>
              <a:gd name="connsiteY12" fmla="*/ 465978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505440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505440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4857 w 10174008"/>
              <a:gd name="connsiteY12" fmla="*/ 431934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18810 w 10174008"/>
              <a:gd name="connsiteY11" fmla="*/ 420720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18810 w 10174008"/>
              <a:gd name="connsiteY11" fmla="*/ 420720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5662 w 10174008"/>
              <a:gd name="connsiteY13" fmla="*/ 214350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5662 w 10174008"/>
              <a:gd name="connsiteY13" fmla="*/ 214350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5662 w 10174008"/>
              <a:gd name="connsiteY13" fmla="*/ 214350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594908 w 10174008"/>
              <a:gd name="connsiteY6" fmla="*/ 314915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594908 w 10174008"/>
              <a:gd name="connsiteY6" fmla="*/ 314915 h 2363382"/>
              <a:gd name="connsiteX7" fmla="*/ 1890344 w 10174008"/>
              <a:gd name="connsiteY7" fmla="*/ 327689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174008" h="2363382">
                <a:moveTo>
                  <a:pt x="13540" y="768498"/>
                </a:moveTo>
                <a:lnTo>
                  <a:pt x="13540" y="1204433"/>
                </a:lnTo>
                <a:cubicBezTo>
                  <a:pt x="17084" y="796656"/>
                  <a:pt x="-3125" y="780394"/>
                  <a:pt x="419" y="372617"/>
                </a:cubicBezTo>
                <a:lnTo>
                  <a:pt x="440888" y="351628"/>
                </a:lnTo>
                <a:lnTo>
                  <a:pt x="749060" y="400349"/>
                </a:lnTo>
                <a:cubicBezTo>
                  <a:pt x="951343" y="365723"/>
                  <a:pt x="1084988" y="399187"/>
                  <a:pt x="1355912" y="390095"/>
                </a:cubicBezTo>
                <a:lnTo>
                  <a:pt x="1594908" y="314915"/>
                </a:lnTo>
                <a:lnTo>
                  <a:pt x="1890344" y="327689"/>
                </a:lnTo>
                <a:cubicBezTo>
                  <a:pt x="2015350" y="283594"/>
                  <a:pt x="2099070" y="241973"/>
                  <a:pt x="2269365" y="308980"/>
                </a:cubicBezTo>
                <a:lnTo>
                  <a:pt x="2835115" y="276839"/>
                </a:lnTo>
                <a:cubicBezTo>
                  <a:pt x="2935672" y="327506"/>
                  <a:pt x="2939324" y="271782"/>
                  <a:pt x="3181199" y="271382"/>
                </a:cubicBezTo>
                <a:cubicBezTo>
                  <a:pt x="3310918" y="274350"/>
                  <a:pt x="3521393" y="298596"/>
                  <a:pt x="3671300" y="280285"/>
                </a:cubicBezTo>
                <a:cubicBezTo>
                  <a:pt x="3809340" y="281186"/>
                  <a:pt x="3947383" y="286343"/>
                  <a:pt x="4081386" y="282988"/>
                </a:cubicBezTo>
                <a:cubicBezTo>
                  <a:pt x="4198698" y="272876"/>
                  <a:pt x="4190840" y="279785"/>
                  <a:pt x="4259700" y="239883"/>
                </a:cubicBezTo>
                <a:cubicBezTo>
                  <a:pt x="4359260" y="221636"/>
                  <a:pt x="4361911" y="224661"/>
                  <a:pt x="4493770" y="223434"/>
                </a:cubicBezTo>
                <a:lnTo>
                  <a:pt x="4844834" y="209054"/>
                </a:lnTo>
                <a:lnTo>
                  <a:pt x="5242270" y="182339"/>
                </a:lnTo>
                <a:cubicBezTo>
                  <a:pt x="5329224" y="174534"/>
                  <a:pt x="5286546" y="137019"/>
                  <a:pt x="5331687" y="135613"/>
                </a:cubicBezTo>
                <a:cubicBezTo>
                  <a:pt x="5376828" y="134207"/>
                  <a:pt x="5349335" y="123365"/>
                  <a:pt x="5521192" y="122838"/>
                </a:cubicBezTo>
                <a:lnTo>
                  <a:pt x="6337134" y="86720"/>
                </a:lnTo>
                <a:lnTo>
                  <a:pt x="6734108" y="59126"/>
                </a:lnTo>
                <a:lnTo>
                  <a:pt x="7378087" y="70979"/>
                </a:lnTo>
                <a:cubicBezTo>
                  <a:pt x="7679344" y="110612"/>
                  <a:pt x="7624046" y="75004"/>
                  <a:pt x="7904035" y="90786"/>
                </a:cubicBezTo>
                <a:lnTo>
                  <a:pt x="8117427" y="103810"/>
                </a:lnTo>
                <a:lnTo>
                  <a:pt x="8509033" y="76432"/>
                </a:lnTo>
                <a:cubicBezTo>
                  <a:pt x="8888261" y="-5084"/>
                  <a:pt x="8705543" y="95203"/>
                  <a:pt x="8908136" y="30151"/>
                </a:cubicBezTo>
                <a:lnTo>
                  <a:pt x="9381214" y="26710"/>
                </a:lnTo>
                <a:cubicBezTo>
                  <a:pt x="9380652" y="15418"/>
                  <a:pt x="9542894" y="40096"/>
                  <a:pt x="9542332" y="28804"/>
                </a:cubicBezTo>
                <a:lnTo>
                  <a:pt x="9769059" y="11578"/>
                </a:lnTo>
                <a:lnTo>
                  <a:pt x="9881879" y="0"/>
                </a:lnTo>
                <a:lnTo>
                  <a:pt x="10174008" y="23297"/>
                </a:lnTo>
                <a:lnTo>
                  <a:pt x="10135735" y="2363382"/>
                </a:lnTo>
                <a:lnTo>
                  <a:pt x="34805" y="2352749"/>
                </a:lnTo>
                <a:lnTo>
                  <a:pt x="34805" y="1161903"/>
                </a:lnTo>
              </a:path>
            </a:pathLst>
          </a:cu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Shape 14">
            <a:extLst>
              <a:ext uri="{FF2B5EF4-FFF2-40B4-BE49-F238E27FC236}">
                <a16:creationId xmlns:a16="http://schemas.microsoft.com/office/drawing/2014/main" id="{DE0E7913-D08F-4C82-87E1-5F940A9CC69E}"/>
              </a:ext>
            </a:extLst>
          </p:cNvPr>
          <p:cNvSpPr/>
          <p:nvPr/>
        </p:nvSpPr>
        <p:spPr>
          <a:xfrm>
            <a:off x="923508" y="4265458"/>
            <a:ext cx="10667078" cy="1834613"/>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446568 h 2041452"/>
              <a:gd name="connsiteX1" fmla="*/ 0 w 10122195"/>
              <a:gd name="connsiteY1" fmla="*/ 882503 h 2041452"/>
              <a:gd name="connsiteX2" fmla="*/ 244549 w 10122195"/>
              <a:gd name="connsiteY2" fmla="*/ 499731 h 2041452"/>
              <a:gd name="connsiteX3" fmla="*/ 489098 w 10122195"/>
              <a:gd name="connsiteY3" fmla="*/ 0 h 2041452"/>
              <a:gd name="connsiteX4" fmla="*/ 935665 w 10122195"/>
              <a:gd name="connsiteY4" fmla="*/ 308345 h 2041452"/>
              <a:gd name="connsiteX5" fmla="*/ 1275907 w 10122195"/>
              <a:gd name="connsiteY5" fmla="*/ 308345 h 2041452"/>
              <a:gd name="connsiteX6" fmla="*/ 1733107 w 10122195"/>
              <a:gd name="connsiteY6" fmla="*/ 446568 h 2041452"/>
              <a:gd name="connsiteX7" fmla="*/ 2243470 w 10122195"/>
              <a:gd name="connsiteY7" fmla="*/ 499731 h 2041452"/>
              <a:gd name="connsiteX8" fmla="*/ 2583711 w 10122195"/>
              <a:gd name="connsiteY8" fmla="*/ 510363 h 2041452"/>
              <a:gd name="connsiteX9" fmla="*/ 2977116 w 10122195"/>
              <a:gd name="connsiteY9" fmla="*/ 435935 h 2041452"/>
              <a:gd name="connsiteX10" fmla="*/ 3232297 w 10122195"/>
              <a:gd name="connsiteY10" fmla="*/ 372140 h 2041452"/>
              <a:gd name="connsiteX11" fmla="*/ 3487479 w 10122195"/>
              <a:gd name="connsiteY11" fmla="*/ 223284 h 2041452"/>
              <a:gd name="connsiteX12" fmla="*/ 3965944 w 10122195"/>
              <a:gd name="connsiteY12" fmla="*/ 244549 h 2041452"/>
              <a:gd name="connsiteX13" fmla="*/ 4359349 w 10122195"/>
              <a:gd name="connsiteY13" fmla="*/ 297712 h 2041452"/>
              <a:gd name="connsiteX14" fmla="*/ 4859079 w 10122195"/>
              <a:gd name="connsiteY14" fmla="*/ 265815 h 2041452"/>
              <a:gd name="connsiteX15" fmla="*/ 5231218 w 10122195"/>
              <a:gd name="connsiteY15" fmla="*/ 329610 h 2041452"/>
              <a:gd name="connsiteX16" fmla="*/ 5752214 w 10122195"/>
              <a:gd name="connsiteY16" fmla="*/ 265815 h 2041452"/>
              <a:gd name="connsiteX17" fmla="*/ 6071190 w 10122195"/>
              <a:gd name="connsiteY17" fmla="*/ 148856 h 2041452"/>
              <a:gd name="connsiteX18" fmla="*/ 6709144 w 10122195"/>
              <a:gd name="connsiteY18" fmla="*/ 159489 h 2041452"/>
              <a:gd name="connsiteX19" fmla="*/ 7166344 w 10122195"/>
              <a:gd name="connsiteY19" fmla="*/ 276447 h 2041452"/>
              <a:gd name="connsiteX20" fmla="*/ 7676707 w 10122195"/>
              <a:gd name="connsiteY20" fmla="*/ 318977 h 2041452"/>
              <a:gd name="connsiteX21" fmla="*/ 8006316 w 10122195"/>
              <a:gd name="connsiteY21" fmla="*/ 159489 h 2041452"/>
              <a:gd name="connsiteX22" fmla="*/ 8335925 w 10122195"/>
              <a:gd name="connsiteY22" fmla="*/ 127591 h 2041452"/>
              <a:gd name="connsiteX23" fmla="*/ 8623004 w 10122195"/>
              <a:gd name="connsiteY23" fmla="*/ 276447 h 2041452"/>
              <a:gd name="connsiteX24" fmla="*/ 8846288 w 10122195"/>
              <a:gd name="connsiteY24" fmla="*/ 414670 h 2041452"/>
              <a:gd name="connsiteX25" fmla="*/ 9292856 w 10122195"/>
              <a:gd name="connsiteY25" fmla="*/ 329610 h 2041452"/>
              <a:gd name="connsiteX26" fmla="*/ 9537404 w 10122195"/>
              <a:gd name="connsiteY26" fmla="*/ 287080 h 2041452"/>
              <a:gd name="connsiteX27" fmla="*/ 9707525 w 10122195"/>
              <a:gd name="connsiteY27" fmla="*/ 287080 h 2041452"/>
              <a:gd name="connsiteX28" fmla="*/ 10111563 w 10122195"/>
              <a:gd name="connsiteY28" fmla="*/ 276447 h 2041452"/>
              <a:gd name="connsiteX29" fmla="*/ 10122195 w 10122195"/>
              <a:gd name="connsiteY29" fmla="*/ 2041452 h 2041452"/>
              <a:gd name="connsiteX30" fmla="*/ 21265 w 10122195"/>
              <a:gd name="connsiteY30" fmla="*/ 2030819 h 2041452"/>
              <a:gd name="connsiteX31" fmla="*/ 21265 w 10122195"/>
              <a:gd name="connsiteY31" fmla="*/ 839973 h 2041452"/>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35665 w 10122195"/>
              <a:gd name="connsiteY4" fmla="*/ 318977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00939 w 10122195"/>
              <a:gd name="connsiteY7" fmla="*/ 127591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67833 h 2062717"/>
              <a:gd name="connsiteX1" fmla="*/ 0 w 10122195"/>
              <a:gd name="connsiteY1" fmla="*/ 903768 h 2062717"/>
              <a:gd name="connsiteX2" fmla="*/ 10633 w 10122195"/>
              <a:gd name="connsiteY2" fmla="*/ 10633 h 2062717"/>
              <a:gd name="connsiteX3" fmla="*/ 489098 w 10122195"/>
              <a:gd name="connsiteY3" fmla="*/ 21265 h 2062717"/>
              <a:gd name="connsiteX4" fmla="*/ 956930 w 10122195"/>
              <a:gd name="connsiteY4" fmla="*/ 159489 h 2062717"/>
              <a:gd name="connsiteX5" fmla="*/ 1392865 w 10122195"/>
              <a:gd name="connsiteY5" fmla="*/ 85062 h 2062717"/>
              <a:gd name="connsiteX6" fmla="*/ 1818167 w 10122195"/>
              <a:gd name="connsiteY6" fmla="*/ 138223 h 2062717"/>
              <a:gd name="connsiteX7" fmla="*/ 2200939 w 10122195"/>
              <a:gd name="connsiteY7" fmla="*/ 138224 h 2062717"/>
              <a:gd name="connsiteX8" fmla="*/ 2711301 w 10122195"/>
              <a:gd name="connsiteY8" fmla="*/ 0 h 2062717"/>
              <a:gd name="connsiteX9" fmla="*/ 2977116 w 10122195"/>
              <a:gd name="connsiteY9" fmla="*/ 457200 h 2062717"/>
              <a:gd name="connsiteX10" fmla="*/ 3232297 w 10122195"/>
              <a:gd name="connsiteY10" fmla="*/ 393405 h 2062717"/>
              <a:gd name="connsiteX11" fmla="*/ 3487479 w 10122195"/>
              <a:gd name="connsiteY11" fmla="*/ 244549 h 2062717"/>
              <a:gd name="connsiteX12" fmla="*/ 3965944 w 10122195"/>
              <a:gd name="connsiteY12" fmla="*/ 265814 h 2062717"/>
              <a:gd name="connsiteX13" fmla="*/ 4359349 w 10122195"/>
              <a:gd name="connsiteY13" fmla="*/ 318977 h 2062717"/>
              <a:gd name="connsiteX14" fmla="*/ 4859079 w 10122195"/>
              <a:gd name="connsiteY14" fmla="*/ 287080 h 2062717"/>
              <a:gd name="connsiteX15" fmla="*/ 5231218 w 10122195"/>
              <a:gd name="connsiteY15" fmla="*/ 350875 h 2062717"/>
              <a:gd name="connsiteX16" fmla="*/ 5752214 w 10122195"/>
              <a:gd name="connsiteY16" fmla="*/ 287080 h 2062717"/>
              <a:gd name="connsiteX17" fmla="*/ 6071190 w 10122195"/>
              <a:gd name="connsiteY17" fmla="*/ 170121 h 2062717"/>
              <a:gd name="connsiteX18" fmla="*/ 6709144 w 10122195"/>
              <a:gd name="connsiteY18" fmla="*/ 180754 h 2062717"/>
              <a:gd name="connsiteX19" fmla="*/ 7166344 w 10122195"/>
              <a:gd name="connsiteY19" fmla="*/ 297712 h 2062717"/>
              <a:gd name="connsiteX20" fmla="*/ 7676707 w 10122195"/>
              <a:gd name="connsiteY20" fmla="*/ 340242 h 2062717"/>
              <a:gd name="connsiteX21" fmla="*/ 8006316 w 10122195"/>
              <a:gd name="connsiteY21" fmla="*/ 180754 h 2062717"/>
              <a:gd name="connsiteX22" fmla="*/ 8335925 w 10122195"/>
              <a:gd name="connsiteY22" fmla="*/ 148856 h 2062717"/>
              <a:gd name="connsiteX23" fmla="*/ 8623004 w 10122195"/>
              <a:gd name="connsiteY23" fmla="*/ 297712 h 2062717"/>
              <a:gd name="connsiteX24" fmla="*/ 8846288 w 10122195"/>
              <a:gd name="connsiteY24" fmla="*/ 435935 h 2062717"/>
              <a:gd name="connsiteX25" fmla="*/ 9292856 w 10122195"/>
              <a:gd name="connsiteY25" fmla="*/ 350875 h 2062717"/>
              <a:gd name="connsiteX26" fmla="*/ 9537404 w 10122195"/>
              <a:gd name="connsiteY26" fmla="*/ 308345 h 2062717"/>
              <a:gd name="connsiteX27" fmla="*/ 9707525 w 10122195"/>
              <a:gd name="connsiteY27" fmla="*/ 308345 h 2062717"/>
              <a:gd name="connsiteX28" fmla="*/ 10111563 w 10122195"/>
              <a:gd name="connsiteY28" fmla="*/ 297712 h 2062717"/>
              <a:gd name="connsiteX29" fmla="*/ 10122195 w 10122195"/>
              <a:gd name="connsiteY29" fmla="*/ 2062717 h 2062717"/>
              <a:gd name="connsiteX30" fmla="*/ 21265 w 10122195"/>
              <a:gd name="connsiteY30" fmla="*/ 2052084 h 2062717"/>
              <a:gd name="connsiteX31" fmla="*/ 21265 w 10122195"/>
              <a:gd name="connsiteY31" fmla="*/ 861238 h 2062717"/>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232297 w 10122195"/>
              <a:gd name="connsiteY10" fmla="*/ 584791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92455 w 10122195"/>
              <a:gd name="connsiteY17" fmla="*/ 63795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744279 h 2339163"/>
              <a:gd name="connsiteX1" fmla="*/ 0 w 10122195"/>
              <a:gd name="connsiteY1" fmla="*/ 1180214 h 2339163"/>
              <a:gd name="connsiteX2" fmla="*/ 10633 w 10122195"/>
              <a:gd name="connsiteY2" fmla="*/ 287079 h 2339163"/>
              <a:gd name="connsiteX3" fmla="*/ 489098 w 10122195"/>
              <a:gd name="connsiteY3" fmla="*/ 297711 h 2339163"/>
              <a:gd name="connsiteX4" fmla="*/ 956930 w 10122195"/>
              <a:gd name="connsiteY4" fmla="*/ 435935 h 2339163"/>
              <a:gd name="connsiteX5" fmla="*/ 1392865 w 10122195"/>
              <a:gd name="connsiteY5" fmla="*/ 361508 h 2339163"/>
              <a:gd name="connsiteX6" fmla="*/ 1818167 w 10122195"/>
              <a:gd name="connsiteY6" fmla="*/ 414669 h 2339163"/>
              <a:gd name="connsiteX7" fmla="*/ 2200939 w 10122195"/>
              <a:gd name="connsiteY7" fmla="*/ 414670 h 2339163"/>
              <a:gd name="connsiteX8" fmla="*/ 2711301 w 10122195"/>
              <a:gd name="connsiteY8" fmla="*/ 276446 h 2339163"/>
              <a:gd name="connsiteX9" fmla="*/ 3221664 w 10122195"/>
              <a:gd name="connsiteY9" fmla="*/ 85060 h 2339163"/>
              <a:gd name="connsiteX10" fmla="*/ 3551274 w 10122195"/>
              <a:gd name="connsiteY10" fmla="*/ 159488 h 2339163"/>
              <a:gd name="connsiteX11" fmla="*/ 3657600 w 10122195"/>
              <a:gd name="connsiteY11" fmla="*/ 159488 h 2339163"/>
              <a:gd name="connsiteX12" fmla="*/ 4263656 w 10122195"/>
              <a:gd name="connsiteY12" fmla="*/ 127591 h 2339163"/>
              <a:gd name="connsiteX13" fmla="*/ 4476308 w 10122195"/>
              <a:gd name="connsiteY13" fmla="*/ 350874 h 2339163"/>
              <a:gd name="connsiteX14" fmla="*/ 4880343 w 10122195"/>
              <a:gd name="connsiteY14" fmla="*/ 350875 h 2339163"/>
              <a:gd name="connsiteX15" fmla="*/ 5241851 w 10122195"/>
              <a:gd name="connsiteY15" fmla="*/ 340242 h 2339163"/>
              <a:gd name="connsiteX16" fmla="*/ 5762846 w 10122195"/>
              <a:gd name="connsiteY16" fmla="*/ 393405 h 2339163"/>
              <a:gd name="connsiteX17" fmla="*/ 6092455 w 10122195"/>
              <a:gd name="connsiteY17" fmla="*/ 148855 h 2339163"/>
              <a:gd name="connsiteX18" fmla="*/ 6687879 w 10122195"/>
              <a:gd name="connsiteY18" fmla="*/ 0 h 2339163"/>
              <a:gd name="connsiteX19" fmla="*/ 7166344 w 10122195"/>
              <a:gd name="connsiteY19" fmla="*/ 574158 h 2339163"/>
              <a:gd name="connsiteX20" fmla="*/ 7676707 w 10122195"/>
              <a:gd name="connsiteY20" fmla="*/ 616688 h 2339163"/>
              <a:gd name="connsiteX21" fmla="*/ 8006316 w 10122195"/>
              <a:gd name="connsiteY21" fmla="*/ 457200 h 2339163"/>
              <a:gd name="connsiteX22" fmla="*/ 8335925 w 10122195"/>
              <a:gd name="connsiteY22" fmla="*/ 425302 h 2339163"/>
              <a:gd name="connsiteX23" fmla="*/ 8623004 w 10122195"/>
              <a:gd name="connsiteY23" fmla="*/ 574158 h 2339163"/>
              <a:gd name="connsiteX24" fmla="*/ 8846288 w 10122195"/>
              <a:gd name="connsiteY24" fmla="*/ 712381 h 2339163"/>
              <a:gd name="connsiteX25" fmla="*/ 9292856 w 10122195"/>
              <a:gd name="connsiteY25" fmla="*/ 627321 h 2339163"/>
              <a:gd name="connsiteX26" fmla="*/ 9537404 w 10122195"/>
              <a:gd name="connsiteY26" fmla="*/ 584791 h 2339163"/>
              <a:gd name="connsiteX27" fmla="*/ 9707525 w 10122195"/>
              <a:gd name="connsiteY27" fmla="*/ 584791 h 2339163"/>
              <a:gd name="connsiteX28" fmla="*/ 10111563 w 10122195"/>
              <a:gd name="connsiteY28" fmla="*/ 574158 h 2339163"/>
              <a:gd name="connsiteX29" fmla="*/ 10122195 w 10122195"/>
              <a:gd name="connsiteY29" fmla="*/ 2339163 h 2339163"/>
              <a:gd name="connsiteX30" fmla="*/ 21265 w 10122195"/>
              <a:gd name="connsiteY30" fmla="*/ 2328530 h 2339163"/>
              <a:gd name="connsiteX31" fmla="*/ 21265 w 10122195"/>
              <a:gd name="connsiteY31" fmla="*/ 1137684 h 2339163"/>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71321 w 10122195"/>
              <a:gd name="connsiteY27" fmla="*/ 372140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952613 w 10154094"/>
              <a:gd name="connsiteY23" fmla="*/ 404037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54094" h="2434856">
                <a:moveTo>
                  <a:pt x="0" y="839972"/>
                </a:moveTo>
                <a:lnTo>
                  <a:pt x="0" y="1275907"/>
                </a:lnTo>
                <a:lnTo>
                  <a:pt x="10633" y="382772"/>
                </a:lnTo>
                <a:lnTo>
                  <a:pt x="489098" y="393404"/>
                </a:lnTo>
                <a:lnTo>
                  <a:pt x="956930" y="531628"/>
                </a:lnTo>
                <a:lnTo>
                  <a:pt x="1360968" y="350876"/>
                </a:lnTo>
                <a:lnTo>
                  <a:pt x="1828799" y="478464"/>
                </a:lnTo>
                <a:lnTo>
                  <a:pt x="2200939" y="510363"/>
                </a:lnTo>
                <a:lnTo>
                  <a:pt x="2711301" y="329608"/>
                </a:lnTo>
                <a:lnTo>
                  <a:pt x="3125971" y="106325"/>
                </a:lnTo>
                <a:lnTo>
                  <a:pt x="3508744" y="180754"/>
                </a:lnTo>
                <a:lnTo>
                  <a:pt x="3572540" y="138223"/>
                </a:lnTo>
                <a:lnTo>
                  <a:pt x="4263656" y="223284"/>
                </a:lnTo>
                <a:lnTo>
                  <a:pt x="4476308" y="446567"/>
                </a:lnTo>
                <a:lnTo>
                  <a:pt x="4912240" y="382773"/>
                </a:lnTo>
                <a:lnTo>
                  <a:pt x="5241851" y="382772"/>
                </a:lnTo>
                <a:cubicBezTo>
                  <a:pt x="5433237" y="244549"/>
                  <a:pt x="5592725" y="350874"/>
                  <a:pt x="5762846" y="425302"/>
                </a:cubicBezTo>
                <a:lnTo>
                  <a:pt x="6092455" y="244548"/>
                </a:lnTo>
                <a:lnTo>
                  <a:pt x="6687879" y="95693"/>
                </a:lnTo>
                <a:lnTo>
                  <a:pt x="7028121" y="0"/>
                </a:lnTo>
                <a:cubicBezTo>
                  <a:pt x="7329377" y="141767"/>
                  <a:pt x="7534940" y="166577"/>
                  <a:pt x="7814930" y="287079"/>
                </a:cubicBezTo>
                <a:lnTo>
                  <a:pt x="8165805" y="202018"/>
                </a:lnTo>
                <a:lnTo>
                  <a:pt x="8474148" y="244548"/>
                </a:lnTo>
                <a:cubicBezTo>
                  <a:pt x="8853376" y="163032"/>
                  <a:pt x="8711607" y="102780"/>
                  <a:pt x="8761226" y="244548"/>
                </a:cubicBezTo>
                <a:lnTo>
                  <a:pt x="9239693" y="318977"/>
                </a:lnTo>
                <a:lnTo>
                  <a:pt x="9579935" y="489097"/>
                </a:lnTo>
                <a:lnTo>
                  <a:pt x="9548037" y="457200"/>
                </a:lnTo>
                <a:lnTo>
                  <a:pt x="9771321" y="372140"/>
                </a:lnTo>
                <a:lnTo>
                  <a:pt x="10154094" y="244548"/>
                </a:lnTo>
                <a:lnTo>
                  <a:pt x="10122195" y="2434856"/>
                </a:lnTo>
                <a:lnTo>
                  <a:pt x="21265" y="2424223"/>
                </a:lnTo>
                <a:lnTo>
                  <a:pt x="21265" y="1233377"/>
                </a:lnTo>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2D690C34-329B-432B-8665-53D9439C5852}"/>
              </a:ext>
            </a:extLst>
          </p:cNvPr>
          <p:cNvSpPr/>
          <p:nvPr/>
        </p:nvSpPr>
        <p:spPr>
          <a:xfrm>
            <a:off x="927064" y="4767516"/>
            <a:ext cx="10653445" cy="1442054"/>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552893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489098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22195" h="1913861">
                <a:moveTo>
                  <a:pt x="0" y="318977"/>
                </a:moveTo>
                <a:lnTo>
                  <a:pt x="117030" y="489098"/>
                </a:lnTo>
                <a:lnTo>
                  <a:pt x="244549" y="372140"/>
                </a:lnTo>
                <a:lnTo>
                  <a:pt x="563525" y="265814"/>
                </a:lnTo>
                <a:lnTo>
                  <a:pt x="935665" y="180754"/>
                </a:lnTo>
                <a:lnTo>
                  <a:pt x="1275907" y="180754"/>
                </a:lnTo>
                <a:lnTo>
                  <a:pt x="1733107" y="318977"/>
                </a:lnTo>
                <a:lnTo>
                  <a:pt x="2243470" y="372140"/>
                </a:lnTo>
                <a:lnTo>
                  <a:pt x="2583711" y="382772"/>
                </a:lnTo>
                <a:lnTo>
                  <a:pt x="2977116" y="308344"/>
                </a:lnTo>
                <a:lnTo>
                  <a:pt x="3232297" y="244549"/>
                </a:lnTo>
                <a:lnTo>
                  <a:pt x="3487479" y="95693"/>
                </a:lnTo>
                <a:lnTo>
                  <a:pt x="3965944" y="116958"/>
                </a:lnTo>
                <a:lnTo>
                  <a:pt x="4359349" y="170121"/>
                </a:lnTo>
                <a:lnTo>
                  <a:pt x="4859079" y="138224"/>
                </a:lnTo>
                <a:lnTo>
                  <a:pt x="5231218" y="202019"/>
                </a:lnTo>
                <a:lnTo>
                  <a:pt x="5752214" y="138224"/>
                </a:lnTo>
                <a:lnTo>
                  <a:pt x="6071190" y="21265"/>
                </a:lnTo>
                <a:lnTo>
                  <a:pt x="6709144" y="31898"/>
                </a:lnTo>
                <a:lnTo>
                  <a:pt x="7166344" y="148856"/>
                </a:lnTo>
                <a:lnTo>
                  <a:pt x="7676707" y="191386"/>
                </a:lnTo>
                <a:lnTo>
                  <a:pt x="8006316" y="31898"/>
                </a:lnTo>
                <a:lnTo>
                  <a:pt x="8335925" y="0"/>
                </a:lnTo>
                <a:lnTo>
                  <a:pt x="8623004" y="148856"/>
                </a:lnTo>
                <a:lnTo>
                  <a:pt x="8846288" y="287079"/>
                </a:lnTo>
                <a:lnTo>
                  <a:pt x="9292856" y="202019"/>
                </a:lnTo>
                <a:lnTo>
                  <a:pt x="9537404" y="159489"/>
                </a:lnTo>
                <a:lnTo>
                  <a:pt x="9707525" y="159489"/>
                </a:lnTo>
                <a:lnTo>
                  <a:pt x="10111563" y="148856"/>
                </a:lnTo>
                <a:lnTo>
                  <a:pt x="10122195" y="1913861"/>
                </a:lnTo>
                <a:lnTo>
                  <a:pt x="21265" y="1903228"/>
                </a:lnTo>
                <a:lnTo>
                  <a:pt x="21265" y="457200"/>
                </a:lnTo>
              </a:path>
            </a:pathLst>
          </a:custGeom>
          <a:solidFill>
            <a:schemeClr val="accent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5" name="Group 104">
            <a:extLst>
              <a:ext uri="{FF2B5EF4-FFF2-40B4-BE49-F238E27FC236}">
                <a16:creationId xmlns:a16="http://schemas.microsoft.com/office/drawing/2014/main" id="{EBF42A34-C018-43E6-BFBC-9D5D2B3C5D00}"/>
              </a:ext>
            </a:extLst>
          </p:cNvPr>
          <p:cNvGrpSpPr/>
          <p:nvPr/>
        </p:nvGrpSpPr>
        <p:grpSpPr>
          <a:xfrm>
            <a:off x="9094285" y="2565655"/>
            <a:ext cx="1116000" cy="1404000"/>
            <a:chOff x="778971" y="1430528"/>
            <a:chExt cx="2742747" cy="3258056"/>
          </a:xfrm>
        </p:grpSpPr>
        <p:sp>
          <p:nvSpPr>
            <p:cNvPr id="106" name="Rectangle: Rounded Corners 105">
              <a:extLst>
                <a:ext uri="{FF2B5EF4-FFF2-40B4-BE49-F238E27FC236}">
                  <a16:creationId xmlns:a16="http://schemas.microsoft.com/office/drawing/2014/main" id="{C32A03F5-FDD4-4223-9B4B-22C42AF566C4}"/>
                </a:ext>
              </a:extLst>
            </p:cNvPr>
            <p:cNvSpPr/>
            <p:nvPr/>
          </p:nvSpPr>
          <p:spPr>
            <a:xfrm>
              <a:off x="1468663" y="1433575"/>
              <a:ext cx="242639" cy="1872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 name="Rectangle: Rounded Corners 106">
              <a:extLst>
                <a:ext uri="{FF2B5EF4-FFF2-40B4-BE49-F238E27FC236}">
                  <a16:creationId xmlns:a16="http://schemas.microsoft.com/office/drawing/2014/main" id="{A2D3544C-6396-42E3-AF9E-58CF687CADF9}"/>
                </a:ext>
              </a:extLst>
            </p:cNvPr>
            <p:cNvSpPr/>
            <p:nvPr/>
          </p:nvSpPr>
          <p:spPr>
            <a:xfrm>
              <a:off x="2043510" y="2063005"/>
              <a:ext cx="648000" cy="153473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Trapezoid 107">
              <a:extLst>
                <a:ext uri="{FF2B5EF4-FFF2-40B4-BE49-F238E27FC236}">
                  <a16:creationId xmlns:a16="http://schemas.microsoft.com/office/drawing/2014/main" id="{7A79D48F-206E-4A69-9EC5-A7B008135AC1}"/>
                </a:ext>
              </a:extLst>
            </p:cNvPr>
            <p:cNvSpPr/>
            <p:nvPr/>
          </p:nvSpPr>
          <p:spPr>
            <a:xfrm>
              <a:off x="2461336" y="3404361"/>
              <a:ext cx="126000" cy="108000"/>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9" name="Rectangle 108">
              <a:extLst>
                <a:ext uri="{FF2B5EF4-FFF2-40B4-BE49-F238E27FC236}">
                  <a16:creationId xmlns:a16="http://schemas.microsoft.com/office/drawing/2014/main" id="{A7A17463-E680-40B1-9FE8-9DF134617039}"/>
                </a:ext>
              </a:extLst>
            </p:cNvPr>
            <p:cNvSpPr/>
            <p:nvPr/>
          </p:nvSpPr>
          <p:spPr>
            <a:xfrm rot="16200000">
              <a:off x="2238499" y="3143910"/>
              <a:ext cx="5400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Rectangle 109">
              <a:extLst>
                <a:ext uri="{FF2B5EF4-FFF2-40B4-BE49-F238E27FC236}">
                  <a16:creationId xmlns:a16="http://schemas.microsoft.com/office/drawing/2014/main" id="{C6CD1D01-DD78-476D-8449-FE48B7A50243}"/>
                </a:ext>
              </a:extLst>
            </p:cNvPr>
            <p:cNvSpPr/>
            <p:nvPr/>
          </p:nvSpPr>
          <p:spPr>
            <a:xfrm>
              <a:off x="1915884" y="2748240"/>
              <a:ext cx="468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1" name="Block Arc 110">
              <a:extLst>
                <a:ext uri="{FF2B5EF4-FFF2-40B4-BE49-F238E27FC236}">
                  <a16:creationId xmlns:a16="http://schemas.microsoft.com/office/drawing/2014/main" id="{FB8C247C-2BF0-4441-A958-B31DDBB0C1FA}"/>
                </a:ext>
              </a:extLst>
            </p:cNvPr>
            <p:cNvSpPr/>
            <p:nvPr/>
          </p:nvSpPr>
          <p:spPr>
            <a:xfrm>
              <a:off x="2258307" y="2756864"/>
              <a:ext cx="252000" cy="288000"/>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12" name="Rectangle 111">
              <a:extLst>
                <a:ext uri="{FF2B5EF4-FFF2-40B4-BE49-F238E27FC236}">
                  <a16:creationId xmlns:a16="http://schemas.microsoft.com/office/drawing/2014/main" id="{B153C7AE-2586-4F18-BA69-9784EC4F8BF2}"/>
                </a:ext>
              </a:extLst>
            </p:cNvPr>
            <p:cNvSpPr/>
            <p:nvPr/>
          </p:nvSpPr>
          <p:spPr>
            <a:xfrm rot="18988702">
              <a:off x="1285806" y="4050684"/>
              <a:ext cx="36000" cy="54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3" name="Rectangle 112">
              <a:extLst>
                <a:ext uri="{FF2B5EF4-FFF2-40B4-BE49-F238E27FC236}">
                  <a16:creationId xmlns:a16="http://schemas.microsoft.com/office/drawing/2014/main" id="{CEC76A09-1C7C-4681-82B3-F31DF01CD644}"/>
                </a:ext>
              </a:extLst>
            </p:cNvPr>
            <p:cNvSpPr/>
            <p:nvPr/>
          </p:nvSpPr>
          <p:spPr>
            <a:xfrm>
              <a:off x="1977899" y="2246540"/>
              <a:ext cx="180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Rectangle 113">
              <a:extLst>
                <a:ext uri="{FF2B5EF4-FFF2-40B4-BE49-F238E27FC236}">
                  <a16:creationId xmlns:a16="http://schemas.microsoft.com/office/drawing/2014/main" id="{344A5F81-FBBE-4C81-9995-40D1DB7D8674}"/>
                </a:ext>
              </a:extLst>
            </p:cNvPr>
            <p:cNvSpPr/>
            <p:nvPr/>
          </p:nvSpPr>
          <p:spPr>
            <a:xfrm rot="2516092">
              <a:off x="2027977" y="4078857"/>
              <a:ext cx="36000" cy="50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5" name="Rectangle 114">
              <a:extLst>
                <a:ext uri="{FF2B5EF4-FFF2-40B4-BE49-F238E27FC236}">
                  <a16:creationId xmlns:a16="http://schemas.microsoft.com/office/drawing/2014/main" id="{1E542FE7-0FE6-4C58-BA13-AA2E17D64213}"/>
                </a:ext>
              </a:extLst>
            </p:cNvPr>
            <p:cNvSpPr/>
            <p:nvPr/>
          </p:nvSpPr>
          <p:spPr>
            <a:xfrm rot="5400000">
              <a:off x="987758" y="2923542"/>
              <a:ext cx="54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6" name="Oval 115">
              <a:extLst>
                <a:ext uri="{FF2B5EF4-FFF2-40B4-BE49-F238E27FC236}">
                  <a16:creationId xmlns:a16="http://schemas.microsoft.com/office/drawing/2014/main" id="{69168536-0704-46B9-ACFA-6D95495A2236}"/>
                </a:ext>
              </a:extLst>
            </p:cNvPr>
            <p:cNvSpPr/>
            <p:nvPr/>
          </p:nvSpPr>
          <p:spPr>
            <a:xfrm>
              <a:off x="1042103" y="3035477"/>
              <a:ext cx="1260000" cy="12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Rectangle 116">
              <a:extLst>
                <a:ext uri="{FF2B5EF4-FFF2-40B4-BE49-F238E27FC236}">
                  <a16:creationId xmlns:a16="http://schemas.microsoft.com/office/drawing/2014/main" id="{DB9739AB-219E-4539-ACA6-AECCD6394872}"/>
                </a:ext>
              </a:extLst>
            </p:cNvPr>
            <p:cNvSpPr/>
            <p:nvPr/>
          </p:nvSpPr>
          <p:spPr>
            <a:xfrm rot="19279173">
              <a:off x="2076344" y="4129349"/>
              <a:ext cx="36000" cy="43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Rectangle 117">
              <a:extLst>
                <a:ext uri="{FF2B5EF4-FFF2-40B4-BE49-F238E27FC236}">
                  <a16:creationId xmlns:a16="http://schemas.microsoft.com/office/drawing/2014/main" id="{A6356058-8B97-4E18-ADDC-4DC550434414}"/>
                </a:ext>
              </a:extLst>
            </p:cNvPr>
            <p:cNvSpPr/>
            <p:nvPr/>
          </p:nvSpPr>
          <p:spPr>
            <a:xfrm rot="2563536">
              <a:off x="1251171" y="4130393"/>
              <a:ext cx="36000" cy="45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9" name="Rectangle 118">
              <a:extLst>
                <a:ext uri="{FF2B5EF4-FFF2-40B4-BE49-F238E27FC236}">
                  <a16:creationId xmlns:a16="http://schemas.microsoft.com/office/drawing/2014/main" id="{6C32AAAC-01BB-4DCC-A8F7-D3018609BC9B}"/>
                </a:ext>
              </a:extLst>
            </p:cNvPr>
            <p:cNvSpPr/>
            <p:nvPr/>
          </p:nvSpPr>
          <p:spPr>
            <a:xfrm>
              <a:off x="1476851"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0" name="Rectangle 119">
              <a:extLst>
                <a:ext uri="{FF2B5EF4-FFF2-40B4-BE49-F238E27FC236}">
                  <a16:creationId xmlns:a16="http://schemas.microsoft.com/office/drawing/2014/main" id="{D2AA0B79-140C-4F53-AC5B-D1786B851BCE}"/>
                </a:ext>
              </a:extLst>
            </p:cNvPr>
            <p:cNvSpPr/>
            <p:nvPr/>
          </p:nvSpPr>
          <p:spPr>
            <a:xfrm>
              <a:off x="2208062" y="3690028"/>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1" name="Rectangle 120">
              <a:extLst>
                <a:ext uri="{FF2B5EF4-FFF2-40B4-BE49-F238E27FC236}">
                  <a16:creationId xmlns:a16="http://schemas.microsoft.com/office/drawing/2014/main" id="{1AB397DF-0E76-49F1-8394-BE6AA725889A}"/>
                </a:ext>
              </a:extLst>
            </p:cNvPr>
            <p:cNvSpPr/>
            <p:nvPr/>
          </p:nvSpPr>
          <p:spPr>
            <a:xfrm>
              <a:off x="1843353"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2" name="Rectangle 121">
              <a:extLst>
                <a:ext uri="{FF2B5EF4-FFF2-40B4-BE49-F238E27FC236}">
                  <a16:creationId xmlns:a16="http://schemas.microsoft.com/office/drawing/2014/main" id="{7159AB87-E5E5-42BC-9075-960D7DCCA507}"/>
                </a:ext>
              </a:extLst>
            </p:cNvPr>
            <p:cNvSpPr/>
            <p:nvPr/>
          </p:nvSpPr>
          <p:spPr>
            <a:xfrm>
              <a:off x="1090009" y="3690029"/>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3" name="Oval 122">
              <a:extLst>
                <a:ext uri="{FF2B5EF4-FFF2-40B4-BE49-F238E27FC236}">
                  <a16:creationId xmlns:a16="http://schemas.microsoft.com/office/drawing/2014/main" id="{18B3A860-ED90-4828-ABBF-E670FA061B5B}"/>
                </a:ext>
              </a:extLst>
            </p:cNvPr>
            <p:cNvSpPr/>
            <p:nvPr/>
          </p:nvSpPr>
          <p:spPr>
            <a:xfrm>
              <a:off x="1092202" y="3086101"/>
              <a:ext cx="1155700" cy="1181100"/>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4" name="Rectangle 123">
              <a:extLst>
                <a:ext uri="{FF2B5EF4-FFF2-40B4-BE49-F238E27FC236}">
                  <a16:creationId xmlns:a16="http://schemas.microsoft.com/office/drawing/2014/main" id="{A57DD913-9C11-4240-A2D9-F1E3EB04BB6D}"/>
                </a:ext>
              </a:extLst>
            </p:cNvPr>
            <p:cNvSpPr/>
            <p:nvPr/>
          </p:nvSpPr>
          <p:spPr>
            <a:xfrm>
              <a:off x="1485900" y="3086101"/>
              <a:ext cx="381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5" name="Rectangle 124">
              <a:extLst>
                <a:ext uri="{FF2B5EF4-FFF2-40B4-BE49-F238E27FC236}">
                  <a16:creationId xmlns:a16="http://schemas.microsoft.com/office/drawing/2014/main" id="{9889C59E-5722-46F0-A40B-236579490FED}"/>
                </a:ext>
              </a:extLst>
            </p:cNvPr>
            <p:cNvSpPr/>
            <p:nvPr/>
          </p:nvSpPr>
          <p:spPr>
            <a:xfrm>
              <a:off x="1456272" y="3043770"/>
              <a:ext cx="432000"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Rectangle 125">
              <a:extLst>
                <a:ext uri="{FF2B5EF4-FFF2-40B4-BE49-F238E27FC236}">
                  <a16:creationId xmlns:a16="http://schemas.microsoft.com/office/drawing/2014/main" id="{77F6BFB4-EAFC-4733-A357-820A8A2D79E8}"/>
                </a:ext>
              </a:extLst>
            </p:cNvPr>
            <p:cNvSpPr/>
            <p:nvPr/>
          </p:nvSpPr>
          <p:spPr>
            <a:xfrm>
              <a:off x="1557870" y="2992969"/>
              <a:ext cx="252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7" name="Block Arc 126">
              <a:extLst>
                <a:ext uri="{FF2B5EF4-FFF2-40B4-BE49-F238E27FC236}">
                  <a16:creationId xmlns:a16="http://schemas.microsoft.com/office/drawing/2014/main" id="{07D1AC8A-2EAC-4E41-BD14-F18B7C4332FB}"/>
                </a:ext>
              </a:extLst>
            </p:cNvPr>
            <p:cNvSpPr/>
            <p:nvPr/>
          </p:nvSpPr>
          <p:spPr>
            <a:xfrm>
              <a:off x="2226771" y="28034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8" name="Block Arc 127">
              <a:extLst>
                <a:ext uri="{FF2B5EF4-FFF2-40B4-BE49-F238E27FC236}">
                  <a16:creationId xmlns:a16="http://schemas.microsoft.com/office/drawing/2014/main" id="{EFA08E6F-CCCC-42A3-9CCA-BC0A08B880D6}"/>
                </a:ext>
              </a:extLst>
            </p:cNvPr>
            <p:cNvSpPr/>
            <p:nvPr/>
          </p:nvSpPr>
          <p:spPr>
            <a:xfrm rot="16200000">
              <a:off x="1673253" y="2780233"/>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29" name="Rectangle 128">
              <a:extLst>
                <a:ext uri="{FF2B5EF4-FFF2-40B4-BE49-F238E27FC236}">
                  <a16:creationId xmlns:a16="http://schemas.microsoft.com/office/drawing/2014/main" id="{92841E5D-5E19-4096-B089-51722AF54BFA}"/>
                </a:ext>
              </a:extLst>
            </p:cNvPr>
            <p:cNvSpPr/>
            <p:nvPr/>
          </p:nvSpPr>
          <p:spPr>
            <a:xfrm>
              <a:off x="1809925" y="2795364"/>
              <a:ext cx="54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0" name="Rectangle 129">
              <a:extLst>
                <a:ext uri="{FF2B5EF4-FFF2-40B4-BE49-F238E27FC236}">
                  <a16:creationId xmlns:a16="http://schemas.microsoft.com/office/drawing/2014/main" id="{1FAB402F-CE7A-4B67-836C-27448300A74D}"/>
                </a:ext>
              </a:extLst>
            </p:cNvPr>
            <p:cNvSpPr/>
            <p:nvPr/>
          </p:nvSpPr>
          <p:spPr>
            <a:xfrm>
              <a:off x="1648126" y="2912265"/>
              <a:ext cx="72308"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Rectangle 130">
              <a:extLst>
                <a:ext uri="{FF2B5EF4-FFF2-40B4-BE49-F238E27FC236}">
                  <a16:creationId xmlns:a16="http://schemas.microsoft.com/office/drawing/2014/main" id="{BE7681AB-4BA7-4ADB-A434-0C6D620A8349}"/>
                </a:ext>
              </a:extLst>
            </p:cNvPr>
            <p:cNvSpPr/>
            <p:nvPr/>
          </p:nvSpPr>
          <p:spPr>
            <a:xfrm>
              <a:off x="2327460" y="3525225"/>
              <a:ext cx="945336"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Rectangle 131">
              <a:extLst>
                <a:ext uri="{FF2B5EF4-FFF2-40B4-BE49-F238E27FC236}">
                  <a16:creationId xmlns:a16="http://schemas.microsoft.com/office/drawing/2014/main" id="{B4AA3179-D889-4E81-8C0E-C9CE28DB2D50}"/>
                </a:ext>
              </a:extLst>
            </p:cNvPr>
            <p:cNvSpPr/>
            <p:nvPr/>
          </p:nvSpPr>
          <p:spPr>
            <a:xfrm>
              <a:off x="2414631" y="2948818"/>
              <a:ext cx="72308" cy="5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3" name="Rectangle 132">
              <a:extLst>
                <a:ext uri="{FF2B5EF4-FFF2-40B4-BE49-F238E27FC236}">
                  <a16:creationId xmlns:a16="http://schemas.microsoft.com/office/drawing/2014/main" id="{994584BF-3E9D-4EC7-A87C-E2F3722AC860}"/>
                </a:ext>
              </a:extLst>
            </p:cNvPr>
            <p:cNvSpPr/>
            <p:nvPr/>
          </p:nvSpPr>
          <p:spPr>
            <a:xfrm>
              <a:off x="2327460" y="3734129"/>
              <a:ext cx="1008000"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4" name="Trapezoid 133">
              <a:extLst>
                <a:ext uri="{FF2B5EF4-FFF2-40B4-BE49-F238E27FC236}">
                  <a16:creationId xmlns:a16="http://schemas.microsoft.com/office/drawing/2014/main" id="{86292A6B-9FA0-47A4-89CC-9D9795719A6A}"/>
                </a:ext>
              </a:extLst>
            </p:cNvPr>
            <p:cNvSpPr/>
            <p:nvPr/>
          </p:nvSpPr>
          <p:spPr>
            <a:xfrm>
              <a:off x="2363305" y="3405570"/>
              <a:ext cx="180000" cy="108000"/>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5" name="Rectangle 134">
              <a:extLst>
                <a:ext uri="{FF2B5EF4-FFF2-40B4-BE49-F238E27FC236}">
                  <a16:creationId xmlns:a16="http://schemas.microsoft.com/office/drawing/2014/main" id="{78226057-E180-4641-8803-6553122D31C8}"/>
                </a:ext>
              </a:extLst>
            </p:cNvPr>
            <p:cNvSpPr/>
            <p:nvPr/>
          </p:nvSpPr>
          <p:spPr>
            <a:xfrm>
              <a:off x="2327460" y="3989029"/>
              <a:ext cx="945336" cy="602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6" name="Rectangle 135">
              <a:extLst>
                <a:ext uri="{FF2B5EF4-FFF2-40B4-BE49-F238E27FC236}">
                  <a16:creationId xmlns:a16="http://schemas.microsoft.com/office/drawing/2014/main" id="{2B525D0B-0CAB-4D30-B636-16EF60FFA8DA}"/>
                </a:ext>
              </a:extLst>
            </p:cNvPr>
            <p:cNvSpPr/>
            <p:nvPr/>
          </p:nvSpPr>
          <p:spPr>
            <a:xfrm>
              <a:off x="2325240" y="3876523"/>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Rectangle 136">
              <a:extLst>
                <a:ext uri="{FF2B5EF4-FFF2-40B4-BE49-F238E27FC236}">
                  <a16:creationId xmlns:a16="http://schemas.microsoft.com/office/drawing/2014/main" id="{0BFB3790-A276-4F3C-9D5A-B98C4387EBF3}"/>
                </a:ext>
              </a:extLst>
            </p:cNvPr>
            <p:cNvSpPr/>
            <p:nvPr/>
          </p:nvSpPr>
          <p:spPr>
            <a:xfrm>
              <a:off x="3179890" y="3896740"/>
              <a:ext cx="92906"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Rectangle 137">
              <a:extLst>
                <a:ext uri="{FF2B5EF4-FFF2-40B4-BE49-F238E27FC236}">
                  <a16:creationId xmlns:a16="http://schemas.microsoft.com/office/drawing/2014/main" id="{211286CC-EBFF-4B69-91F2-348FA83B1FAB}"/>
                </a:ext>
              </a:extLst>
            </p:cNvPr>
            <p:cNvSpPr/>
            <p:nvPr/>
          </p:nvSpPr>
          <p:spPr>
            <a:xfrm>
              <a:off x="2619446" y="3878810"/>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9" name="Rectangle 138">
              <a:extLst>
                <a:ext uri="{FF2B5EF4-FFF2-40B4-BE49-F238E27FC236}">
                  <a16:creationId xmlns:a16="http://schemas.microsoft.com/office/drawing/2014/main" id="{974A27BF-6869-42E7-9508-93E174EBD457}"/>
                </a:ext>
              </a:extLst>
            </p:cNvPr>
            <p:cNvSpPr/>
            <p:nvPr/>
          </p:nvSpPr>
          <p:spPr>
            <a:xfrm>
              <a:off x="2902193" y="3865995"/>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Rectangle 139">
              <a:extLst>
                <a:ext uri="{FF2B5EF4-FFF2-40B4-BE49-F238E27FC236}">
                  <a16:creationId xmlns:a16="http://schemas.microsoft.com/office/drawing/2014/main" id="{5081263A-8177-406B-99E2-58C0D34A10AA}"/>
                </a:ext>
              </a:extLst>
            </p:cNvPr>
            <p:cNvSpPr/>
            <p:nvPr/>
          </p:nvSpPr>
          <p:spPr>
            <a:xfrm>
              <a:off x="2902193" y="3403450"/>
              <a:ext cx="326782"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1" name="Rectangle 140">
              <a:extLst>
                <a:ext uri="{FF2B5EF4-FFF2-40B4-BE49-F238E27FC236}">
                  <a16:creationId xmlns:a16="http://schemas.microsoft.com/office/drawing/2014/main" id="{90EC06A6-8527-424F-A633-70C32009CE46}"/>
                </a:ext>
              </a:extLst>
            </p:cNvPr>
            <p:cNvSpPr/>
            <p:nvPr/>
          </p:nvSpPr>
          <p:spPr>
            <a:xfrm>
              <a:off x="2952039" y="2998635"/>
              <a:ext cx="79200" cy="43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2" name="Rectangle 141">
              <a:extLst>
                <a:ext uri="{FF2B5EF4-FFF2-40B4-BE49-F238E27FC236}">
                  <a16:creationId xmlns:a16="http://schemas.microsoft.com/office/drawing/2014/main" id="{27C7E4DE-A1F6-4E83-9D05-107CD397A946}"/>
                </a:ext>
              </a:extLst>
            </p:cNvPr>
            <p:cNvSpPr/>
            <p:nvPr/>
          </p:nvSpPr>
          <p:spPr>
            <a:xfrm>
              <a:off x="3098089" y="3081185"/>
              <a:ext cx="79200"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3" name="Rectangle 142">
              <a:extLst>
                <a:ext uri="{FF2B5EF4-FFF2-40B4-BE49-F238E27FC236}">
                  <a16:creationId xmlns:a16="http://schemas.microsoft.com/office/drawing/2014/main" id="{2ED4529E-6411-4E99-BE54-5191B4962401}"/>
                </a:ext>
              </a:extLst>
            </p:cNvPr>
            <p:cNvSpPr/>
            <p:nvPr/>
          </p:nvSpPr>
          <p:spPr>
            <a:xfrm>
              <a:off x="1353204" y="2577260"/>
              <a:ext cx="432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4" name="Block Arc 143">
              <a:extLst>
                <a:ext uri="{FF2B5EF4-FFF2-40B4-BE49-F238E27FC236}">
                  <a16:creationId xmlns:a16="http://schemas.microsoft.com/office/drawing/2014/main" id="{73995852-6AB4-401E-865B-263F275C5D94}"/>
                </a:ext>
              </a:extLst>
            </p:cNvPr>
            <p:cNvSpPr/>
            <p:nvPr/>
          </p:nvSpPr>
          <p:spPr>
            <a:xfrm rot="16200000">
              <a:off x="1252494" y="2565614"/>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5" name="Block Arc 144">
              <a:extLst>
                <a:ext uri="{FF2B5EF4-FFF2-40B4-BE49-F238E27FC236}">
                  <a16:creationId xmlns:a16="http://schemas.microsoft.com/office/drawing/2014/main" id="{C0DEA03B-F1AB-4C6A-8772-19E888A47A08}"/>
                </a:ext>
              </a:extLst>
            </p:cNvPr>
            <p:cNvSpPr/>
            <p:nvPr/>
          </p:nvSpPr>
          <p:spPr>
            <a:xfrm rot="5400000">
              <a:off x="1692769" y="2429077"/>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6" name="Rectangle 145">
              <a:extLst>
                <a:ext uri="{FF2B5EF4-FFF2-40B4-BE49-F238E27FC236}">
                  <a16:creationId xmlns:a16="http://schemas.microsoft.com/office/drawing/2014/main" id="{0396D311-BB9B-488D-BE33-FB6DC41DE679}"/>
                </a:ext>
              </a:extLst>
            </p:cNvPr>
            <p:cNvSpPr/>
            <p:nvPr/>
          </p:nvSpPr>
          <p:spPr>
            <a:xfrm rot="5400000">
              <a:off x="1783252" y="2408719"/>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Block Arc 146">
              <a:extLst>
                <a:ext uri="{FF2B5EF4-FFF2-40B4-BE49-F238E27FC236}">
                  <a16:creationId xmlns:a16="http://schemas.microsoft.com/office/drawing/2014/main" id="{12C2B2C8-C2C9-4413-8BE2-718F88BC420A}"/>
                </a:ext>
              </a:extLst>
            </p:cNvPr>
            <p:cNvSpPr/>
            <p:nvPr/>
          </p:nvSpPr>
          <p:spPr>
            <a:xfrm rot="16200000">
              <a:off x="1868801" y="2242206"/>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8" name="Rectangle 147">
              <a:extLst>
                <a:ext uri="{FF2B5EF4-FFF2-40B4-BE49-F238E27FC236}">
                  <a16:creationId xmlns:a16="http://schemas.microsoft.com/office/drawing/2014/main" id="{0DEAF310-0E82-47A9-A28C-ADDEBD2ABE85}"/>
                </a:ext>
              </a:extLst>
            </p:cNvPr>
            <p:cNvSpPr/>
            <p:nvPr/>
          </p:nvSpPr>
          <p:spPr>
            <a:xfrm>
              <a:off x="1964870" y="2251200"/>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Partial Circle 148">
              <a:extLst>
                <a:ext uri="{FF2B5EF4-FFF2-40B4-BE49-F238E27FC236}">
                  <a16:creationId xmlns:a16="http://schemas.microsoft.com/office/drawing/2014/main" id="{1653AE63-FBF9-4C1C-BB4B-D60B766D15A7}"/>
                </a:ext>
              </a:extLst>
            </p:cNvPr>
            <p:cNvSpPr/>
            <p:nvPr/>
          </p:nvSpPr>
          <p:spPr>
            <a:xfrm rot="10800000">
              <a:off x="2041347" y="1902432"/>
              <a:ext cx="648000" cy="461611"/>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0" name="Rectangle 149">
              <a:extLst>
                <a:ext uri="{FF2B5EF4-FFF2-40B4-BE49-F238E27FC236}">
                  <a16:creationId xmlns:a16="http://schemas.microsoft.com/office/drawing/2014/main" id="{C5D53AE7-8592-4F83-B63A-7F74C3CABBC0}"/>
                </a:ext>
              </a:extLst>
            </p:cNvPr>
            <p:cNvSpPr/>
            <p:nvPr/>
          </p:nvSpPr>
          <p:spPr>
            <a:xfrm>
              <a:off x="2171939" y="1864829"/>
              <a:ext cx="372193"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1" name="Rectangle 150">
              <a:extLst>
                <a:ext uri="{FF2B5EF4-FFF2-40B4-BE49-F238E27FC236}">
                  <a16:creationId xmlns:a16="http://schemas.microsoft.com/office/drawing/2014/main" id="{F1848F88-1F43-4DE8-8458-2EFE7941E36A}"/>
                </a:ext>
              </a:extLst>
            </p:cNvPr>
            <p:cNvSpPr/>
            <p:nvPr/>
          </p:nvSpPr>
          <p:spPr>
            <a:xfrm>
              <a:off x="2260543" y="1790401"/>
              <a:ext cx="180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2" name="Block Arc 151">
              <a:extLst>
                <a:ext uri="{FF2B5EF4-FFF2-40B4-BE49-F238E27FC236}">
                  <a16:creationId xmlns:a16="http://schemas.microsoft.com/office/drawing/2014/main" id="{CEF37917-5B5D-4F6B-8668-31E9B9539B67}"/>
                </a:ext>
              </a:extLst>
            </p:cNvPr>
            <p:cNvSpPr/>
            <p:nvPr/>
          </p:nvSpPr>
          <p:spPr>
            <a:xfrm rot="16200000">
              <a:off x="2366564" y="1536727"/>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3" name="Rectangle 152">
              <a:extLst>
                <a:ext uri="{FF2B5EF4-FFF2-40B4-BE49-F238E27FC236}">
                  <a16:creationId xmlns:a16="http://schemas.microsoft.com/office/drawing/2014/main" id="{C8D9150E-5A7D-4A09-9BC4-92282F64E252}"/>
                </a:ext>
              </a:extLst>
            </p:cNvPr>
            <p:cNvSpPr/>
            <p:nvPr/>
          </p:nvSpPr>
          <p:spPr>
            <a:xfrm rot="5400000">
              <a:off x="2266235" y="1723197"/>
              <a:ext cx="180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4" name="Rectangle 153">
              <a:extLst>
                <a:ext uri="{FF2B5EF4-FFF2-40B4-BE49-F238E27FC236}">
                  <a16:creationId xmlns:a16="http://schemas.microsoft.com/office/drawing/2014/main" id="{316A2C3C-509F-4538-BC60-D4EF6710EB2B}"/>
                </a:ext>
              </a:extLst>
            </p:cNvPr>
            <p:cNvSpPr/>
            <p:nvPr/>
          </p:nvSpPr>
          <p:spPr>
            <a:xfrm rot="10800000">
              <a:off x="2455927" y="1566355"/>
              <a:ext cx="252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5" name="Rectangle 154">
              <a:extLst>
                <a:ext uri="{FF2B5EF4-FFF2-40B4-BE49-F238E27FC236}">
                  <a16:creationId xmlns:a16="http://schemas.microsoft.com/office/drawing/2014/main" id="{769CE6CD-A8F2-4A4A-9F91-63CED67ED64B}"/>
                </a:ext>
              </a:extLst>
            </p:cNvPr>
            <p:cNvSpPr/>
            <p:nvPr/>
          </p:nvSpPr>
          <p:spPr>
            <a:xfrm rot="5400000">
              <a:off x="1910297" y="2555832"/>
              <a:ext cx="1782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6" name="Block Arc 155">
              <a:extLst>
                <a:ext uri="{FF2B5EF4-FFF2-40B4-BE49-F238E27FC236}">
                  <a16:creationId xmlns:a16="http://schemas.microsoft.com/office/drawing/2014/main" id="{CFC4E66A-69B7-45DE-9461-43F15CC17340}"/>
                </a:ext>
              </a:extLst>
            </p:cNvPr>
            <p:cNvSpPr/>
            <p:nvPr/>
          </p:nvSpPr>
          <p:spPr>
            <a:xfrm>
              <a:off x="2607925" y="1575288"/>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57" name="Rectangle 156">
              <a:extLst>
                <a:ext uri="{FF2B5EF4-FFF2-40B4-BE49-F238E27FC236}">
                  <a16:creationId xmlns:a16="http://schemas.microsoft.com/office/drawing/2014/main" id="{338965E7-DE40-413F-A5EB-B3722400E851}"/>
                </a:ext>
              </a:extLst>
            </p:cNvPr>
            <p:cNvSpPr/>
            <p:nvPr/>
          </p:nvSpPr>
          <p:spPr>
            <a:xfrm rot="10800000">
              <a:off x="2677952" y="2242438"/>
              <a:ext cx="144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8" name="Rectangle: Rounded Corners 157">
              <a:extLst>
                <a:ext uri="{FF2B5EF4-FFF2-40B4-BE49-F238E27FC236}">
                  <a16:creationId xmlns:a16="http://schemas.microsoft.com/office/drawing/2014/main" id="{51B4D187-11AD-4AEE-8E1E-2A219F46E7B2}"/>
                </a:ext>
              </a:extLst>
            </p:cNvPr>
            <p:cNvSpPr/>
            <p:nvPr/>
          </p:nvSpPr>
          <p:spPr>
            <a:xfrm>
              <a:off x="1438182" y="1430528"/>
              <a:ext cx="324000" cy="108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9" name="Rectangle 158">
              <a:extLst>
                <a:ext uri="{FF2B5EF4-FFF2-40B4-BE49-F238E27FC236}">
                  <a16:creationId xmlns:a16="http://schemas.microsoft.com/office/drawing/2014/main" id="{A292E456-41DD-4A81-BCEE-403163C2D91F}"/>
                </a:ext>
              </a:extLst>
            </p:cNvPr>
            <p:cNvSpPr/>
            <p:nvPr/>
          </p:nvSpPr>
          <p:spPr>
            <a:xfrm>
              <a:off x="929718" y="4554342"/>
              <a:ext cx="2592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0" name="Block Arc 159">
              <a:extLst>
                <a:ext uri="{FF2B5EF4-FFF2-40B4-BE49-F238E27FC236}">
                  <a16:creationId xmlns:a16="http://schemas.microsoft.com/office/drawing/2014/main" id="{8B34F8FB-9F72-4C7B-9F8C-3EC64A9BFD2B}"/>
                </a:ext>
              </a:extLst>
            </p:cNvPr>
            <p:cNvSpPr/>
            <p:nvPr/>
          </p:nvSpPr>
          <p:spPr>
            <a:xfrm>
              <a:off x="778971" y="4400584"/>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61" name="Rectangle 160">
              <a:extLst>
                <a:ext uri="{FF2B5EF4-FFF2-40B4-BE49-F238E27FC236}">
                  <a16:creationId xmlns:a16="http://schemas.microsoft.com/office/drawing/2014/main" id="{123E1B6E-CBA0-4221-AFB0-5B63B23A3CD8}"/>
                </a:ext>
              </a:extLst>
            </p:cNvPr>
            <p:cNvSpPr/>
            <p:nvPr/>
          </p:nvSpPr>
          <p:spPr>
            <a:xfrm>
              <a:off x="3275548" y="4269317"/>
              <a:ext cx="195058"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Rectangle 161">
              <a:extLst>
                <a:ext uri="{FF2B5EF4-FFF2-40B4-BE49-F238E27FC236}">
                  <a16:creationId xmlns:a16="http://schemas.microsoft.com/office/drawing/2014/main" id="{32D0CEF3-88F7-47C0-B4CA-A1F5C23128EC}"/>
                </a:ext>
              </a:extLst>
            </p:cNvPr>
            <p:cNvSpPr/>
            <p:nvPr/>
          </p:nvSpPr>
          <p:spPr>
            <a:xfrm>
              <a:off x="3358758" y="4199188"/>
              <a:ext cx="36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3" name="Rectangle 162">
              <a:extLst>
                <a:ext uri="{FF2B5EF4-FFF2-40B4-BE49-F238E27FC236}">
                  <a16:creationId xmlns:a16="http://schemas.microsoft.com/office/drawing/2014/main" id="{362C0D40-6CE7-4B36-AD0F-00BC2674709C}"/>
                </a:ext>
              </a:extLst>
            </p:cNvPr>
            <p:cNvSpPr/>
            <p:nvPr/>
          </p:nvSpPr>
          <p:spPr>
            <a:xfrm>
              <a:off x="3456928" y="4233778"/>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4" name="Rectangle 163">
              <a:extLst>
                <a:ext uri="{FF2B5EF4-FFF2-40B4-BE49-F238E27FC236}">
                  <a16:creationId xmlns:a16="http://schemas.microsoft.com/office/drawing/2014/main" id="{0CC23F73-BC6C-4995-BF58-13627A17B2F0}"/>
                </a:ext>
              </a:extLst>
            </p:cNvPr>
            <p:cNvSpPr/>
            <p:nvPr/>
          </p:nvSpPr>
          <p:spPr>
            <a:xfrm>
              <a:off x="3370908" y="4132798"/>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5" name="Rectangle 164">
              <a:extLst>
                <a:ext uri="{FF2B5EF4-FFF2-40B4-BE49-F238E27FC236}">
                  <a16:creationId xmlns:a16="http://schemas.microsoft.com/office/drawing/2014/main" id="{3BC25570-96FF-4EE7-B4D5-49A30DBCDE3D}"/>
                </a:ext>
              </a:extLst>
            </p:cNvPr>
            <p:cNvSpPr/>
            <p:nvPr/>
          </p:nvSpPr>
          <p:spPr>
            <a:xfrm rot="5400000">
              <a:off x="3365663" y="4179778"/>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6" name="Trapezoid 165">
              <a:extLst>
                <a:ext uri="{FF2B5EF4-FFF2-40B4-BE49-F238E27FC236}">
                  <a16:creationId xmlns:a16="http://schemas.microsoft.com/office/drawing/2014/main" id="{5443C929-1DBE-43C1-8D70-B27B34E3BB92}"/>
                </a:ext>
              </a:extLst>
            </p:cNvPr>
            <p:cNvSpPr/>
            <p:nvPr/>
          </p:nvSpPr>
          <p:spPr>
            <a:xfrm rot="10800000">
              <a:off x="3321036" y="414856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7" name="Rectangle 166">
              <a:extLst>
                <a:ext uri="{FF2B5EF4-FFF2-40B4-BE49-F238E27FC236}">
                  <a16:creationId xmlns:a16="http://schemas.microsoft.com/office/drawing/2014/main" id="{D305823B-702F-4F64-940B-C60E851402A2}"/>
                </a:ext>
              </a:extLst>
            </p:cNvPr>
            <p:cNvSpPr/>
            <p:nvPr/>
          </p:nvSpPr>
          <p:spPr>
            <a:xfrm>
              <a:off x="872772" y="4362307"/>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8" name="Rectangle 167">
              <a:extLst>
                <a:ext uri="{FF2B5EF4-FFF2-40B4-BE49-F238E27FC236}">
                  <a16:creationId xmlns:a16="http://schemas.microsoft.com/office/drawing/2014/main" id="{DFC04B95-6C61-41A4-8892-F3DADADD4A0B}"/>
                </a:ext>
              </a:extLst>
            </p:cNvPr>
            <p:cNvSpPr/>
            <p:nvPr/>
          </p:nvSpPr>
          <p:spPr>
            <a:xfrm>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9" name="Rectangle 168">
              <a:extLst>
                <a:ext uri="{FF2B5EF4-FFF2-40B4-BE49-F238E27FC236}">
                  <a16:creationId xmlns:a16="http://schemas.microsoft.com/office/drawing/2014/main" id="{64506D31-2CA3-4873-9815-28C4E07E4CA4}"/>
                </a:ext>
              </a:extLst>
            </p:cNvPr>
            <p:cNvSpPr/>
            <p:nvPr/>
          </p:nvSpPr>
          <p:spPr>
            <a:xfrm>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0" name="Rectangle 169">
              <a:extLst>
                <a:ext uri="{FF2B5EF4-FFF2-40B4-BE49-F238E27FC236}">
                  <a16:creationId xmlns:a16="http://schemas.microsoft.com/office/drawing/2014/main" id="{6AF1F836-3533-4D3E-BFDD-122685D88A96}"/>
                </a:ext>
              </a:extLst>
            </p:cNvPr>
            <p:cNvSpPr/>
            <p:nvPr/>
          </p:nvSpPr>
          <p:spPr>
            <a:xfrm rot="5400000">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1" name="Trapezoid 170">
              <a:extLst>
                <a:ext uri="{FF2B5EF4-FFF2-40B4-BE49-F238E27FC236}">
                  <a16:creationId xmlns:a16="http://schemas.microsoft.com/office/drawing/2014/main" id="{A4994DA6-44DB-45DC-8A73-1AADC4155285}"/>
                </a:ext>
              </a:extLst>
            </p:cNvPr>
            <p:cNvSpPr/>
            <p:nvPr/>
          </p:nvSpPr>
          <p:spPr>
            <a:xfrm rot="10800000">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 name="Group 1">
            <a:extLst>
              <a:ext uri="{FF2B5EF4-FFF2-40B4-BE49-F238E27FC236}">
                <a16:creationId xmlns:a16="http://schemas.microsoft.com/office/drawing/2014/main" id="{7ACA6664-209E-42B3-9536-26BCAA51A52B}"/>
              </a:ext>
            </a:extLst>
          </p:cNvPr>
          <p:cNvGrpSpPr/>
          <p:nvPr/>
        </p:nvGrpSpPr>
        <p:grpSpPr>
          <a:xfrm>
            <a:off x="10184375" y="3641874"/>
            <a:ext cx="1404000" cy="273182"/>
            <a:chOff x="10184375" y="3641874"/>
            <a:chExt cx="1404000" cy="273182"/>
          </a:xfrm>
        </p:grpSpPr>
        <p:sp>
          <p:nvSpPr>
            <p:cNvPr id="103" name="Rectangle 102">
              <a:extLst>
                <a:ext uri="{FF2B5EF4-FFF2-40B4-BE49-F238E27FC236}">
                  <a16:creationId xmlns:a16="http://schemas.microsoft.com/office/drawing/2014/main" id="{F509DBCE-E8F3-46ED-8E21-B023E46A76CA}"/>
                </a:ext>
              </a:extLst>
            </p:cNvPr>
            <p:cNvSpPr/>
            <p:nvPr/>
          </p:nvSpPr>
          <p:spPr>
            <a:xfrm>
              <a:off x="10184375" y="3784488"/>
              <a:ext cx="1404000" cy="360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Trapezoid 198">
              <a:extLst>
                <a:ext uri="{FF2B5EF4-FFF2-40B4-BE49-F238E27FC236}">
                  <a16:creationId xmlns:a16="http://schemas.microsoft.com/office/drawing/2014/main" id="{BED12505-B4AF-4A15-9836-66870C0295E3}"/>
                </a:ext>
              </a:extLst>
            </p:cNvPr>
            <p:cNvSpPr/>
            <p:nvPr/>
          </p:nvSpPr>
          <p:spPr>
            <a:xfrm>
              <a:off x="10468443" y="3829931"/>
              <a:ext cx="72000" cy="85125"/>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0" name="Trapezoid 199">
              <a:extLst>
                <a:ext uri="{FF2B5EF4-FFF2-40B4-BE49-F238E27FC236}">
                  <a16:creationId xmlns:a16="http://schemas.microsoft.com/office/drawing/2014/main" id="{6824C9E3-ED6F-4F68-84D1-E1EC974AEECB}"/>
                </a:ext>
              </a:extLst>
            </p:cNvPr>
            <p:cNvSpPr/>
            <p:nvPr/>
          </p:nvSpPr>
          <p:spPr>
            <a:xfrm>
              <a:off x="10962291" y="3832162"/>
              <a:ext cx="72000" cy="72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1" name="Trapezoid 200">
              <a:extLst>
                <a:ext uri="{FF2B5EF4-FFF2-40B4-BE49-F238E27FC236}">
                  <a16:creationId xmlns:a16="http://schemas.microsoft.com/office/drawing/2014/main" id="{B3A38DCB-E487-4E7A-ADC2-98EB2F080F45}"/>
                </a:ext>
              </a:extLst>
            </p:cNvPr>
            <p:cNvSpPr/>
            <p:nvPr/>
          </p:nvSpPr>
          <p:spPr>
            <a:xfrm>
              <a:off x="11515297" y="3832455"/>
              <a:ext cx="54000" cy="54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02" name="Rectangle 201">
              <a:extLst>
                <a:ext uri="{FF2B5EF4-FFF2-40B4-BE49-F238E27FC236}">
                  <a16:creationId xmlns:a16="http://schemas.microsoft.com/office/drawing/2014/main" id="{9C8868E7-ED4F-4E1B-B1EF-48ABA37B7436}"/>
                </a:ext>
              </a:extLst>
            </p:cNvPr>
            <p:cNvSpPr/>
            <p:nvPr/>
          </p:nvSpPr>
          <p:spPr>
            <a:xfrm>
              <a:off x="11270778" y="3709848"/>
              <a:ext cx="36000" cy="12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3" name="Rectangle 202">
              <a:extLst>
                <a:ext uri="{FF2B5EF4-FFF2-40B4-BE49-F238E27FC236}">
                  <a16:creationId xmlns:a16="http://schemas.microsoft.com/office/drawing/2014/main" id="{B97C9401-20E1-4759-9EDD-DF184142191C}"/>
                </a:ext>
              </a:extLst>
            </p:cNvPr>
            <p:cNvSpPr/>
            <p:nvPr/>
          </p:nvSpPr>
          <p:spPr>
            <a:xfrm>
              <a:off x="11215868" y="3766680"/>
              <a:ext cx="18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Rectangle 203">
              <a:extLst>
                <a:ext uri="{FF2B5EF4-FFF2-40B4-BE49-F238E27FC236}">
                  <a16:creationId xmlns:a16="http://schemas.microsoft.com/office/drawing/2014/main" id="{729ACFB2-50FC-4673-9180-16715A75E5E9}"/>
                </a:ext>
              </a:extLst>
            </p:cNvPr>
            <p:cNvSpPr/>
            <p:nvPr/>
          </p:nvSpPr>
          <p:spPr>
            <a:xfrm>
              <a:off x="11286104" y="3641874"/>
              <a:ext cx="72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Rectangle 204">
              <a:extLst>
                <a:ext uri="{FF2B5EF4-FFF2-40B4-BE49-F238E27FC236}">
                  <a16:creationId xmlns:a16="http://schemas.microsoft.com/office/drawing/2014/main" id="{403B34EA-3D49-41F9-9601-010444AEC2B4}"/>
                </a:ext>
              </a:extLst>
            </p:cNvPr>
            <p:cNvSpPr/>
            <p:nvPr/>
          </p:nvSpPr>
          <p:spPr>
            <a:xfrm rot="5400000">
              <a:off x="11279271" y="3682502"/>
              <a:ext cx="21780"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Trapezoid 205">
              <a:extLst>
                <a:ext uri="{FF2B5EF4-FFF2-40B4-BE49-F238E27FC236}">
                  <a16:creationId xmlns:a16="http://schemas.microsoft.com/office/drawing/2014/main" id="{7CFB64D3-98F2-43B7-AA3B-7D1DED08713C}"/>
                </a:ext>
              </a:extLst>
            </p:cNvPr>
            <p:cNvSpPr/>
            <p:nvPr/>
          </p:nvSpPr>
          <p:spPr>
            <a:xfrm rot="10800000">
              <a:off x="11236232" y="3663992"/>
              <a:ext cx="108000" cy="18000"/>
            </a:xfrm>
            <a:prstGeom prst="trapezoid">
              <a:avLst>
                <a:gd name="adj" fmla="val 9595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Rectangle 208">
              <a:extLst>
                <a:ext uri="{FF2B5EF4-FFF2-40B4-BE49-F238E27FC236}">
                  <a16:creationId xmlns:a16="http://schemas.microsoft.com/office/drawing/2014/main" id="{21D04599-F151-44DB-96AB-C82B669B445A}"/>
                </a:ext>
              </a:extLst>
            </p:cNvPr>
            <p:cNvSpPr/>
            <p:nvPr/>
          </p:nvSpPr>
          <p:spPr>
            <a:xfrm>
              <a:off x="11360328" y="3766564"/>
              <a:ext cx="18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6" name="Freeform: Shape 195">
            <a:extLst>
              <a:ext uri="{FF2B5EF4-FFF2-40B4-BE49-F238E27FC236}">
                <a16:creationId xmlns:a16="http://schemas.microsoft.com/office/drawing/2014/main" id="{36744375-3831-49F1-9CE4-77D7D652266E}"/>
              </a:ext>
            </a:extLst>
          </p:cNvPr>
          <p:cNvSpPr/>
          <p:nvPr/>
        </p:nvSpPr>
        <p:spPr>
          <a:xfrm>
            <a:off x="4387794" y="3918030"/>
            <a:ext cx="5149745" cy="211737"/>
          </a:xfrm>
          <a:custGeom>
            <a:avLst/>
            <a:gdLst>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400536 w 5139159"/>
              <a:gd name="connsiteY4" fmla="*/ 185195 h 196770"/>
              <a:gd name="connsiteX5" fmla="*/ 1498921 w 5139159"/>
              <a:gd name="connsiteY5" fmla="*/ 179408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400536 w 5139159"/>
              <a:gd name="connsiteY4" fmla="*/ 185195 h 196770"/>
              <a:gd name="connsiteX5" fmla="*/ 1474249 w 5139159"/>
              <a:gd name="connsiteY5" fmla="*/ 11584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70929 w 5139159"/>
              <a:gd name="connsiteY4" fmla="*/ 116737 h 196770"/>
              <a:gd name="connsiteX5" fmla="*/ 1474249 w 5139159"/>
              <a:gd name="connsiteY5" fmla="*/ 11584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24542 w 5139159"/>
              <a:gd name="connsiteY3" fmla="*/ 144282 h 196770"/>
              <a:gd name="connsiteX4" fmla="*/ 1370929 w 5139159"/>
              <a:gd name="connsiteY4" fmla="*/ 116737 h 196770"/>
              <a:gd name="connsiteX5" fmla="*/ 1474249 w 5139159"/>
              <a:gd name="connsiteY5" fmla="*/ 11584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289677"/>
              <a:gd name="connsiteX1" fmla="*/ 462987 w 5139159"/>
              <a:gd name="connsiteY1" fmla="*/ 162046 h 289677"/>
              <a:gd name="connsiteX2" fmla="*/ 900693 w 5139159"/>
              <a:gd name="connsiteY2" fmla="*/ 289677 h 289677"/>
              <a:gd name="connsiteX3" fmla="*/ 1024542 w 5139159"/>
              <a:gd name="connsiteY3" fmla="*/ 144282 h 289677"/>
              <a:gd name="connsiteX4" fmla="*/ 1370929 w 5139159"/>
              <a:gd name="connsiteY4" fmla="*/ 116737 h 289677"/>
              <a:gd name="connsiteX5" fmla="*/ 1474249 w 5139159"/>
              <a:gd name="connsiteY5" fmla="*/ 115840 h 289677"/>
              <a:gd name="connsiteX6" fmla="*/ 1608881 w 5139159"/>
              <a:gd name="connsiteY6" fmla="*/ 127322 h 289677"/>
              <a:gd name="connsiteX7" fmla="*/ 1695691 w 5139159"/>
              <a:gd name="connsiteY7" fmla="*/ 127322 h 289677"/>
              <a:gd name="connsiteX8" fmla="*/ 1938759 w 5139159"/>
              <a:gd name="connsiteY8" fmla="*/ 127322 h 289677"/>
              <a:gd name="connsiteX9" fmla="*/ 2216552 w 5139159"/>
              <a:gd name="connsiteY9" fmla="*/ 63661 h 289677"/>
              <a:gd name="connsiteX10" fmla="*/ 2471195 w 5139159"/>
              <a:gd name="connsiteY10" fmla="*/ 109960 h 289677"/>
              <a:gd name="connsiteX11" fmla="*/ 2714263 w 5139159"/>
              <a:gd name="connsiteY11" fmla="*/ 81023 h 289677"/>
              <a:gd name="connsiteX12" fmla="*/ 3009417 w 5139159"/>
              <a:gd name="connsiteY12" fmla="*/ 81023 h 289677"/>
              <a:gd name="connsiteX13" fmla="*/ 3321934 w 5139159"/>
              <a:gd name="connsiteY13" fmla="*/ 86811 h 289677"/>
              <a:gd name="connsiteX14" fmla="*/ 3790709 w 5139159"/>
              <a:gd name="connsiteY14" fmla="*/ 69448 h 289677"/>
              <a:gd name="connsiteX15" fmla="*/ 4218972 w 5139159"/>
              <a:gd name="connsiteY15" fmla="*/ 46299 h 289677"/>
              <a:gd name="connsiteX16" fmla="*/ 4699321 w 5139159"/>
              <a:gd name="connsiteY16" fmla="*/ 17362 h 289677"/>
              <a:gd name="connsiteX17" fmla="*/ 5081286 w 5139159"/>
              <a:gd name="connsiteY17" fmla="*/ 0 h 289677"/>
              <a:gd name="connsiteX18" fmla="*/ 5139159 w 5139159"/>
              <a:gd name="connsiteY18" fmla="*/ 0 h 289677"/>
              <a:gd name="connsiteX19" fmla="*/ 5139159 w 5139159"/>
              <a:gd name="connsiteY19" fmla="*/ 0 h 289677"/>
              <a:gd name="connsiteX0" fmla="*/ 0 w 5139159"/>
              <a:gd name="connsiteY0" fmla="*/ 162046 h 338080"/>
              <a:gd name="connsiteX1" fmla="*/ 453118 w 5139159"/>
              <a:gd name="connsiteY1" fmla="*/ 338080 h 338080"/>
              <a:gd name="connsiteX2" fmla="*/ 900693 w 5139159"/>
              <a:gd name="connsiteY2" fmla="*/ 289677 h 338080"/>
              <a:gd name="connsiteX3" fmla="*/ 1024542 w 5139159"/>
              <a:gd name="connsiteY3" fmla="*/ 144282 h 338080"/>
              <a:gd name="connsiteX4" fmla="*/ 1370929 w 5139159"/>
              <a:gd name="connsiteY4" fmla="*/ 116737 h 338080"/>
              <a:gd name="connsiteX5" fmla="*/ 1474249 w 5139159"/>
              <a:gd name="connsiteY5" fmla="*/ 115840 h 338080"/>
              <a:gd name="connsiteX6" fmla="*/ 1608881 w 5139159"/>
              <a:gd name="connsiteY6" fmla="*/ 127322 h 338080"/>
              <a:gd name="connsiteX7" fmla="*/ 1695691 w 5139159"/>
              <a:gd name="connsiteY7" fmla="*/ 127322 h 338080"/>
              <a:gd name="connsiteX8" fmla="*/ 1938759 w 5139159"/>
              <a:gd name="connsiteY8" fmla="*/ 127322 h 338080"/>
              <a:gd name="connsiteX9" fmla="*/ 2216552 w 5139159"/>
              <a:gd name="connsiteY9" fmla="*/ 63661 h 338080"/>
              <a:gd name="connsiteX10" fmla="*/ 2471195 w 5139159"/>
              <a:gd name="connsiteY10" fmla="*/ 109960 h 338080"/>
              <a:gd name="connsiteX11" fmla="*/ 2714263 w 5139159"/>
              <a:gd name="connsiteY11" fmla="*/ 81023 h 338080"/>
              <a:gd name="connsiteX12" fmla="*/ 3009417 w 5139159"/>
              <a:gd name="connsiteY12" fmla="*/ 81023 h 338080"/>
              <a:gd name="connsiteX13" fmla="*/ 3321934 w 5139159"/>
              <a:gd name="connsiteY13" fmla="*/ 86811 h 338080"/>
              <a:gd name="connsiteX14" fmla="*/ 3790709 w 5139159"/>
              <a:gd name="connsiteY14" fmla="*/ 69448 h 338080"/>
              <a:gd name="connsiteX15" fmla="*/ 4218972 w 5139159"/>
              <a:gd name="connsiteY15" fmla="*/ 46299 h 338080"/>
              <a:gd name="connsiteX16" fmla="*/ 4699321 w 5139159"/>
              <a:gd name="connsiteY16" fmla="*/ 17362 h 338080"/>
              <a:gd name="connsiteX17" fmla="*/ 5081286 w 5139159"/>
              <a:gd name="connsiteY17" fmla="*/ 0 h 338080"/>
              <a:gd name="connsiteX18" fmla="*/ 5139159 w 5139159"/>
              <a:gd name="connsiteY18" fmla="*/ 0 h 338080"/>
              <a:gd name="connsiteX19" fmla="*/ 5139159 w 5139159"/>
              <a:gd name="connsiteY19" fmla="*/ 0 h 338080"/>
              <a:gd name="connsiteX0" fmla="*/ 0 w 5218110"/>
              <a:gd name="connsiteY0" fmla="*/ 342970 h 342970"/>
              <a:gd name="connsiteX1" fmla="*/ 532069 w 5218110"/>
              <a:gd name="connsiteY1" fmla="*/ 338080 h 342970"/>
              <a:gd name="connsiteX2" fmla="*/ 979644 w 5218110"/>
              <a:gd name="connsiteY2" fmla="*/ 289677 h 342970"/>
              <a:gd name="connsiteX3" fmla="*/ 1103493 w 5218110"/>
              <a:gd name="connsiteY3" fmla="*/ 144282 h 342970"/>
              <a:gd name="connsiteX4" fmla="*/ 1449880 w 5218110"/>
              <a:gd name="connsiteY4" fmla="*/ 116737 h 342970"/>
              <a:gd name="connsiteX5" fmla="*/ 1553200 w 5218110"/>
              <a:gd name="connsiteY5" fmla="*/ 115840 h 342970"/>
              <a:gd name="connsiteX6" fmla="*/ 1687832 w 5218110"/>
              <a:gd name="connsiteY6" fmla="*/ 127322 h 342970"/>
              <a:gd name="connsiteX7" fmla="*/ 1774642 w 5218110"/>
              <a:gd name="connsiteY7" fmla="*/ 127322 h 342970"/>
              <a:gd name="connsiteX8" fmla="*/ 2017710 w 5218110"/>
              <a:gd name="connsiteY8" fmla="*/ 127322 h 342970"/>
              <a:gd name="connsiteX9" fmla="*/ 2295503 w 5218110"/>
              <a:gd name="connsiteY9" fmla="*/ 63661 h 342970"/>
              <a:gd name="connsiteX10" fmla="*/ 2550146 w 5218110"/>
              <a:gd name="connsiteY10" fmla="*/ 109960 h 342970"/>
              <a:gd name="connsiteX11" fmla="*/ 2793214 w 5218110"/>
              <a:gd name="connsiteY11" fmla="*/ 81023 h 342970"/>
              <a:gd name="connsiteX12" fmla="*/ 3088368 w 5218110"/>
              <a:gd name="connsiteY12" fmla="*/ 81023 h 342970"/>
              <a:gd name="connsiteX13" fmla="*/ 3400885 w 5218110"/>
              <a:gd name="connsiteY13" fmla="*/ 86811 h 342970"/>
              <a:gd name="connsiteX14" fmla="*/ 3869660 w 5218110"/>
              <a:gd name="connsiteY14" fmla="*/ 69448 h 342970"/>
              <a:gd name="connsiteX15" fmla="*/ 4297923 w 5218110"/>
              <a:gd name="connsiteY15" fmla="*/ 46299 h 342970"/>
              <a:gd name="connsiteX16" fmla="*/ 4778272 w 5218110"/>
              <a:gd name="connsiteY16" fmla="*/ 17362 h 342970"/>
              <a:gd name="connsiteX17" fmla="*/ 5160237 w 5218110"/>
              <a:gd name="connsiteY17" fmla="*/ 0 h 342970"/>
              <a:gd name="connsiteX18" fmla="*/ 5218110 w 5218110"/>
              <a:gd name="connsiteY18" fmla="*/ 0 h 342970"/>
              <a:gd name="connsiteX19" fmla="*/ 5218110 w 5218110"/>
              <a:gd name="connsiteY19" fmla="*/ 0 h 342970"/>
              <a:gd name="connsiteX0" fmla="*/ 0 w 5218110"/>
              <a:gd name="connsiteY0" fmla="*/ 342970 h 342970"/>
              <a:gd name="connsiteX1" fmla="*/ 532069 w 5218110"/>
              <a:gd name="connsiteY1" fmla="*/ 338080 h 342970"/>
              <a:gd name="connsiteX2" fmla="*/ 983917 w 5218110"/>
              <a:gd name="connsiteY2" fmla="*/ 327777 h 342970"/>
              <a:gd name="connsiteX3" fmla="*/ 1103493 w 5218110"/>
              <a:gd name="connsiteY3" fmla="*/ 144282 h 342970"/>
              <a:gd name="connsiteX4" fmla="*/ 1449880 w 5218110"/>
              <a:gd name="connsiteY4" fmla="*/ 116737 h 342970"/>
              <a:gd name="connsiteX5" fmla="*/ 1553200 w 5218110"/>
              <a:gd name="connsiteY5" fmla="*/ 115840 h 342970"/>
              <a:gd name="connsiteX6" fmla="*/ 1687832 w 5218110"/>
              <a:gd name="connsiteY6" fmla="*/ 127322 h 342970"/>
              <a:gd name="connsiteX7" fmla="*/ 1774642 w 5218110"/>
              <a:gd name="connsiteY7" fmla="*/ 127322 h 342970"/>
              <a:gd name="connsiteX8" fmla="*/ 2017710 w 5218110"/>
              <a:gd name="connsiteY8" fmla="*/ 127322 h 342970"/>
              <a:gd name="connsiteX9" fmla="*/ 2295503 w 5218110"/>
              <a:gd name="connsiteY9" fmla="*/ 63661 h 342970"/>
              <a:gd name="connsiteX10" fmla="*/ 2550146 w 5218110"/>
              <a:gd name="connsiteY10" fmla="*/ 109960 h 342970"/>
              <a:gd name="connsiteX11" fmla="*/ 2793214 w 5218110"/>
              <a:gd name="connsiteY11" fmla="*/ 81023 h 342970"/>
              <a:gd name="connsiteX12" fmla="*/ 3088368 w 5218110"/>
              <a:gd name="connsiteY12" fmla="*/ 81023 h 342970"/>
              <a:gd name="connsiteX13" fmla="*/ 3400885 w 5218110"/>
              <a:gd name="connsiteY13" fmla="*/ 86811 h 342970"/>
              <a:gd name="connsiteX14" fmla="*/ 3869660 w 5218110"/>
              <a:gd name="connsiteY14" fmla="*/ 69448 h 342970"/>
              <a:gd name="connsiteX15" fmla="*/ 4297923 w 5218110"/>
              <a:gd name="connsiteY15" fmla="*/ 46299 h 342970"/>
              <a:gd name="connsiteX16" fmla="*/ 4778272 w 5218110"/>
              <a:gd name="connsiteY16" fmla="*/ 17362 h 342970"/>
              <a:gd name="connsiteX17" fmla="*/ 5160237 w 5218110"/>
              <a:gd name="connsiteY17" fmla="*/ 0 h 342970"/>
              <a:gd name="connsiteX18" fmla="*/ 5218110 w 5218110"/>
              <a:gd name="connsiteY18" fmla="*/ 0 h 342970"/>
              <a:gd name="connsiteX19" fmla="*/ 5218110 w 5218110"/>
              <a:gd name="connsiteY19" fmla="*/ 0 h 342970"/>
              <a:gd name="connsiteX0" fmla="*/ 0 w 5196750"/>
              <a:gd name="connsiteY0" fmla="*/ 211737 h 338080"/>
              <a:gd name="connsiteX1" fmla="*/ 510709 w 5196750"/>
              <a:gd name="connsiteY1" fmla="*/ 338080 h 338080"/>
              <a:gd name="connsiteX2" fmla="*/ 962557 w 5196750"/>
              <a:gd name="connsiteY2" fmla="*/ 327777 h 338080"/>
              <a:gd name="connsiteX3" fmla="*/ 1082133 w 5196750"/>
              <a:gd name="connsiteY3" fmla="*/ 144282 h 338080"/>
              <a:gd name="connsiteX4" fmla="*/ 1428520 w 5196750"/>
              <a:gd name="connsiteY4" fmla="*/ 116737 h 338080"/>
              <a:gd name="connsiteX5" fmla="*/ 1531840 w 5196750"/>
              <a:gd name="connsiteY5" fmla="*/ 115840 h 338080"/>
              <a:gd name="connsiteX6" fmla="*/ 1666472 w 5196750"/>
              <a:gd name="connsiteY6" fmla="*/ 127322 h 338080"/>
              <a:gd name="connsiteX7" fmla="*/ 1753282 w 5196750"/>
              <a:gd name="connsiteY7" fmla="*/ 127322 h 338080"/>
              <a:gd name="connsiteX8" fmla="*/ 1996350 w 5196750"/>
              <a:gd name="connsiteY8" fmla="*/ 127322 h 338080"/>
              <a:gd name="connsiteX9" fmla="*/ 2274143 w 5196750"/>
              <a:gd name="connsiteY9" fmla="*/ 63661 h 338080"/>
              <a:gd name="connsiteX10" fmla="*/ 2528786 w 5196750"/>
              <a:gd name="connsiteY10" fmla="*/ 109960 h 338080"/>
              <a:gd name="connsiteX11" fmla="*/ 2771854 w 5196750"/>
              <a:gd name="connsiteY11" fmla="*/ 81023 h 338080"/>
              <a:gd name="connsiteX12" fmla="*/ 3067008 w 5196750"/>
              <a:gd name="connsiteY12" fmla="*/ 81023 h 338080"/>
              <a:gd name="connsiteX13" fmla="*/ 3379525 w 5196750"/>
              <a:gd name="connsiteY13" fmla="*/ 86811 h 338080"/>
              <a:gd name="connsiteX14" fmla="*/ 3848300 w 5196750"/>
              <a:gd name="connsiteY14" fmla="*/ 69448 h 338080"/>
              <a:gd name="connsiteX15" fmla="*/ 4276563 w 5196750"/>
              <a:gd name="connsiteY15" fmla="*/ 46299 h 338080"/>
              <a:gd name="connsiteX16" fmla="*/ 4756912 w 5196750"/>
              <a:gd name="connsiteY16" fmla="*/ 17362 h 338080"/>
              <a:gd name="connsiteX17" fmla="*/ 5138877 w 5196750"/>
              <a:gd name="connsiteY17" fmla="*/ 0 h 338080"/>
              <a:gd name="connsiteX18" fmla="*/ 5196750 w 5196750"/>
              <a:gd name="connsiteY18" fmla="*/ 0 h 338080"/>
              <a:gd name="connsiteX19" fmla="*/ 5196750 w 5196750"/>
              <a:gd name="connsiteY19" fmla="*/ 0 h 338080"/>
              <a:gd name="connsiteX0" fmla="*/ 0 w 5196750"/>
              <a:gd name="connsiteY0" fmla="*/ 211737 h 327777"/>
              <a:gd name="connsiteX1" fmla="*/ 561973 w 5196750"/>
              <a:gd name="connsiteY1" fmla="*/ 194147 h 327777"/>
              <a:gd name="connsiteX2" fmla="*/ 962557 w 5196750"/>
              <a:gd name="connsiteY2" fmla="*/ 327777 h 327777"/>
              <a:gd name="connsiteX3" fmla="*/ 1082133 w 5196750"/>
              <a:gd name="connsiteY3" fmla="*/ 144282 h 327777"/>
              <a:gd name="connsiteX4" fmla="*/ 1428520 w 5196750"/>
              <a:gd name="connsiteY4" fmla="*/ 116737 h 327777"/>
              <a:gd name="connsiteX5" fmla="*/ 1531840 w 5196750"/>
              <a:gd name="connsiteY5" fmla="*/ 115840 h 327777"/>
              <a:gd name="connsiteX6" fmla="*/ 1666472 w 5196750"/>
              <a:gd name="connsiteY6" fmla="*/ 127322 h 327777"/>
              <a:gd name="connsiteX7" fmla="*/ 1753282 w 5196750"/>
              <a:gd name="connsiteY7" fmla="*/ 127322 h 327777"/>
              <a:gd name="connsiteX8" fmla="*/ 1996350 w 5196750"/>
              <a:gd name="connsiteY8" fmla="*/ 127322 h 327777"/>
              <a:gd name="connsiteX9" fmla="*/ 2274143 w 5196750"/>
              <a:gd name="connsiteY9" fmla="*/ 63661 h 327777"/>
              <a:gd name="connsiteX10" fmla="*/ 2528786 w 5196750"/>
              <a:gd name="connsiteY10" fmla="*/ 109960 h 327777"/>
              <a:gd name="connsiteX11" fmla="*/ 2771854 w 5196750"/>
              <a:gd name="connsiteY11" fmla="*/ 81023 h 327777"/>
              <a:gd name="connsiteX12" fmla="*/ 3067008 w 5196750"/>
              <a:gd name="connsiteY12" fmla="*/ 81023 h 327777"/>
              <a:gd name="connsiteX13" fmla="*/ 3379525 w 5196750"/>
              <a:gd name="connsiteY13" fmla="*/ 86811 h 327777"/>
              <a:gd name="connsiteX14" fmla="*/ 3848300 w 5196750"/>
              <a:gd name="connsiteY14" fmla="*/ 69448 h 327777"/>
              <a:gd name="connsiteX15" fmla="*/ 4276563 w 5196750"/>
              <a:gd name="connsiteY15" fmla="*/ 46299 h 327777"/>
              <a:gd name="connsiteX16" fmla="*/ 4756912 w 5196750"/>
              <a:gd name="connsiteY16" fmla="*/ 17362 h 327777"/>
              <a:gd name="connsiteX17" fmla="*/ 5138877 w 5196750"/>
              <a:gd name="connsiteY17" fmla="*/ 0 h 327777"/>
              <a:gd name="connsiteX18" fmla="*/ 5196750 w 5196750"/>
              <a:gd name="connsiteY18" fmla="*/ 0 h 327777"/>
              <a:gd name="connsiteX19" fmla="*/ 5196750 w 5196750"/>
              <a:gd name="connsiteY19" fmla="*/ 0 h 327777"/>
              <a:gd name="connsiteX0" fmla="*/ 0 w 5196750"/>
              <a:gd name="connsiteY0" fmla="*/ 211737 h 211737"/>
              <a:gd name="connsiteX1" fmla="*/ 561973 w 5196750"/>
              <a:gd name="connsiteY1" fmla="*/ 194147 h 211737"/>
              <a:gd name="connsiteX2" fmla="*/ 919837 w 5196750"/>
              <a:gd name="connsiteY2" fmla="*/ 192311 h 211737"/>
              <a:gd name="connsiteX3" fmla="*/ 1082133 w 5196750"/>
              <a:gd name="connsiteY3" fmla="*/ 144282 h 211737"/>
              <a:gd name="connsiteX4" fmla="*/ 1428520 w 5196750"/>
              <a:gd name="connsiteY4" fmla="*/ 116737 h 211737"/>
              <a:gd name="connsiteX5" fmla="*/ 1531840 w 5196750"/>
              <a:gd name="connsiteY5" fmla="*/ 115840 h 211737"/>
              <a:gd name="connsiteX6" fmla="*/ 1666472 w 5196750"/>
              <a:gd name="connsiteY6" fmla="*/ 127322 h 211737"/>
              <a:gd name="connsiteX7" fmla="*/ 1753282 w 5196750"/>
              <a:gd name="connsiteY7" fmla="*/ 127322 h 211737"/>
              <a:gd name="connsiteX8" fmla="*/ 1996350 w 5196750"/>
              <a:gd name="connsiteY8" fmla="*/ 127322 h 211737"/>
              <a:gd name="connsiteX9" fmla="*/ 2274143 w 5196750"/>
              <a:gd name="connsiteY9" fmla="*/ 63661 h 211737"/>
              <a:gd name="connsiteX10" fmla="*/ 2528786 w 5196750"/>
              <a:gd name="connsiteY10" fmla="*/ 109960 h 211737"/>
              <a:gd name="connsiteX11" fmla="*/ 2771854 w 5196750"/>
              <a:gd name="connsiteY11" fmla="*/ 81023 h 211737"/>
              <a:gd name="connsiteX12" fmla="*/ 3067008 w 5196750"/>
              <a:gd name="connsiteY12" fmla="*/ 81023 h 211737"/>
              <a:gd name="connsiteX13" fmla="*/ 3379525 w 5196750"/>
              <a:gd name="connsiteY13" fmla="*/ 86811 h 211737"/>
              <a:gd name="connsiteX14" fmla="*/ 3848300 w 5196750"/>
              <a:gd name="connsiteY14" fmla="*/ 69448 h 211737"/>
              <a:gd name="connsiteX15" fmla="*/ 4276563 w 5196750"/>
              <a:gd name="connsiteY15" fmla="*/ 46299 h 211737"/>
              <a:gd name="connsiteX16" fmla="*/ 4756912 w 5196750"/>
              <a:gd name="connsiteY16" fmla="*/ 17362 h 211737"/>
              <a:gd name="connsiteX17" fmla="*/ 5138877 w 5196750"/>
              <a:gd name="connsiteY17" fmla="*/ 0 h 211737"/>
              <a:gd name="connsiteX18" fmla="*/ 5196750 w 5196750"/>
              <a:gd name="connsiteY18" fmla="*/ 0 h 211737"/>
              <a:gd name="connsiteX19" fmla="*/ 5196750 w 5196750"/>
              <a:gd name="connsiteY19" fmla="*/ 0 h 2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96750" h="211737">
                <a:moveTo>
                  <a:pt x="0" y="211737"/>
                </a:moveTo>
                <a:lnTo>
                  <a:pt x="561973" y="194147"/>
                </a:lnTo>
                <a:lnTo>
                  <a:pt x="919837" y="192311"/>
                </a:lnTo>
                <a:lnTo>
                  <a:pt x="1082133" y="144282"/>
                </a:lnTo>
                <a:lnTo>
                  <a:pt x="1428520" y="116737"/>
                </a:lnTo>
                <a:lnTo>
                  <a:pt x="1531840" y="115840"/>
                </a:lnTo>
                <a:lnTo>
                  <a:pt x="1666472" y="127322"/>
                </a:lnTo>
                <a:lnTo>
                  <a:pt x="1753282" y="127322"/>
                </a:lnTo>
                <a:lnTo>
                  <a:pt x="1996350" y="127322"/>
                </a:lnTo>
                <a:lnTo>
                  <a:pt x="2274143" y="63661"/>
                </a:lnTo>
                <a:lnTo>
                  <a:pt x="2528786" y="109960"/>
                </a:lnTo>
                <a:lnTo>
                  <a:pt x="2771854" y="81023"/>
                </a:lnTo>
                <a:lnTo>
                  <a:pt x="3067008" y="81023"/>
                </a:lnTo>
                <a:lnTo>
                  <a:pt x="3379525" y="86811"/>
                </a:lnTo>
                <a:lnTo>
                  <a:pt x="3848300" y="69448"/>
                </a:lnTo>
                <a:lnTo>
                  <a:pt x="4276563" y="46299"/>
                </a:lnTo>
                <a:lnTo>
                  <a:pt x="4756912" y="17362"/>
                </a:lnTo>
                <a:lnTo>
                  <a:pt x="5138877" y="0"/>
                </a:lnTo>
                <a:lnTo>
                  <a:pt x="5196750" y="0"/>
                </a:lnTo>
                <a:lnTo>
                  <a:pt x="519675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TextBox 216">
            <a:extLst>
              <a:ext uri="{FF2B5EF4-FFF2-40B4-BE49-F238E27FC236}">
                <a16:creationId xmlns:a16="http://schemas.microsoft.com/office/drawing/2014/main" id="{83E95D63-5EE1-437A-B436-2767AF317926}"/>
              </a:ext>
            </a:extLst>
          </p:cNvPr>
          <p:cNvSpPr txBox="1"/>
          <p:nvPr/>
        </p:nvSpPr>
        <p:spPr>
          <a:xfrm>
            <a:off x="737644" y="2175383"/>
            <a:ext cx="1320029" cy="672365"/>
          </a:xfrm>
          <a:prstGeom prst="rect">
            <a:avLst/>
          </a:prstGeom>
        </p:spPr>
        <p:txBody>
          <a:bodyPr vert="horz" wrap="square" lIns="91440" tIns="45720" rIns="91440" bIns="45720" rtlCol="0">
            <a:noAutofit/>
          </a:bodyPr>
          <a:lstStyle/>
          <a:p>
            <a:pPr marL="0" indent="0" algn="l">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Access roads</a:t>
            </a:r>
          </a:p>
          <a:p>
            <a:pPr marL="0" indent="0" algn="ctr">
              <a:lnSpc>
                <a:spcPts val="1800"/>
              </a:lnSpc>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$82.2m</a:t>
            </a:r>
          </a:p>
        </p:txBody>
      </p:sp>
      <p:sp>
        <p:nvSpPr>
          <p:cNvPr id="238" name="TextBox 237">
            <a:extLst>
              <a:ext uri="{FF2B5EF4-FFF2-40B4-BE49-F238E27FC236}">
                <a16:creationId xmlns:a16="http://schemas.microsoft.com/office/drawing/2014/main" id="{9AB74595-1857-4B58-B736-AC283A1321B3}"/>
              </a:ext>
            </a:extLst>
          </p:cNvPr>
          <p:cNvSpPr txBox="1"/>
          <p:nvPr/>
        </p:nvSpPr>
        <p:spPr>
          <a:xfrm>
            <a:off x="6442921" y="2176272"/>
            <a:ext cx="1320029" cy="672365"/>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Wells</a:t>
            </a:r>
          </a:p>
          <a:p>
            <a:pPr marL="0" indent="0" algn="ctr">
              <a:lnSpc>
                <a:spcPts val="1800"/>
              </a:lnSpc>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$572.8m</a:t>
            </a:r>
          </a:p>
        </p:txBody>
      </p:sp>
      <p:sp>
        <p:nvSpPr>
          <p:cNvPr id="239" name="TextBox 238">
            <a:extLst>
              <a:ext uri="{FF2B5EF4-FFF2-40B4-BE49-F238E27FC236}">
                <a16:creationId xmlns:a16="http://schemas.microsoft.com/office/drawing/2014/main" id="{FB59D395-1BF9-454E-ADD2-5735D7D82112}"/>
              </a:ext>
            </a:extLst>
          </p:cNvPr>
          <p:cNvSpPr txBox="1"/>
          <p:nvPr/>
        </p:nvSpPr>
        <p:spPr>
          <a:xfrm>
            <a:off x="2965802" y="2243167"/>
            <a:ext cx="1320029" cy="672365"/>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Seismic lines</a:t>
            </a:r>
          </a:p>
          <a:p>
            <a:pPr marL="0" indent="0" algn="ctr">
              <a:lnSpc>
                <a:spcPts val="1800"/>
              </a:lnSpc>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$75,000</a:t>
            </a:r>
          </a:p>
        </p:txBody>
      </p:sp>
      <p:sp>
        <p:nvSpPr>
          <p:cNvPr id="240" name="TextBox 239">
            <a:extLst>
              <a:ext uri="{FF2B5EF4-FFF2-40B4-BE49-F238E27FC236}">
                <a16:creationId xmlns:a16="http://schemas.microsoft.com/office/drawing/2014/main" id="{8CFE4527-5191-453B-A0B6-38DFF9D1A573}"/>
              </a:ext>
            </a:extLst>
          </p:cNvPr>
          <p:cNvSpPr txBox="1"/>
          <p:nvPr/>
        </p:nvSpPr>
        <p:spPr>
          <a:xfrm>
            <a:off x="9272340" y="1828096"/>
            <a:ext cx="1410132" cy="672365"/>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Facilities</a:t>
            </a:r>
          </a:p>
          <a:p>
            <a:pPr marL="0" indent="0" algn="ctr">
              <a:lnSpc>
                <a:spcPts val="1800"/>
              </a:lnSpc>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$23.1m</a:t>
            </a:r>
          </a:p>
        </p:txBody>
      </p:sp>
      <p:sp>
        <p:nvSpPr>
          <p:cNvPr id="241" name="TextBox 240">
            <a:extLst>
              <a:ext uri="{FF2B5EF4-FFF2-40B4-BE49-F238E27FC236}">
                <a16:creationId xmlns:a16="http://schemas.microsoft.com/office/drawing/2014/main" id="{6FE6D2B8-106B-41A5-A098-84C82B58A678}"/>
              </a:ext>
            </a:extLst>
          </p:cNvPr>
          <p:cNvSpPr txBox="1"/>
          <p:nvPr/>
        </p:nvSpPr>
        <p:spPr>
          <a:xfrm>
            <a:off x="7887397" y="2172533"/>
            <a:ext cx="1320029" cy="672365"/>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Flowlines</a:t>
            </a:r>
          </a:p>
          <a:p>
            <a:pPr marL="0" indent="0" algn="ctr">
              <a:lnSpc>
                <a:spcPts val="1800"/>
              </a:lnSpc>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$73.6m</a:t>
            </a:r>
          </a:p>
        </p:txBody>
      </p:sp>
      <p:sp>
        <p:nvSpPr>
          <p:cNvPr id="242" name="TextBox 241">
            <a:extLst>
              <a:ext uri="{FF2B5EF4-FFF2-40B4-BE49-F238E27FC236}">
                <a16:creationId xmlns:a16="http://schemas.microsoft.com/office/drawing/2014/main" id="{AC17533F-75CF-4746-9887-56482AED42FD}"/>
              </a:ext>
            </a:extLst>
          </p:cNvPr>
          <p:cNvSpPr txBox="1"/>
          <p:nvPr/>
        </p:nvSpPr>
        <p:spPr>
          <a:xfrm>
            <a:off x="10512260" y="2172532"/>
            <a:ext cx="1410132" cy="672365"/>
          </a:xfrm>
          <a:prstGeom prst="rect">
            <a:avLst/>
          </a:prstGeom>
        </p:spPr>
        <p:txBody>
          <a:bodyPr vert="horz" wrap="square" lIns="91440" tIns="45720" rIns="91440" bIns="45720" rtlCol="0">
            <a:noAutofit/>
          </a:bodyPr>
          <a:lstStyle/>
          <a:p>
            <a:pPr marL="0" indent="0" algn="ct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Pipelines</a:t>
            </a:r>
          </a:p>
          <a:p>
            <a:pPr marL="0" indent="0" algn="ctr">
              <a:lnSpc>
                <a:spcPts val="1800"/>
              </a:lnSpc>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$33.6m</a:t>
            </a:r>
          </a:p>
        </p:txBody>
      </p:sp>
      <p:sp>
        <p:nvSpPr>
          <p:cNvPr id="4" name="Freeform: Shape 3">
            <a:extLst>
              <a:ext uri="{FF2B5EF4-FFF2-40B4-BE49-F238E27FC236}">
                <a16:creationId xmlns:a16="http://schemas.microsoft.com/office/drawing/2014/main" id="{AD6381AA-4D9A-4279-B71F-AD184DBEE1AF}"/>
              </a:ext>
            </a:extLst>
          </p:cNvPr>
          <p:cNvSpPr/>
          <p:nvPr/>
        </p:nvSpPr>
        <p:spPr>
          <a:xfrm>
            <a:off x="938849" y="4122135"/>
            <a:ext cx="3457117" cy="132025"/>
          </a:xfrm>
          <a:custGeom>
            <a:avLst/>
            <a:gdLst>
              <a:gd name="connsiteX0" fmla="*/ 0 w 3457117"/>
              <a:gd name="connsiteY0" fmla="*/ 117356 h 132025"/>
              <a:gd name="connsiteX1" fmla="*/ 0 w 3457117"/>
              <a:gd name="connsiteY1" fmla="*/ 117356 h 132025"/>
              <a:gd name="connsiteX2" fmla="*/ 474315 w 3457117"/>
              <a:gd name="connsiteY2" fmla="*/ 88017 h 132025"/>
              <a:gd name="connsiteX3" fmla="*/ 777485 w 3457117"/>
              <a:gd name="connsiteY3" fmla="*/ 132025 h 132025"/>
              <a:gd name="connsiteX4" fmla="*/ 1422944 w 3457117"/>
              <a:gd name="connsiteY4" fmla="*/ 122246 h 132025"/>
              <a:gd name="connsiteX5" fmla="*/ 1647876 w 3457117"/>
              <a:gd name="connsiteY5" fmla="*/ 53788 h 132025"/>
              <a:gd name="connsiteX6" fmla="*/ 1960826 w 3457117"/>
              <a:gd name="connsiteY6" fmla="*/ 63568 h 132025"/>
              <a:gd name="connsiteX7" fmla="*/ 2195538 w 3457117"/>
              <a:gd name="connsiteY7" fmla="*/ 0 h 132025"/>
              <a:gd name="connsiteX8" fmla="*/ 2381352 w 3457117"/>
              <a:gd name="connsiteY8" fmla="*/ 48898 h 132025"/>
              <a:gd name="connsiteX9" fmla="*/ 3002362 w 3457117"/>
              <a:gd name="connsiteY9" fmla="*/ 14669 h 132025"/>
              <a:gd name="connsiteX10" fmla="*/ 3080599 w 3457117"/>
              <a:gd name="connsiteY10" fmla="*/ 29339 h 132025"/>
              <a:gd name="connsiteX11" fmla="*/ 3153947 w 3457117"/>
              <a:gd name="connsiteY11" fmla="*/ 24449 h 132025"/>
              <a:gd name="connsiteX12" fmla="*/ 3266413 w 3457117"/>
              <a:gd name="connsiteY12" fmla="*/ 0 h 132025"/>
              <a:gd name="connsiteX13" fmla="*/ 3359320 w 3457117"/>
              <a:gd name="connsiteY13" fmla="*/ 0 h 132025"/>
              <a:gd name="connsiteX14" fmla="*/ 3457117 w 3457117"/>
              <a:gd name="connsiteY14" fmla="*/ 9779 h 1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57117" h="132025">
                <a:moveTo>
                  <a:pt x="0" y="117356"/>
                </a:moveTo>
                <a:lnTo>
                  <a:pt x="0" y="117356"/>
                </a:lnTo>
                <a:lnTo>
                  <a:pt x="474315" y="88017"/>
                </a:lnTo>
                <a:lnTo>
                  <a:pt x="777485" y="132025"/>
                </a:lnTo>
                <a:lnTo>
                  <a:pt x="1422944" y="122246"/>
                </a:lnTo>
                <a:lnTo>
                  <a:pt x="1647876" y="53788"/>
                </a:lnTo>
                <a:lnTo>
                  <a:pt x="1960826" y="63568"/>
                </a:lnTo>
                <a:lnTo>
                  <a:pt x="2195538" y="0"/>
                </a:lnTo>
                <a:lnTo>
                  <a:pt x="2381352" y="48898"/>
                </a:lnTo>
                <a:lnTo>
                  <a:pt x="3002362" y="14669"/>
                </a:lnTo>
                <a:lnTo>
                  <a:pt x="3080599" y="29339"/>
                </a:lnTo>
                <a:lnTo>
                  <a:pt x="3153947" y="24449"/>
                </a:lnTo>
                <a:lnTo>
                  <a:pt x="3266413" y="0"/>
                </a:lnTo>
                <a:lnTo>
                  <a:pt x="3359320" y="0"/>
                </a:lnTo>
                <a:lnTo>
                  <a:pt x="3457117" y="977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4" name="Straight Arrow Connector 313">
            <a:extLst>
              <a:ext uri="{FF2B5EF4-FFF2-40B4-BE49-F238E27FC236}">
                <a16:creationId xmlns:a16="http://schemas.microsoft.com/office/drawing/2014/main" id="{974CE0FE-6CD2-492B-B00C-2E9DD5C2A10F}"/>
              </a:ext>
            </a:extLst>
          </p:cNvPr>
          <p:cNvCxnSpPr>
            <a:cxnSpLocks/>
          </p:cNvCxnSpPr>
          <p:nvPr/>
        </p:nvCxnSpPr>
        <p:spPr>
          <a:xfrm>
            <a:off x="2062428" y="4237999"/>
            <a:ext cx="839995" cy="19159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11FF69AA-B867-4B5E-8AA4-75318A9132AE}"/>
              </a:ext>
            </a:extLst>
          </p:cNvPr>
          <p:cNvCxnSpPr>
            <a:cxnSpLocks/>
          </p:cNvCxnSpPr>
          <p:nvPr/>
        </p:nvCxnSpPr>
        <p:spPr>
          <a:xfrm>
            <a:off x="2062428" y="4237999"/>
            <a:ext cx="1164288" cy="18833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1037A2F-54A0-4F96-868D-D8C586F3786B}"/>
              </a:ext>
            </a:extLst>
          </p:cNvPr>
          <p:cNvCxnSpPr>
            <a:cxnSpLocks/>
          </p:cNvCxnSpPr>
          <p:nvPr/>
        </p:nvCxnSpPr>
        <p:spPr>
          <a:xfrm>
            <a:off x="2062428" y="4237999"/>
            <a:ext cx="1515162" cy="18833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32685936-E8E3-4A98-93CC-13F207953978}"/>
              </a:ext>
            </a:extLst>
          </p:cNvPr>
          <p:cNvCxnSpPr>
            <a:cxnSpLocks/>
          </p:cNvCxnSpPr>
          <p:nvPr/>
        </p:nvCxnSpPr>
        <p:spPr>
          <a:xfrm flipV="1">
            <a:off x="2902423" y="4138712"/>
            <a:ext cx="699613" cy="2015202"/>
          </a:xfrm>
          <a:prstGeom prst="line">
            <a:avLst/>
          </a:prstGeom>
          <a:ln>
            <a:solidFill>
              <a:schemeClr val="bg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2BAC332D-C93E-4B04-B5A5-F28E7630C885}"/>
              </a:ext>
            </a:extLst>
          </p:cNvPr>
          <p:cNvCxnSpPr>
            <a:cxnSpLocks/>
          </p:cNvCxnSpPr>
          <p:nvPr/>
        </p:nvCxnSpPr>
        <p:spPr>
          <a:xfrm flipV="1">
            <a:off x="3219631" y="4140908"/>
            <a:ext cx="723774" cy="2000601"/>
          </a:xfrm>
          <a:prstGeom prst="line">
            <a:avLst/>
          </a:prstGeom>
          <a:ln>
            <a:solidFill>
              <a:schemeClr val="bg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074D232-4E1A-4FBF-B432-622AA9C683DC}"/>
              </a:ext>
            </a:extLst>
          </p:cNvPr>
          <p:cNvCxnSpPr>
            <a:cxnSpLocks/>
          </p:cNvCxnSpPr>
          <p:nvPr/>
        </p:nvCxnSpPr>
        <p:spPr>
          <a:xfrm flipV="1">
            <a:off x="3575819" y="4112177"/>
            <a:ext cx="708465" cy="2024016"/>
          </a:xfrm>
          <a:prstGeom prst="line">
            <a:avLst/>
          </a:prstGeom>
          <a:ln>
            <a:solidFill>
              <a:schemeClr val="bg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2B83E37-B945-4188-A273-17398CA9B633}"/>
              </a:ext>
            </a:extLst>
          </p:cNvPr>
          <p:cNvGrpSpPr/>
          <p:nvPr/>
        </p:nvGrpSpPr>
        <p:grpSpPr>
          <a:xfrm>
            <a:off x="6468129" y="3152137"/>
            <a:ext cx="1552077" cy="2009626"/>
            <a:chOff x="6468129" y="3152137"/>
            <a:chExt cx="1552077" cy="2009626"/>
          </a:xfrm>
        </p:grpSpPr>
        <p:sp>
          <p:nvSpPr>
            <p:cNvPr id="23" name="Rectangle 22">
              <a:extLst>
                <a:ext uri="{FF2B5EF4-FFF2-40B4-BE49-F238E27FC236}">
                  <a16:creationId xmlns:a16="http://schemas.microsoft.com/office/drawing/2014/main" id="{E0E91A2B-2D00-47CB-B5C3-5DECF6F2EAFD}"/>
                </a:ext>
              </a:extLst>
            </p:cNvPr>
            <p:cNvSpPr/>
            <p:nvPr/>
          </p:nvSpPr>
          <p:spPr>
            <a:xfrm>
              <a:off x="6654470" y="3989533"/>
              <a:ext cx="128684" cy="223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456CE25D-8304-41F0-A516-98D9776E55C1}"/>
                </a:ext>
              </a:extLst>
            </p:cNvPr>
            <p:cNvSpPr/>
            <p:nvPr/>
          </p:nvSpPr>
          <p:spPr>
            <a:xfrm>
              <a:off x="6718991" y="3316278"/>
              <a:ext cx="0" cy="6787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9500848C-6551-40AA-AD03-51499171B467}"/>
                </a:ext>
              </a:extLst>
            </p:cNvPr>
            <p:cNvSpPr/>
            <p:nvPr/>
          </p:nvSpPr>
          <p:spPr>
            <a:xfrm>
              <a:off x="6632321" y="3311859"/>
              <a:ext cx="174102" cy="372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25">
              <a:extLst>
                <a:ext uri="{FF2B5EF4-FFF2-40B4-BE49-F238E27FC236}">
                  <a16:creationId xmlns:a16="http://schemas.microsoft.com/office/drawing/2014/main" id="{E9B9DF25-8E49-4FE5-8AEA-3010CD9FB34A}"/>
                </a:ext>
              </a:extLst>
            </p:cNvPr>
            <p:cNvSpPr/>
            <p:nvPr/>
          </p:nvSpPr>
          <p:spPr>
            <a:xfrm>
              <a:off x="6468129" y="3331078"/>
              <a:ext cx="234660" cy="681062"/>
            </a:xfrm>
            <a:custGeom>
              <a:avLst/>
              <a:gdLst>
                <a:gd name="connsiteX0" fmla="*/ 868101 w 1105382"/>
                <a:gd name="connsiteY0" fmla="*/ 57873 h 3287210"/>
                <a:gd name="connsiteX1" fmla="*/ 0 w 1105382"/>
                <a:gd name="connsiteY1" fmla="*/ 3275635 h 3287210"/>
                <a:gd name="connsiteX2" fmla="*/ 225706 w 1105382"/>
                <a:gd name="connsiteY2" fmla="*/ 3287210 h 3287210"/>
                <a:gd name="connsiteX3" fmla="*/ 1105382 w 1105382"/>
                <a:gd name="connsiteY3" fmla="*/ 0 h 3287210"/>
                <a:gd name="connsiteX4" fmla="*/ 868101 w 1105382"/>
                <a:gd name="connsiteY4" fmla="*/ 57873 h 328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82" h="3287210">
                  <a:moveTo>
                    <a:pt x="868101" y="57873"/>
                  </a:moveTo>
                  <a:lnTo>
                    <a:pt x="0" y="3275635"/>
                  </a:lnTo>
                  <a:lnTo>
                    <a:pt x="225706" y="3287210"/>
                  </a:lnTo>
                  <a:lnTo>
                    <a:pt x="1105382" y="0"/>
                  </a:lnTo>
                  <a:lnTo>
                    <a:pt x="868101" y="5787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Shape 26">
              <a:extLst>
                <a:ext uri="{FF2B5EF4-FFF2-40B4-BE49-F238E27FC236}">
                  <a16:creationId xmlns:a16="http://schemas.microsoft.com/office/drawing/2014/main" id="{236DE17E-4D0E-4BD4-B729-481F75B18C99}"/>
                </a:ext>
              </a:extLst>
            </p:cNvPr>
            <p:cNvSpPr/>
            <p:nvPr/>
          </p:nvSpPr>
          <p:spPr>
            <a:xfrm flipH="1">
              <a:off x="6737469" y="3335075"/>
              <a:ext cx="234660" cy="681062"/>
            </a:xfrm>
            <a:custGeom>
              <a:avLst/>
              <a:gdLst>
                <a:gd name="connsiteX0" fmla="*/ 868101 w 1105382"/>
                <a:gd name="connsiteY0" fmla="*/ 57873 h 3287210"/>
                <a:gd name="connsiteX1" fmla="*/ 0 w 1105382"/>
                <a:gd name="connsiteY1" fmla="*/ 3275635 h 3287210"/>
                <a:gd name="connsiteX2" fmla="*/ 225706 w 1105382"/>
                <a:gd name="connsiteY2" fmla="*/ 3287210 h 3287210"/>
                <a:gd name="connsiteX3" fmla="*/ 1105382 w 1105382"/>
                <a:gd name="connsiteY3" fmla="*/ 0 h 3287210"/>
                <a:gd name="connsiteX4" fmla="*/ 868101 w 1105382"/>
                <a:gd name="connsiteY4" fmla="*/ 57873 h 328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82" h="3287210">
                  <a:moveTo>
                    <a:pt x="868101" y="57873"/>
                  </a:moveTo>
                  <a:lnTo>
                    <a:pt x="0" y="3275635"/>
                  </a:lnTo>
                  <a:lnTo>
                    <a:pt x="225706" y="3287210"/>
                  </a:lnTo>
                  <a:lnTo>
                    <a:pt x="1105382" y="0"/>
                  </a:lnTo>
                  <a:lnTo>
                    <a:pt x="868101" y="57873"/>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87BAF8C0-1328-4988-94A9-548C9E8B4982}"/>
                </a:ext>
              </a:extLst>
            </p:cNvPr>
            <p:cNvSpPr/>
            <p:nvPr/>
          </p:nvSpPr>
          <p:spPr>
            <a:xfrm>
              <a:off x="6633026" y="3439359"/>
              <a:ext cx="174102" cy="372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070705E-9ECE-4244-9BE2-1DB3C4E6FEA8}"/>
                </a:ext>
              </a:extLst>
            </p:cNvPr>
            <p:cNvSpPr/>
            <p:nvPr/>
          </p:nvSpPr>
          <p:spPr>
            <a:xfrm>
              <a:off x="6532720" y="3843386"/>
              <a:ext cx="378484" cy="372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Straight Connector 29">
              <a:extLst>
                <a:ext uri="{FF2B5EF4-FFF2-40B4-BE49-F238E27FC236}">
                  <a16:creationId xmlns:a16="http://schemas.microsoft.com/office/drawing/2014/main" id="{9A79CCD5-8DD3-4491-B9D1-8D94C7A8B619}"/>
                </a:ext>
              </a:extLst>
            </p:cNvPr>
            <p:cNvCxnSpPr>
              <a:cxnSpLocks/>
            </p:cNvCxnSpPr>
            <p:nvPr/>
          </p:nvCxnSpPr>
          <p:spPr>
            <a:xfrm flipV="1">
              <a:off x="6643047" y="3675206"/>
              <a:ext cx="186504" cy="179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22DB1E-40AE-48A4-A916-397B683620F8}"/>
                </a:ext>
              </a:extLst>
            </p:cNvPr>
            <p:cNvCxnSpPr>
              <a:cxnSpLocks/>
            </p:cNvCxnSpPr>
            <p:nvPr/>
          </p:nvCxnSpPr>
          <p:spPr>
            <a:xfrm flipH="1" flipV="1">
              <a:off x="6602606" y="3670099"/>
              <a:ext cx="186214" cy="179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6C2C0A-D749-4B11-AB5F-9C167505DFD8}"/>
                </a:ext>
              </a:extLst>
            </p:cNvPr>
            <p:cNvCxnSpPr>
              <a:cxnSpLocks/>
            </p:cNvCxnSpPr>
            <p:nvPr/>
          </p:nvCxnSpPr>
          <p:spPr>
            <a:xfrm flipH="1" flipV="1">
              <a:off x="6641952" y="3500234"/>
              <a:ext cx="186214" cy="179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F9A22D-2942-4400-AD53-B6433AA14540}"/>
                </a:ext>
              </a:extLst>
            </p:cNvPr>
            <p:cNvCxnSpPr>
              <a:cxnSpLocks/>
            </p:cNvCxnSpPr>
            <p:nvPr/>
          </p:nvCxnSpPr>
          <p:spPr>
            <a:xfrm flipV="1">
              <a:off x="6608320" y="3497524"/>
              <a:ext cx="186504" cy="179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9038F07-6B9D-4B30-9BC0-3A303F9165FF}"/>
                </a:ext>
              </a:extLst>
            </p:cNvPr>
            <p:cNvSpPr/>
            <p:nvPr/>
          </p:nvSpPr>
          <p:spPr>
            <a:xfrm>
              <a:off x="6782458" y="3264610"/>
              <a:ext cx="105975" cy="44752"/>
            </a:xfrm>
            <a:custGeom>
              <a:avLst/>
              <a:gdLst>
                <a:gd name="connsiteX0" fmla="*/ 6422 w 498445"/>
                <a:gd name="connsiteY0" fmla="*/ 71016 h 255752"/>
                <a:gd name="connsiteX1" fmla="*/ 156548 w 498445"/>
                <a:gd name="connsiteY1" fmla="*/ 98312 h 255752"/>
                <a:gd name="connsiteX2" fmla="*/ 293025 w 498445"/>
                <a:gd name="connsiteY2" fmla="*/ 234789 h 255752"/>
                <a:gd name="connsiteX3" fmla="*/ 343067 w 498445"/>
                <a:gd name="connsiteY3" fmla="*/ 248437 h 255752"/>
                <a:gd name="connsiteX4" fmla="*/ 497742 w 498445"/>
                <a:gd name="connsiteY4" fmla="*/ 166550 h 255752"/>
                <a:gd name="connsiteX5" fmla="*/ 384010 w 498445"/>
                <a:gd name="connsiteY5" fmla="*/ 2777 h 255752"/>
                <a:gd name="connsiteX6" fmla="*/ 6422 w 498445"/>
                <a:gd name="connsiteY6" fmla="*/ 71016 h 2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445" h="255752">
                  <a:moveTo>
                    <a:pt x="6422" y="71016"/>
                  </a:moveTo>
                  <a:cubicBezTo>
                    <a:pt x="-31488" y="86939"/>
                    <a:pt x="108781" y="71017"/>
                    <a:pt x="156548" y="98312"/>
                  </a:cubicBezTo>
                  <a:cubicBezTo>
                    <a:pt x="204315" y="125607"/>
                    <a:pt x="261939" y="209768"/>
                    <a:pt x="293025" y="234789"/>
                  </a:cubicBezTo>
                  <a:cubicBezTo>
                    <a:pt x="324111" y="259810"/>
                    <a:pt x="308948" y="259810"/>
                    <a:pt x="343067" y="248437"/>
                  </a:cubicBezTo>
                  <a:cubicBezTo>
                    <a:pt x="377186" y="237064"/>
                    <a:pt x="490918" y="207493"/>
                    <a:pt x="497742" y="166550"/>
                  </a:cubicBezTo>
                  <a:cubicBezTo>
                    <a:pt x="504566" y="125607"/>
                    <a:pt x="461347" y="20216"/>
                    <a:pt x="384010" y="2777"/>
                  </a:cubicBezTo>
                  <a:cubicBezTo>
                    <a:pt x="306673" y="-14662"/>
                    <a:pt x="44332" y="55093"/>
                    <a:pt x="6422" y="7101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B8BAD9D2-4705-4DCD-B68F-42D9C1C1C58E}"/>
                </a:ext>
              </a:extLst>
            </p:cNvPr>
            <p:cNvSpPr/>
            <p:nvPr/>
          </p:nvSpPr>
          <p:spPr>
            <a:xfrm flipH="1">
              <a:off x="6551282" y="3265237"/>
              <a:ext cx="105975" cy="44752"/>
            </a:xfrm>
            <a:custGeom>
              <a:avLst/>
              <a:gdLst>
                <a:gd name="connsiteX0" fmla="*/ 6422 w 498445"/>
                <a:gd name="connsiteY0" fmla="*/ 71016 h 255752"/>
                <a:gd name="connsiteX1" fmla="*/ 156548 w 498445"/>
                <a:gd name="connsiteY1" fmla="*/ 98312 h 255752"/>
                <a:gd name="connsiteX2" fmla="*/ 293025 w 498445"/>
                <a:gd name="connsiteY2" fmla="*/ 234789 h 255752"/>
                <a:gd name="connsiteX3" fmla="*/ 343067 w 498445"/>
                <a:gd name="connsiteY3" fmla="*/ 248437 h 255752"/>
                <a:gd name="connsiteX4" fmla="*/ 497742 w 498445"/>
                <a:gd name="connsiteY4" fmla="*/ 166550 h 255752"/>
                <a:gd name="connsiteX5" fmla="*/ 384010 w 498445"/>
                <a:gd name="connsiteY5" fmla="*/ 2777 h 255752"/>
                <a:gd name="connsiteX6" fmla="*/ 6422 w 498445"/>
                <a:gd name="connsiteY6" fmla="*/ 71016 h 2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445" h="255752">
                  <a:moveTo>
                    <a:pt x="6422" y="71016"/>
                  </a:moveTo>
                  <a:cubicBezTo>
                    <a:pt x="-31488" y="86939"/>
                    <a:pt x="108781" y="71017"/>
                    <a:pt x="156548" y="98312"/>
                  </a:cubicBezTo>
                  <a:cubicBezTo>
                    <a:pt x="204315" y="125607"/>
                    <a:pt x="261939" y="209768"/>
                    <a:pt x="293025" y="234789"/>
                  </a:cubicBezTo>
                  <a:cubicBezTo>
                    <a:pt x="324111" y="259810"/>
                    <a:pt x="308948" y="259810"/>
                    <a:pt x="343067" y="248437"/>
                  </a:cubicBezTo>
                  <a:cubicBezTo>
                    <a:pt x="377186" y="237064"/>
                    <a:pt x="490918" y="207493"/>
                    <a:pt x="497742" y="166550"/>
                  </a:cubicBezTo>
                  <a:cubicBezTo>
                    <a:pt x="504566" y="125607"/>
                    <a:pt x="461347" y="20216"/>
                    <a:pt x="384010" y="2777"/>
                  </a:cubicBezTo>
                  <a:cubicBezTo>
                    <a:pt x="306673" y="-14662"/>
                    <a:pt x="44332" y="55093"/>
                    <a:pt x="6422" y="7101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51030459-B60A-4528-8F9D-C4D1EDE49331}"/>
                </a:ext>
              </a:extLst>
            </p:cNvPr>
            <p:cNvSpPr/>
            <p:nvPr/>
          </p:nvSpPr>
          <p:spPr>
            <a:xfrm>
              <a:off x="6749651" y="3152137"/>
              <a:ext cx="113545" cy="89504"/>
            </a:xfrm>
            <a:custGeom>
              <a:avLst/>
              <a:gdLst>
                <a:gd name="connsiteX0" fmla="*/ 4758 w 551031"/>
                <a:gd name="connsiteY0" fmla="*/ 451385 h 471102"/>
                <a:gd name="connsiteX1" fmla="*/ 100293 w 551031"/>
                <a:gd name="connsiteY1" fmla="*/ 387696 h 471102"/>
                <a:gd name="connsiteX2" fmla="*/ 186728 w 551031"/>
                <a:gd name="connsiteY2" fmla="*/ 296711 h 471102"/>
                <a:gd name="connsiteX3" fmla="*/ 259517 w 551031"/>
                <a:gd name="connsiteY3" fmla="*/ 269415 h 471102"/>
                <a:gd name="connsiteX4" fmla="*/ 323206 w 551031"/>
                <a:gd name="connsiteY4" fmla="*/ 269415 h 471102"/>
                <a:gd name="connsiteX5" fmla="*/ 414191 w 551031"/>
                <a:gd name="connsiteY5" fmla="*/ 310358 h 471102"/>
                <a:gd name="connsiteX6" fmla="*/ 477881 w 551031"/>
                <a:gd name="connsiteY6" fmla="*/ 283063 h 471102"/>
                <a:gd name="connsiteX7" fmla="*/ 541570 w 551031"/>
                <a:gd name="connsiteY7" fmla="*/ 87445 h 471102"/>
                <a:gd name="connsiteX8" fmla="*/ 259517 w 551031"/>
                <a:gd name="connsiteY8" fmla="*/ 19206 h 471102"/>
                <a:gd name="connsiteX9" fmla="*/ 4758 w 551031"/>
                <a:gd name="connsiteY9" fmla="*/ 451385 h 4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031" h="471102">
                  <a:moveTo>
                    <a:pt x="4758" y="451385"/>
                  </a:moveTo>
                  <a:cubicBezTo>
                    <a:pt x="-21779" y="512800"/>
                    <a:pt x="69965" y="413475"/>
                    <a:pt x="100293" y="387696"/>
                  </a:cubicBezTo>
                  <a:cubicBezTo>
                    <a:pt x="130621" y="361917"/>
                    <a:pt x="160191" y="316424"/>
                    <a:pt x="186728" y="296711"/>
                  </a:cubicBezTo>
                  <a:cubicBezTo>
                    <a:pt x="213265" y="276998"/>
                    <a:pt x="236771" y="273964"/>
                    <a:pt x="259517" y="269415"/>
                  </a:cubicBezTo>
                  <a:cubicBezTo>
                    <a:pt x="282263" y="264866"/>
                    <a:pt x="297427" y="262591"/>
                    <a:pt x="323206" y="269415"/>
                  </a:cubicBezTo>
                  <a:cubicBezTo>
                    <a:pt x="348985" y="276239"/>
                    <a:pt x="388412" y="308083"/>
                    <a:pt x="414191" y="310358"/>
                  </a:cubicBezTo>
                  <a:cubicBezTo>
                    <a:pt x="439970" y="312633"/>
                    <a:pt x="456651" y="320215"/>
                    <a:pt x="477881" y="283063"/>
                  </a:cubicBezTo>
                  <a:cubicBezTo>
                    <a:pt x="499111" y="245911"/>
                    <a:pt x="577964" y="131421"/>
                    <a:pt x="541570" y="87445"/>
                  </a:cubicBezTo>
                  <a:cubicBezTo>
                    <a:pt x="505176" y="43469"/>
                    <a:pt x="348227" y="-36902"/>
                    <a:pt x="259517" y="19206"/>
                  </a:cubicBezTo>
                  <a:cubicBezTo>
                    <a:pt x="170807" y="75313"/>
                    <a:pt x="31295" y="389970"/>
                    <a:pt x="4758" y="451385"/>
                  </a:cubicBezTo>
                  <a:close/>
                </a:path>
              </a:pathLst>
            </a:cu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A0A2CB2D-B676-4CB0-88AD-9EE8EE288759}"/>
                </a:ext>
              </a:extLst>
            </p:cNvPr>
            <p:cNvSpPr/>
            <p:nvPr/>
          </p:nvSpPr>
          <p:spPr>
            <a:xfrm flipH="1">
              <a:off x="6575548" y="3155286"/>
              <a:ext cx="113545" cy="89504"/>
            </a:xfrm>
            <a:custGeom>
              <a:avLst/>
              <a:gdLst>
                <a:gd name="connsiteX0" fmla="*/ 4758 w 551031"/>
                <a:gd name="connsiteY0" fmla="*/ 451385 h 471102"/>
                <a:gd name="connsiteX1" fmla="*/ 100293 w 551031"/>
                <a:gd name="connsiteY1" fmla="*/ 387696 h 471102"/>
                <a:gd name="connsiteX2" fmla="*/ 186728 w 551031"/>
                <a:gd name="connsiteY2" fmla="*/ 296711 h 471102"/>
                <a:gd name="connsiteX3" fmla="*/ 259517 w 551031"/>
                <a:gd name="connsiteY3" fmla="*/ 269415 h 471102"/>
                <a:gd name="connsiteX4" fmla="*/ 323206 w 551031"/>
                <a:gd name="connsiteY4" fmla="*/ 269415 h 471102"/>
                <a:gd name="connsiteX5" fmla="*/ 414191 w 551031"/>
                <a:gd name="connsiteY5" fmla="*/ 310358 h 471102"/>
                <a:gd name="connsiteX6" fmla="*/ 477881 w 551031"/>
                <a:gd name="connsiteY6" fmla="*/ 283063 h 471102"/>
                <a:gd name="connsiteX7" fmla="*/ 541570 w 551031"/>
                <a:gd name="connsiteY7" fmla="*/ 87445 h 471102"/>
                <a:gd name="connsiteX8" fmla="*/ 259517 w 551031"/>
                <a:gd name="connsiteY8" fmla="*/ 19206 h 471102"/>
                <a:gd name="connsiteX9" fmla="*/ 4758 w 551031"/>
                <a:gd name="connsiteY9" fmla="*/ 451385 h 4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1031" h="471102">
                  <a:moveTo>
                    <a:pt x="4758" y="451385"/>
                  </a:moveTo>
                  <a:cubicBezTo>
                    <a:pt x="-21779" y="512800"/>
                    <a:pt x="69965" y="413475"/>
                    <a:pt x="100293" y="387696"/>
                  </a:cubicBezTo>
                  <a:cubicBezTo>
                    <a:pt x="130621" y="361917"/>
                    <a:pt x="160191" y="316424"/>
                    <a:pt x="186728" y="296711"/>
                  </a:cubicBezTo>
                  <a:cubicBezTo>
                    <a:pt x="213265" y="276998"/>
                    <a:pt x="236771" y="273964"/>
                    <a:pt x="259517" y="269415"/>
                  </a:cubicBezTo>
                  <a:cubicBezTo>
                    <a:pt x="282263" y="264866"/>
                    <a:pt x="297427" y="262591"/>
                    <a:pt x="323206" y="269415"/>
                  </a:cubicBezTo>
                  <a:cubicBezTo>
                    <a:pt x="348985" y="276239"/>
                    <a:pt x="388412" y="308083"/>
                    <a:pt x="414191" y="310358"/>
                  </a:cubicBezTo>
                  <a:cubicBezTo>
                    <a:pt x="439970" y="312633"/>
                    <a:pt x="456651" y="320215"/>
                    <a:pt x="477881" y="283063"/>
                  </a:cubicBezTo>
                  <a:cubicBezTo>
                    <a:pt x="499111" y="245911"/>
                    <a:pt x="577964" y="131421"/>
                    <a:pt x="541570" y="87445"/>
                  </a:cubicBezTo>
                  <a:cubicBezTo>
                    <a:pt x="505176" y="43469"/>
                    <a:pt x="348227" y="-36902"/>
                    <a:pt x="259517" y="19206"/>
                  </a:cubicBezTo>
                  <a:cubicBezTo>
                    <a:pt x="170807" y="75313"/>
                    <a:pt x="31295" y="389970"/>
                    <a:pt x="4758" y="451385"/>
                  </a:cubicBezTo>
                  <a:close/>
                </a:path>
              </a:pathLst>
            </a:cu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7" name="Straight Connector 36">
              <a:extLst>
                <a:ext uri="{FF2B5EF4-FFF2-40B4-BE49-F238E27FC236}">
                  <a16:creationId xmlns:a16="http://schemas.microsoft.com/office/drawing/2014/main" id="{7852F4F1-7AF1-433D-8C3A-646E355651E7}"/>
                </a:ext>
              </a:extLst>
            </p:cNvPr>
            <p:cNvCxnSpPr/>
            <p:nvPr/>
          </p:nvCxnSpPr>
          <p:spPr>
            <a:xfrm>
              <a:off x="6711037" y="4045763"/>
              <a:ext cx="0" cy="111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294F812-BF3D-4142-96A0-AF00DE86CC9D}"/>
                </a:ext>
              </a:extLst>
            </p:cNvPr>
            <p:cNvCxnSpPr/>
            <p:nvPr/>
          </p:nvCxnSpPr>
          <p:spPr>
            <a:xfrm>
              <a:off x="6714442" y="4020363"/>
              <a:ext cx="0" cy="432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D7C2FDA-40CA-49FB-A6EA-438236956CD7}"/>
                </a:ext>
              </a:extLst>
            </p:cNvPr>
            <p:cNvCxnSpPr/>
            <p:nvPr/>
          </p:nvCxnSpPr>
          <p:spPr>
            <a:xfrm>
              <a:off x="6711037" y="4020363"/>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0BC04A4-18F3-49E1-8564-DC8FF63B1C93}"/>
                </a:ext>
              </a:extLst>
            </p:cNvPr>
            <p:cNvCxnSpPr>
              <a:cxnSpLocks/>
            </p:cNvCxnSpPr>
            <p:nvPr/>
          </p:nvCxnSpPr>
          <p:spPr>
            <a:xfrm flipH="1">
              <a:off x="7410522" y="4020386"/>
              <a:ext cx="0" cy="10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6AD052-E820-4D64-938B-B11CD50470FC}"/>
                </a:ext>
              </a:extLst>
            </p:cNvPr>
            <p:cNvCxnSpPr>
              <a:cxnSpLocks/>
            </p:cNvCxnSpPr>
            <p:nvPr/>
          </p:nvCxnSpPr>
          <p:spPr>
            <a:xfrm flipH="1">
              <a:off x="7418473" y="4001336"/>
              <a:ext cx="0" cy="540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8A9827-B9B0-43F0-BED2-D9B6F2E9DD34}"/>
                </a:ext>
              </a:extLst>
            </p:cNvPr>
            <p:cNvCxnSpPr>
              <a:cxnSpLocks/>
            </p:cNvCxnSpPr>
            <p:nvPr/>
          </p:nvCxnSpPr>
          <p:spPr>
            <a:xfrm flipH="1">
              <a:off x="7410522" y="3994039"/>
              <a:ext cx="0" cy="9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34" descr="Oil Rig with solid fill">
              <a:extLst>
                <a:ext uri="{FF2B5EF4-FFF2-40B4-BE49-F238E27FC236}">
                  <a16:creationId xmlns:a16="http://schemas.microsoft.com/office/drawing/2014/main" id="{4E8055CC-40B1-4DE2-8B37-6AC433F37E17}"/>
                </a:ext>
              </a:extLst>
            </p:cNvPr>
            <p:cNvSpPr/>
            <p:nvPr/>
          </p:nvSpPr>
          <p:spPr>
            <a:xfrm>
              <a:off x="7294206" y="3320617"/>
              <a:ext cx="726000" cy="684363"/>
            </a:xfrm>
            <a:custGeom>
              <a:avLst/>
              <a:gdLst>
                <a:gd name="connsiteX0" fmla="*/ 660000 w 726000"/>
                <a:gd name="connsiteY0" fmla="*/ 628113 h 684363"/>
                <a:gd name="connsiteX1" fmla="*/ 660000 w 726000"/>
                <a:gd name="connsiteY1" fmla="*/ 524988 h 684363"/>
                <a:gd name="connsiteX2" fmla="*/ 627091 w 726000"/>
                <a:gd name="connsiteY2" fmla="*/ 524988 h 684363"/>
                <a:gd name="connsiteX3" fmla="*/ 627091 w 726000"/>
                <a:gd name="connsiteY3" fmla="*/ 271863 h 684363"/>
                <a:gd name="connsiteX4" fmla="*/ 648244 w 726000"/>
                <a:gd name="connsiteY4" fmla="*/ 262160 h 684363"/>
                <a:gd name="connsiteX5" fmla="*/ 658441 w 726000"/>
                <a:gd name="connsiteY5" fmla="*/ 242473 h 684363"/>
                <a:gd name="connsiteX6" fmla="*/ 645893 w 726000"/>
                <a:gd name="connsiteY6" fmla="*/ 127207 h 684363"/>
                <a:gd name="connsiteX7" fmla="*/ 636339 w 726000"/>
                <a:gd name="connsiteY7" fmla="*/ 100301 h 684363"/>
                <a:gd name="connsiteX8" fmla="*/ 574951 w 726000"/>
                <a:gd name="connsiteY8" fmla="*/ 7488 h 684363"/>
                <a:gd name="connsiteX9" fmla="*/ 555580 w 726000"/>
                <a:gd name="connsiteY9" fmla="*/ 1366 h 684363"/>
                <a:gd name="connsiteX10" fmla="*/ 490875 w 726000"/>
                <a:gd name="connsiteY10" fmla="*/ 31057 h 684363"/>
                <a:gd name="connsiteX11" fmla="*/ 481800 w 726000"/>
                <a:gd name="connsiteY11" fmla="*/ 55432 h 684363"/>
                <a:gd name="connsiteX12" fmla="*/ 513901 w 726000"/>
                <a:gd name="connsiteY12" fmla="*/ 145769 h 684363"/>
                <a:gd name="connsiteX13" fmla="*/ 181500 w 726000"/>
                <a:gd name="connsiteY13" fmla="*/ 302229 h 684363"/>
                <a:gd name="connsiteX14" fmla="*/ 181500 w 726000"/>
                <a:gd name="connsiteY14" fmla="*/ 281238 h 684363"/>
                <a:gd name="connsiteX15" fmla="*/ 49500 w 726000"/>
                <a:gd name="connsiteY15" fmla="*/ 281238 h 684363"/>
                <a:gd name="connsiteX16" fmla="*/ 49500 w 726000"/>
                <a:gd name="connsiteY16" fmla="*/ 431238 h 684363"/>
                <a:gd name="connsiteX17" fmla="*/ 66000 w 726000"/>
                <a:gd name="connsiteY17" fmla="*/ 431238 h 684363"/>
                <a:gd name="connsiteX18" fmla="*/ 66000 w 726000"/>
                <a:gd name="connsiteY18" fmla="*/ 628113 h 684363"/>
                <a:gd name="connsiteX19" fmla="*/ 0 w 726000"/>
                <a:gd name="connsiteY19" fmla="*/ 628113 h 684363"/>
                <a:gd name="connsiteX20" fmla="*/ 0 w 726000"/>
                <a:gd name="connsiteY20" fmla="*/ 684363 h 684363"/>
                <a:gd name="connsiteX21" fmla="*/ 726000 w 726000"/>
                <a:gd name="connsiteY21" fmla="*/ 684363 h 684363"/>
                <a:gd name="connsiteX22" fmla="*/ 726000 w 726000"/>
                <a:gd name="connsiteY22" fmla="*/ 628113 h 684363"/>
                <a:gd name="connsiteX23" fmla="*/ 383625 w 726000"/>
                <a:gd name="connsiteY23" fmla="*/ 267963 h 684363"/>
                <a:gd name="connsiteX24" fmla="*/ 532340 w 726000"/>
                <a:gd name="connsiteY24" fmla="*/ 197969 h 684363"/>
                <a:gd name="connsiteX25" fmla="*/ 562040 w 726000"/>
                <a:gd name="connsiteY25" fmla="*/ 281491 h 684363"/>
                <a:gd name="connsiteX26" fmla="*/ 583490 w 726000"/>
                <a:gd name="connsiteY26" fmla="*/ 291804 h 684363"/>
                <a:gd name="connsiteX27" fmla="*/ 594083 w 726000"/>
                <a:gd name="connsiteY27" fmla="*/ 286948 h 684363"/>
                <a:gd name="connsiteX28" fmla="*/ 594083 w 726000"/>
                <a:gd name="connsiteY28" fmla="*/ 524988 h 684363"/>
                <a:gd name="connsiteX29" fmla="*/ 561000 w 726000"/>
                <a:gd name="connsiteY29" fmla="*/ 524988 h 684363"/>
                <a:gd name="connsiteX30" fmla="*/ 561000 w 726000"/>
                <a:gd name="connsiteY30" fmla="*/ 628113 h 684363"/>
                <a:gd name="connsiteX31" fmla="*/ 419100 w 726000"/>
                <a:gd name="connsiteY31" fmla="*/ 628113 h 684363"/>
                <a:gd name="connsiteX32" fmla="*/ 361878 w 726000"/>
                <a:gd name="connsiteY32" fmla="*/ 553113 h 684363"/>
                <a:gd name="connsiteX33" fmla="*/ 300135 w 726000"/>
                <a:gd name="connsiteY33" fmla="*/ 553113 h 684363"/>
                <a:gd name="connsiteX34" fmla="*/ 303823 w 726000"/>
                <a:gd name="connsiteY34" fmla="*/ 515613 h 684363"/>
                <a:gd name="connsiteX35" fmla="*/ 358190 w 726000"/>
                <a:gd name="connsiteY35" fmla="*/ 515613 h 684363"/>
                <a:gd name="connsiteX36" fmla="*/ 307511 w 726000"/>
                <a:gd name="connsiteY36" fmla="*/ 478113 h 684363"/>
                <a:gd name="connsiteX37" fmla="*/ 311240 w 726000"/>
                <a:gd name="connsiteY37" fmla="*/ 440191 h 684363"/>
                <a:gd name="connsiteX38" fmla="*/ 350765 w 726000"/>
                <a:gd name="connsiteY38" fmla="*/ 440191 h 684363"/>
                <a:gd name="connsiteX39" fmla="*/ 354503 w 726000"/>
                <a:gd name="connsiteY39" fmla="*/ 478113 h 684363"/>
                <a:gd name="connsiteX40" fmla="*/ 347111 w 726000"/>
                <a:gd name="connsiteY40" fmla="*/ 402691 h 684363"/>
                <a:gd name="connsiteX41" fmla="*/ 314936 w 726000"/>
                <a:gd name="connsiteY41" fmla="*/ 402691 h 684363"/>
                <a:gd name="connsiteX42" fmla="*/ 318574 w 726000"/>
                <a:gd name="connsiteY42" fmla="*/ 365613 h 684363"/>
                <a:gd name="connsiteX43" fmla="*/ 343431 w 726000"/>
                <a:gd name="connsiteY43" fmla="*/ 365613 h 684363"/>
                <a:gd name="connsiteX44" fmla="*/ 322262 w 726000"/>
                <a:gd name="connsiteY44" fmla="*/ 328113 h 684363"/>
                <a:gd name="connsiteX45" fmla="*/ 325487 w 726000"/>
                <a:gd name="connsiteY45" fmla="*/ 295301 h 684363"/>
                <a:gd name="connsiteX46" fmla="*/ 336031 w 726000"/>
                <a:gd name="connsiteY46" fmla="*/ 290332 h 684363"/>
                <a:gd name="connsiteX47" fmla="*/ 339743 w 726000"/>
                <a:gd name="connsiteY47" fmla="*/ 328113 h 684363"/>
                <a:gd name="connsiteX48" fmla="*/ 296439 w 726000"/>
                <a:gd name="connsiteY48" fmla="*/ 590613 h 684363"/>
                <a:gd name="connsiteX49" fmla="*/ 365566 w 726000"/>
                <a:gd name="connsiteY49" fmla="*/ 590613 h 684363"/>
                <a:gd name="connsiteX50" fmla="*/ 369254 w 726000"/>
                <a:gd name="connsiteY50" fmla="*/ 628113 h 684363"/>
                <a:gd name="connsiteX51" fmla="*/ 292751 w 726000"/>
                <a:gd name="connsiteY51" fmla="*/ 628113 h 684363"/>
                <a:gd name="connsiteX52" fmla="*/ 273257 w 726000"/>
                <a:gd name="connsiteY52" fmla="*/ 319919 h 684363"/>
                <a:gd name="connsiteX53" fmla="*/ 242946 w 726000"/>
                <a:gd name="connsiteY53" fmla="*/ 628113 h 684363"/>
                <a:gd name="connsiteX54" fmla="*/ 165000 w 726000"/>
                <a:gd name="connsiteY54" fmla="*/ 628113 h 684363"/>
                <a:gd name="connsiteX55" fmla="*/ 165000 w 726000"/>
                <a:gd name="connsiteY55" fmla="*/ 431238 h 684363"/>
                <a:gd name="connsiteX56" fmla="*/ 181500 w 726000"/>
                <a:gd name="connsiteY56" fmla="*/ 431238 h 684363"/>
                <a:gd name="connsiteX57" fmla="*/ 181500 w 726000"/>
                <a:gd name="connsiteY57" fmla="*/ 363110 h 684363"/>
                <a:gd name="connsiteX58" fmla="*/ 99000 w 726000"/>
                <a:gd name="connsiteY58" fmla="*/ 431238 h 684363"/>
                <a:gd name="connsiteX59" fmla="*/ 132000 w 726000"/>
                <a:gd name="connsiteY59" fmla="*/ 431238 h 684363"/>
                <a:gd name="connsiteX60" fmla="*/ 132000 w 726000"/>
                <a:gd name="connsiteY60" fmla="*/ 628113 h 684363"/>
                <a:gd name="connsiteX61" fmla="*/ 99000 w 726000"/>
                <a:gd name="connsiteY61" fmla="*/ 628113 h 68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26000" h="684363">
                  <a:moveTo>
                    <a:pt x="660000" y="628113"/>
                  </a:moveTo>
                  <a:lnTo>
                    <a:pt x="660000" y="524988"/>
                  </a:lnTo>
                  <a:lnTo>
                    <a:pt x="627091" y="524988"/>
                  </a:lnTo>
                  <a:lnTo>
                    <a:pt x="627091" y="271863"/>
                  </a:lnTo>
                  <a:lnTo>
                    <a:pt x="648244" y="262160"/>
                  </a:lnTo>
                  <a:cubicBezTo>
                    <a:pt x="655175" y="258980"/>
                    <a:pt x="659358" y="250902"/>
                    <a:pt x="658441" y="242473"/>
                  </a:cubicBezTo>
                  <a:lnTo>
                    <a:pt x="645893" y="127207"/>
                  </a:lnTo>
                  <a:cubicBezTo>
                    <a:pt x="644833" y="117443"/>
                    <a:pt x="641539" y="108165"/>
                    <a:pt x="636339" y="100301"/>
                  </a:cubicBezTo>
                  <a:lnTo>
                    <a:pt x="574951" y="7488"/>
                  </a:lnTo>
                  <a:cubicBezTo>
                    <a:pt x="570459" y="696"/>
                    <a:pt x="562511" y="-1816"/>
                    <a:pt x="555580" y="1366"/>
                  </a:cubicBezTo>
                  <a:lnTo>
                    <a:pt x="490875" y="31057"/>
                  </a:lnTo>
                  <a:cubicBezTo>
                    <a:pt x="482458" y="34955"/>
                    <a:pt x="478401" y="45853"/>
                    <a:pt x="481800" y="55432"/>
                  </a:cubicBezTo>
                  <a:lnTo>
                    <a:pt x="513901" y="145769"/>
                  </a:lnTo>
                  <a:lnTo>
                    <a:pt x="181500" y="302229"/>
                  </a:lnTo>
                  <a:lnTo>
                    <a:pt x="181500" y="281238"/>
                  </a:lnTo>
                  <a:lnTo>
                    <a:pt x="49500" y="281238"/>
                  </a:lnTo>
                  <a:lnTo>
                    <a:pt x="49500" y="431238"/>
                  </a:lnTo>
                  <a:lnTo>
                    <a:pt x="66000" y="431238"/>
                  </a:lnTo>
                  <a:lnTo>
                    <a:pt x="66000" y="628113"/>
                  </a:lnTo>
                  <a:lnTo>
                    <a:pt x="0" y="628113"/>
                  </a:lnTo>
                  <a:lnTo>
                    <a:pt x="0" y="684363"/>
                  </a:lnTo>
                  <a:lnTo>
                    <a:pt x="726000" y="684363"/>
                  </a:lnTo>
                  <a:lnTo>
                    <a:pt x="726000" y="628113"/>
                  </a:lnTo>
                  <a:close/>
                  <a:moveTo>
                    <a:pt x="383625" y="267963"/>
                  </a:moveTo>
                  <a:lnTo>
                    <a:pt x="532340" y="197969"/>
                  </a:lnTo>
                  <a:lnTo>
                    <a:pt x="562040" y="281491"/>
                  </a:lnTo>
                  <a:cubicBezTo>
                    <a:pt x="565470" y="291056"/>
                    <a:pt x="575061" y="295666"/>
                    <a:pt x="583490" y="291804"/>
                  </a:cubicBezTo>
                  <a:lnTo>
                    <a:pt x="594083" y="286948"/>
                  </a:lnTo>
                  <a:lnTo>
                    <a:pt x="594083" y="524988"/>
                  </a:lnTo>
                  <a:lnTo>
                    <a:pt x="561000" y="524988"/>
                  </a:lnTo>
                  <a:lnTo>
                    <a:pt x="561000" y="628113"/>
                  </a:lnTo>
                  <a:lnTo>
                    <a:pt x="419100" y="628113"/>
                  </a:lnTo>
                  <a:close/>
                  <a:moveTo>
                    <a:pt x="361878" y="553113"/>
                  </a:moveTo>
                  <a:lnTo>
                    <a:pt x="300135" y="553113"/>
                  </a:lnTo>
                  <a:lnTo>
                    <a:pt x="303823" y="515613"/>
                  </a:lnTo>
                  <a:lnTo>
                    <a:pt x="358190" y="515613"/>
                  </a:lnTo>
                  <a:close/>
                  <a:moveTo>
                    <a:pt x="307511" y="478113"/>
                  </a:moveTo>
                  <a:lnTo>
                    <a:pt x="311240" y="440191"/>
                  </a:lnTo>
                  <a:lnTo>
                    <a:pt x="350765" y="440191"/>
                  </a:lnTo>
                  <a:lnTo>
                    <a:pt x="354503" y="478113"/>
                  </a:lnTo>
                  <a:close/>
                  <a:moveTo>
                    <a:pt x="347111" y="402691"/>
                  </a:moveTo>
                  <a:lnTo>
                    <a:pt x="314936" y="402691"/>
                  </a:lnTo>
                  <a:lnTo>
                    <a:pt x="318574" y="365613"/>
                  </a:lnTo>
                  <a:lnTo>
                    <a:pt x="343431" y="365613"/>
                  </a:lnTo>
                  <a:close/>
                  <a:moveTo>
                    <a:pt x="322262" y="328113"/>
                  </a:moveTo>
                  <a:lnTo>
                    <a:pt x="325487" y="295301"/>
                  </a:lnTo>
                  <a:lnTo>
                    <a:pt x="336031" y="290332"/>
                  </a:lnTo>
                  <a:lnTo>
                    <a:pt x="339743" y="328113"/>
                  </a:lnTo>
                  <a:close/>
                  <a:moveTo>
                    <a:pt x="296439" y="590613"/>
                  </a:moveTo>
                  <a:lnTo>
                    <a:pt x="365566" y="590613"/>
                  </a:lnTo>
                  <a:lnTo>
                    <a:pt x="369254" y="628113"/>
                  </a:lnTo>
                  <a:lnTo>
                    <a:pt x="292751" y="628113"/>
                  </a:lnTo>
                  <a:close/>
                  <a:moveTo>
                    <a:pt x="273257" y="319919"/>
                  </a:moveTo>
                  <a:lnTo>
                    <a:pt x="242946" y="628113"/>
                  </a:lnTo>
                  <a:lnTo>
                    <a:pt x="165000" y="628113"/>
                  </a:lnTo>
                  <a:lnTo>
                    <a:pt x="165000" y="431238"/>
                  </a:lnTo>
                  <a:lnTo>
                    <a:pt x="181500" y="431238"/>
                  </a:lnTo>
                  <a:lnTo>
                    <a:pt x="181500" y="363110"/>
                  </a:lnTo>
                  <a:close/>
                  <a:moveTo>
                    <a:pt x="99000" y="431238"/>
                  </a:moveTo>
                  <a:lnTo>
                    <a:pt x="132000" y="431238"/>
                  </a:lnTo>
                  <a:lnTo>
                    <a:pt x="132000" y="628113"/>
                  </a:lnTo>
                  <a:lnTo>
                    <a:pt x="99000" y="628113"/>
                  </a:lnTo>
                  <a:close/>
                </a:path>
              </a:pathLst>
            </a:custGeom>
            <a:solidFill>
              <a:srgbClr val="000000"/>
            </a:solidFill>
            <a:ln w="8235" cap="flat">
              <a:noFill/>
              <a:prstDash val="solid"/>
              <a:miter/>
            </a:ln>
          </p:spPr>
          <p:txBody>
            <a:bodyPr rtlCol="0" anchor="ctr"/>
            <a:lstStyle/>
            <a:p>
              <a:endParaRPr lang="en-AU"/>
            </a:p>
          </p:txBody>
        </p:sp>
      </p:grpSp>
      <p:grpSp>
        <p:nvGrpSpPr>
          <p:cNvPr id="344" name="Group 343">
            <a:extLst>
              <a:ext uri="{FF2B5EF4-FFF2-40B4-BE49-F238E27FC236}">
                <a16:creationId xmlns:a16="http://schemas.microsoft.com/office/drawing/2014/main" id="{7BCD9625-221D-40AE-97A1-509248CE90DC}"/>
              </a:ext>
            </a:extLst>
          </p:cNvPr>
          <p:cNvGrpSpPr/>
          <p:nvPr/>
        </p:nvGrpSpPr>
        <p:grpSpPr>
          <a:xfrm>
            <a:off x="6957661" y="3831410"/>
            <a:ext cx="2173144" cy="248536"/>
            <a:chOff x="6957661" y="3831410"/>
            <a:chExt cx="2173144" cy="248536"/>
          </a:xfrm>
        </p:grpSpPr>
        <p:sp>
          <p:nvSpPr>
            <p:cNvPr id="345" name="Freeform: Shape 344">
              <a:extLst>
                <a:ext uri="{FF2B5EF4-FFF2-40B4-BE49-F238E27FC236}">
                  <a16:creationId xmlns:a16="http://schemas.microsoft.com/office/drawing/2014/main" id="{01B83F11-1284-4FEF-AFB7-84D123727A90}"/>
                </a:ext>
              </a:extLst>
            </p:cNvPr>
            <p:cNvSpPr/>
            <p:nvPr/>
          </p:nvSpPr>
          <p:spPr>
            <a:xfrm>
              <a:off x="8077202" y="3859140"/>
              <a:ext cx="1053603" cy="91336"/>
            </a:xfrm>
            <a:custGeom>
              <a:avLst/>
              <a:gdLst>
                <a:gd name="connsiteX0" fmla="*/ 0 w 227720"/>
                <a:gd name="connsiteY0" fmla="*/ 33020 h 33020"/>
                <a:gd name="connsiteX1" fmla="*/ 99060 w 227720"/>
                <a:gd name="connsiteY1" fmla="*/ 5080 h 33020"/>
                <a:gd name="connsiteX2" fmla="*/ 162560 w 227720"/>
                <a:gd name="connsiteY2" fmla="*/ 5080 h 33020"/>
                <a:gd name="connsiteX3" fmla="*/ 195580 w 227720"/>
                <a:gd name="connsiteY3" fmla="*/ 5080 h 33020"/>
                <a:gd name="connsiteX4" fmla="*/ 226060 w 227720"/>
                <a:gd name="connsiteY4" fmla="*/ 7620 h 33020"/>
                <a:gd name="connsiteX5" fmla="*/ 220980 w 227720"/>
                <a:gd name="connsiteY5" fmla="*/ 0 h 33020"/>
                <a:gd name="connsiteX0" fmla="*/ 0 w 230621"/>
                <a:gd name="connsiteY0" fmla="*/ 18344 h 18344"/>
                <a:gd name="connsiteX1" fmla="*/ 101961 w 230621"/>
                <a:gd name="connsiteY1" fmla="*/ 5080 h 18344"/>
                <a:gd name="connsiteX2" fmla="*/ 165461 w 230621"/>
                <a:gd name="connsiteY2" fmla="*/ 5080 h 18344"/>
                <a:gd name="connsiteX3" fmla="*/ 198481 w 230621"/>
                <a:gd name="connsiteY3" fmla="*/ 5080 h 18344"/>
                <a:gd name="connsiteX4" fmla="*/ 228961 w 230621"/>
                <a:gd name="connsiteY4" fmla="*/ 7620 h 18344"/>
                <a:gd name="connsiteX5" fmla="*/ 223881 w 230621"/>
                <a:gd name="connsiteY5" fmla="*/ 0 h 18344"/>
                <a:gd name="connsiteX0" fmla="*/ 0 w 230621"/>
                <a:gd name="connsiteY0" fmla="*/ 18344 h 26375"/>
                <a:gd name="connsiteX1" fmla="*/ 101961 w 230621"/>
                <a:gd name="connsiteY1" fmla="*/ 5080 h 26375"/>
                <a:gd name="connsiteX2" fmla="*/ 165461 w 230621"/>
                <a:gd name="connsiteY2" fmla="*/ 5080 h 26375"/>
                <a:gd name="connsiteX3" fmla="*/ 198481 w 230621"/>
                <a:gd name="connsiteY3" fmla="*/ 5080 h 26375"/>
                <a:gd name="connsiteX4" fmla="*/ 228961 w 230621"/>
                <a:gd name="connsiteY4" fmla="*/ 7620 h 26375"/>
                <a:gd name="connsiteX5" fmla="*/ 223881 w 230621"/>
                <a:gd name="connsiteY5" fmla="*/ 0 h 26375"/>
                <a:gd name="connsiteX0" fmla="*/ 0 w 230621"/>
                <a:gd name="connsiteY0" fmla="*/ 18344 h 28569"/>
                <a:gd name="connsiteX1" fmla="*/ 101961 w 230621"/>
                <a:gd name="connsiteY1" fmla="*/ 16087 h 28569"/>
                <a:gd name="connsiteX2" fmla="*/ 165461 w 230621"/>
                <a:gd name="connsiteY2" fmla="*/ 5080 h 28569"/>
                <a:gd name="connsiteX3" fmla="*/ 198481 w 230621"/>
                <a:gd name="connsiteY3" fmla="*/ 5080 h 28569"/>
                <a:gd name="connsiteX4" fmla="*/ 228961 w 230621"/>
                <a:gd name="connsiteY4" fmla="*/ 7620 h 28569"/>
                <a:gd name="connsiteX5" fmla="*/ 223881 w 230621"/>
                <a:gd name="connsiteY5" fmla="*/ 0 h 28569"/>
                <a:gd name="connsiteX0" fmla="*/ 0 w 230621"/>
                <a:gd name="connsiteY0" fmla="*/ 18344 h 30857"/>
                <a:gd name="connsiteX1" fmla="*/ 101961 w 230621"/>
                <a:gd name="connsiteY1" fmla="*/ 16087 h 30857"/>
                <a:gd name="connsiteX2" fmla="*/ 165461 w 230621"/>
                <a:gd name="connsiteY2" fmla="*/ 5080 h 30857"/>
                <a:gd name="connsiteX3" fmla="*/ 198481 w 230621"/>
                <a:gd name="connsiteY3" fmla="*/ 5080 h 30857"/>
                <a:gd name="connsiteX4" fmla="*/ 228961 w 230621"/>
                <a:gd name="connsiteY4" fmla="*/ 7620 h 30857"/>
                <a:gd name="connsiteX5" fmla="*/ 223881 w 230621"/>
                <a:gd name="connsiteY5" fmla="*/ 0 h 30857"/>
                <a:gd name="connsiteX0" fmla="*/ 0 w 228856"/>
                <a:gd name="connsiteY0" fmla="*/ 60265 h 72778"/>
                <a:gd name="connsiteX1" fmla="*/ 101961 w 228856"/>
                <a:gd name="connsiteY1" fmla="*/ 58008 h 72778"/>
                <a:gd name="connsiteX2" fmla="*/ 165461 w 228856"/>
                <a:gd name="connsiteY2" fmla="*/ 47001 h 72778"/>
                <a:gd name="connsiteX3" fmla="*/ 198481 w 228856"/>
                <a:gd name="connsiteY3" fmla="*/ 47001 h 72778"/>
                <a:gd name="connsiteX4" fmla="*/ 226640 w 228856"/>
                <a:gd name="connsiteY4" fmla="*/ 11 h 72778"/>
                <a:gd name="connsiteX5" fmla="*/ 223881 w 228856"/>
                <a:gd name="connsiteY5" fmla="*/ 41921 h 72778"/>
                <a:gd name="connsiteX0" fmla="*/ 0 w 233729"/>
                <a:gd name="connsiteY0" fmla="*/ 71543 h 84056"/>
                <a:gd name="connsiteX1" fmla="*/ 101961 w 233729"/>
                <a:gd name="connsiteY1" fmla="*/ 69286 h 84056"/>
                <a:gd name="connsiteX2" fmla="*/ 165461 w 233729"/>
                <a:gd name="connsiteY2" fmla="*/ 58279 h 84056"/>
                <a:gd name="connsiteX3" fmla="*/ 198481 w 233729"/>
                <a:gd name="connsiteY3" fmla="*/ 58279 h 84056"/>
                <a:gd name="connsiteX4" fmla="*/ 226640 w 233729"/>
                <a:gd name="connsiteY4" fmla="*/ 11289 h 84056"/>
                <a:gd name="connsiteX5" fmla="*/ 232005 w 233729"/>
                <a:gd name="connsiteY5" fmla="*/ 0 h 84056"/>
                <a:gd name="connsiteX0" fmla="*/ 0 w 233227"/>
                <a:gd name="connsiteY0" fmla="*/ 71543 h 84056"/>
                <a:gd name="connsiteX1" fmla="*/ 101961 w 233227"/>
                <a:gd name="connsiteY1" fmla="*/ 69286 h 84056"/>
                <a:gd name="connsiteX2" fmla="*/ 165461 w 233227"/>
                <a:gd name="connsiteY2" fmla="*/ 58279 h 84056"/>
                <a:gd name="connsiteX3" fmla="*/ 198481 w 233227"/>
                <a:gd name="connsiteY3" fmla="*/ 58279 h 84056"/>
                <a:gd name="connsiteX4" fmla="*/ 222578 w 233227"/>
                <a:gd name="connsiteY4" fmla="*/ 38806 h 84056"/>
                <a:gd name="connsiteX5" fmla="*/ 232005 w 233227"/>
                <a:gd name="connsiteY5" fmla="*/ 0 h 84056"/>
                <a:gd name="connsiteX0" fmla="*/ 0 w 232978"/>
                <a:gd name="connsiteY0" fmla="*/ 71543 h 84056"/>
                <a:gd name="connsiteX1" fmla="*/ 101961 w 232978"/>
                <a:gd name="connsiteY1" fmla="*/ 69286 h 84056"/>
                <a:gd name="connsiteX2" fmla="*/ 165461 w 232978"/>
                <a:gd name="connsiteY2" fmla="*/ 58279 h 84056"/>
                <a:gd name="connsiteX3" fmla="*/ 198481 w 232978"/>
                <a:gd name="connsiteY3" fmla="*/ 58279 h 84056"/>
                <a:gd name="connsiteX4" fmla="*/ 219096 w 232978"/>
                <a:gd name="connsiteY4" fmla="*/ 14958 h 84056"/>
                <a:gd name="connsiteX5" fmla="*/ 232005 w 232978"/>
                <a:gd name="connsiteY5" fmla="*/ 0 h 84056"/>
                <a:gd name="connsiteX0" fmla="*/ 0 w 232978"/>
                <a:gd name="connsiteY0" fmla="*/ 71543 h 84056"/>
                <a:gd name="connsiteX1" fmla="*/ 101961 w 232978"/>
                <a:gd name="connsiteY1" fmla="*/ 69286 h 84056"/>
                <a:gd name="connsiteX2" fmla="*/ 165461 w 232978"/>
                <a:gd name="connsiteY2" fmla="*/ 58279 h 84056"/>
                <a:gd name="connsiteX3" fmla="*/ 209506 w 232978"/>
                <a:gd name="connsiteY3" fmla="*/ 52776 h 84056"/>
                <a:gd name="connsiteX4" fmla="*/ 219096 w 232978"/>
                <a:gd name="connsiteY4" fmla="*/ 14958 h 84056"/>
                <a:gd name="connsiteX5" fmla="*/ 232005 w 232978"/>
                <a:gd name="connsiteY5" fmla="*/ 0 h 84056"/>
                <a:gd name="connsiteX0" fmla="*/ 0 w 233339"/>
                <a:gd name="connsiteY0" fmla="*/ 71543 h 84056"/>
                <a:gd name="connsiteX1" fmla="*/ 101961 w 233339"/>
                <a:gd name="connsiteY1" fmla="*/ 69286 h 84056"/>
                <a:gd name="connsiteX2" fmla="*/ 165461 w 233339"/>
                <a:gd name="connsiteY2" fmla="*/ 58279 h 84056"/>
                <a:gd name="connsiteX3" fmla="*/ 209506 w 233339"/>
                <a:gd name="connsiteY3" fmla="*/ 52776 h 84056"/>
                <a:gd name="connsiteX4" fmla="*/ 223738 w 233339"/>
                <a:gd name="connsiteY4" fmla="*/ 20461 h 84056"/>
                <a:gd name="connsiteX5" fmla="*/ 232005 w 233339"/>
                <a:gd name="connsiteY5" fmla="*/ 0 h 84056"/>
                <a:gd name="connsiteX0" fmla="*/ 0 w 233550"/>
                <a:gd name="connsiteY0" fmla="*/ 71543 h 84056"/>
                <a:gd name="connsiteX1" fmla="*/ 101961 w 233550"/>
                <a:gd name="connsiteY1" fmla="*/ 69286 h 84056"/>
                <a:gd name="connsiteX2" fmla="*/ 165461 w 233550"/>
                <a:gd name="connsiteY2" fmla="*/ 58279 h 84056"/>
                <a:gd name="connsiteX3" fmla="*/ 209506 w 233550"/>
                <a:gd name="connsiteY3" fmla="*/ 52776 h 84056"/>
                <a:gd name="connsiteX4" fmla="*/ 225479 w 233550"/>
                <a:gd name="connsiteY4" fmla="*/ 36971 h 84056"/>
                <a:gd name="connsiteX5" fmla="*/ 232005 w 233550"/>
                <a:gd name="connsiteY5" fmla="*/ 0 h 84056"/>
                <a:gd name="connsiteX0" fmla="*/ 0 w 233131"/>
                <a:gd name="connsiteY0" fmla="*/ 71543 h 84056"/>
                <a:gd name="connsiteX1" fmla="*/ 101961 w 233131"/>
                <a:gd name="connsiteY1" fmla="*/ 69286 h 84056"/>
                <a:gd name="connsiteX2" fmla="*/ 165461 w 233131"/>
                <a:gd name="connsiteY2" fmla="*/ 58279 h 84056"/>
                <a:gd name="connsiteX3" fmla="*/ 209506 w 233131"/>
                <a:gd name="connsiteY3" fmla="*/ 52776 h 84056"/>
                <a:gd name="connsiteX4" fmla="*/ 221417 w 233131"/>
                <a:gd name="connsiteY4" fmla="*/ 18627 h 84056"/>
                <a:gd name="connsiteX5" fmla="*/ 232005 w 233131"/>
                <a:gd name="connsiteY5" fmla="*/ 0 h 84056"/>
                <a:gd name="connsiteX0" fmla="*/ 0 w 233131"/>
                <a:gd name="connsiteY0" fmla="*/ 71543 h 84056"/>
                <a:gd name="connsiteX1" fmla="*/ 101961 w 233131"/>
                <a:gd name="connsiteY1" fmla="*/ 69286 h 84056"/>
                <a:gd name="connsiteX2" fmla="*/ 165461 w 233131"/>
                <a:gd name="connsiteY2" fmla="*/ 58279 h 84056"/>
                <a:gd name="connsiteX3" fmla="*/ 212407 w 233131"/>
                <a:gd name="connsiteY3" fmla="*/ 52776 h 84056"/>
                <a:gd name="connsiteX4" fmla="*/ 221417 w 233131"/>
                <a:gd name="connsiteY4" fmla="*/ 18627 h 84056"/>
                <a:gd name="connsiteX5" fmla="*/ 232005 w 233131"/>
                <a:gd name="connsiteY5" fmla="*/ 0 h 84056"/>
                <a:gd name="connsiteX0" fmla="*/ 0 w 233669"/>
                <a:gd name="connsiteY0" fmla="*/ 64205 h 76718"/>
                <a:gd name="connsiteX1" fmla="*/ 101961 w 233669"/>
                <a:gd name="connsiteY1" fmla="*/ 61948 h 76718"/>
                <a:gd name="connsiteX2" fmla="*/ 165461 w 233669"/>
                <a:gd name="connsiteY2" fmla="*/ 50941 h 76718"/>
                <a:gd name="connsiteX3" fmla="*/ 212407 w 233669"/>
                <a:gd name="connsiteY3" fmla="*/ 45438 h 76718"/>
                <a:gd name="connsiteX4" fmla="*/ 221417 w 233669"/>
                <a:gd name="connsiteY4" fmla="*/ 11289 h 76718"/>
                <a:gd name="connsiteX5" fmla="*/ 232585 w 233669"/>
                <a:gd name="connsiteY5" fmla="*/ 0 h 76718"/>
                <a:gd name="connsiteX0" fmla="*/ 0 w 235410"/>
                <a:gd name="connsiteY0" fmla="*/ 58701 h 70270"/>
                <a:gd name="connsiteX1" fmla="*/ 103702 w 235410"/>
                <a:gd name="connsiteY1" fmla="*/ 61948 h 70270"/>
                <a:gd name="connsiteX2" fmla="*/ 167202 w 235410"/>
                <a:gd name="connsiteY2" fmla="*/ 50941 h 70270"/>
                <a:gd name="connsiteX3" fmla="*/ 214148 w 235410"/>
                <a:gd name="connsiteY3" fmla="*/ 45438 h 70270"/>
                <a:gd name="connsiteX4" fmla="*/ 223158 w 235410"/>
                <a:gd name="connsiteY4" fmla="*/ 11289 h 70270"/>
                <a:gd name="connsiteX5" fmla="*/ 234326 w 235410"/>
                <a:gd name="connsiteY5" fmla="*/ 0 h 70270"/>
                <a:gd name="connsiteX0" fmla="*/ 0 w 235410"/>
                <a:gd name="connsiteY0" fmla="*/ 58701 h 75120"/>
                <a:gd name="connsiteX1" fmla="*/ 103702 w 235410"/>
                <a:gd name="connsiteY1" fmla="*/ 61948 h 75120"/>
                <a:gd name="connsiteX2" fmla="*/ 167202 w 235410"/>
                <a:gd name="connsiteY2" fmla="*/ 50941 h 75120"/>
                <a:gd name="connsiteX3" fmla="*/ 214148 w 235410"/>
                <a:gd name="connsiteY3" fmla="*/ 45438 h 75120"/>
                <a:gd name="connsiteX4" fmla="*/ 223158 w 235410"/>
                <a:gd name="connsiteY4" fmla="*/ 11289 h 75120"/>
                <a:gd name="connsiteX5" fmla="*/ 234326 w 235410"/>
                <a:gd name="connsiteY5" fmla="*/ 0 h 75120"/>
                <a:gd name="connsiteX0" fmla="*/ 0 w 235410"/>
                <a:gd name="connsiteY0" fmla="*/ 58701 h 85593"/>
                <a:gd name="connsiteX1" fmla="*/ 43933 w 235410"/>
                <a:gd name="connsiteY1" fmla="*/ 83961 h 85593"/>
                <a:gd name="connsiteX2" fmla="*/ 167202 w 235410"/>
                <a:gd name="connsiteY2" fmla="*/ 50941 h 85593"/>
                <a:gd name="connsiteX3" fmla="*/ 214148 w 235410"/>
                <a:gd name="connsiteY3" fmla="*/ 45438 h 85593"/>
                <a:gd name="connsiteX4" fmla="*/ 223158 w 235410"/>
                <a:gd name="connsiteY4" fmla="*/ 11289 h 85593"/>
                <a:gd name="connsiteX5" fmla="*/ 234326 w 235410"/>
                <a:gd name="connsiteY5" fmla="*/ 0 h 85593"/>
                <a:gd name="connsiteX0" fmla="*/ 0 w 235410"/>
                <a:gd name="connsiteY0" fmla="*/ 58701 h 85198"/>
                <a:gd name="connsiteX1" fmla="*/ 43933 w 235410"/>
                <a:gd name="connsiteY1" fmla="*/ 83961 h 85198"/>
                <a:gd name="connsiteX2" fmla="*/ 167202 w 235410"/>
                <a:gd name="connsiteY2" fmla="*/ 50941 h 85198"/>
                <a:gd name="connsiteX3" fmla="*/ 214148 w 235410"/>
                <a:gd name="connsiteY3" fmla="*/ 45438 h 85198"/>
                <a:gd name="connsiteX4" fmla="*/ 223158 w 235410"/>
                <a:gd name="connsiteY4" fmla="*/ 11289 h 85198"/>
                <a:gd name="connsiteX5" fmla="*/ 234326 w 235410"/>
                <a:gd name="connsiteY5" fmla="*/ 0 h 85198"/>
                <a:gd name="connsiteX0" fmla="*/ 0 w 235410"/>
                <a:gd name="connsiteY0" fmla="*/ 58701 h 84042"/>
                <a:gd name="connsiteX1" fmla="*/ 43933 w 235410"/>
                <a:gd name="connsiteY1" fmla="*/ 83961 h 84042"/>
                <a:gd name="connsiteX2" fmla="*/ 167202 w 235410"/>
                <a:gd name="connsiteY2" fmla="*/ 50941 h 84042"/>
                <a:gd name="connsiteX3" fmla="*/ 214148 w 235410"/>
                <a:gd name="connsiteY3" fmla="*/ 45438 h 84042"/>
                <a:gd name="connsiteX4" fmla="*/ 223158 w 235410"/>
                <a:gd name="connsiteY4" fmla="*/ 11289 h 84042"/>
                <a:gd name="connsiteX5" fmla="*/ 234326 w 235410"/>
                <a:gd name="connsiteY5" fmla="*/ 0 h 84042"/>
                <a:gd name="connsiteX0" fmla="*/ 0 w 235410"/>
                <a:gd name="connsiteY0" fmla="*/ 58701 h 85868"/>
                <a:gd name="connsiteX1" fmla="*/ 32908 w 235410"/>
                <a:gd name="connsiteY1" fmla="*/ 85796 h 85868"/>
                <a:gd name="connsiteX2" fmla="*/ 167202 w 235410"/>
                <a:gd name="connsiteY2" fmla="*/ 50941 h 85868"/>
                <a:gd name="connsiteX3" fmla="*/ 214148 w 235410"/>
                <a:gd name="connsiteY3" fmla="*/ 45438 h 85868"/>
                <a:gd name="connsiteX4" fmla="*/ 223158 w 235410"/>
                <a:gd name="connsiteY4" fmla="*/ 11289 h 85868"/>
                <a:gd name="connsiteX5" fmla="*/ 234326 w 235410"/>
                <a:gd name="connsiteY5" fmla="*/ 0 h 85868"/>
                <a:gd name="connsiteX0" fmla="*/ 0 w 238311"/>
                <a:gd name="connsiteY0" fmla="*/ 62370 h 85981"/>
                <a:gd name="connsiteX1" fmla="*/ 35809 w 238311"/>
                <a:gd name="connsiteY1" fmla="*/ 85796 h 85981"/>
                <a:gd name="connsiteX2" fmla="*/ 170103 w 238311"/>
                <a:gd name="connsiteY2" fmla="*/ 50941 h 85981"/>
                <a:gd name="connsiteX3" fmla="*/ 217049 w 238311"/>
                <a:gd name="connsiteY3" fmla="*/ 45438 h 85981"/>
                <a:gd name="connsiteX4" fmla="*/ 226059 w 238311"/>
                <a:gd name="connsiteY4" fmla="*/ 11289 h 85981"/>
                <a:gd name="connsiteX5" fmla="*/ 237227 w 238311"/>
                <a:gd name="connsiteY5" fmla="*/ 0 h 85981"/>
                <a:gd name="connsiteX0" fmla="*/ 0 w 238311"/>
                <a:gd name="connsiteY0" fmla="*/ 62370 h 85911"/>
                <a:gd name="connsiteX1" fmla="*/ 35809 w 238311"/>
                <a:gd name="connsiteY1" fmla="*/ 85796 h 85911"/>
                <a:gd name="connsiteX2" fmla="*/ 170103 w 238311"/>
                <a:gd name="connsiteY2" fmla="*/ 50941 h 85911"/>
                <a:gd name="connsiteX3" fmla="*/ 217049 w 238311"/>
                <a:gd name="connsiteY3" fmla="*/ 45438 h 85911"/>
                <a:gd name="connsiteX4" fmla="*/ 226059 w 238311"/>
                <a:gd name="connsiteY4" fmla="*/ 11289 h 85911"/>
                <a:gd name="connsiteX5" fmla="*/ 237227 w 238311"/>
                <a:gd name="connsiteY5" fmla="*/ 0 h 85911"/>
                <a:gd name="connsiteX0" fmla="*/ 0 w 238311"/>
                <a:gd name="connsiteY0" fmla="*/ 62370 h 87737"/>
                <a:gd name="connsiteX1" fmla="*/ 31747 w 238311"/>
                <a:gd name="connsiteY1" fmla="*/ 87631 h 87737"/>
                <a:gd name="connsiteX2" fmla="*/ 170103 w 238311"/>
                <a:gd name="connsiteY2" fmla="*/ 50941 h 87737"/>
                <a:gd name="connsiteX3" fmla="*/ 217049 w 238311"/>
                <a:gd name="connsiteY3" fmla="*/ 45438 h 87737"/>
                <a:gd name="connsiteX4" fmla="*/ 226059 w 238311"/>
                <a:gd name="connsiteY4" fmla="*/ 11289 h 87737"/>
                <a:gd name="connsiteX5" fmla="*/ 237227 w 238311"/>
                <a:gd name="connsiteY5" fmla="*/ 0 h 87737"/>
                <a:gd name="connsiteX0" fmla="*/ 0 w 238561"/>
                <a:gd name="connsiteY0" fmla="*/ 62370 h 87737"/>
                <a:gd name="connsiteX1" fmla="*/ 31747 w 238561"/>
                <a:gd name="connsiteY1" fmla="*/ 87631 h 87737"/>
                <a:gd name="connsiteX2" fmla="*/ 170103 w 238561"/>
                <a:gd name="connsiteY2" fmla="*/ 50941 h 87737"/>
                <a:gd name="connsiteX3" fmla="*/ 217049 w 238561"/>
                <a:gd name="connsiteY3" fmla="*/ 45438 h 87737"/>
                <a:gd name="connsiteX4" fmla="*/ 228960 w 238561"/>
                <a:gd name="connsiteY4" fmla="*/ 27800 h 87737"/>
                <a:gd name="connsiteX5" fmla="*/ 237227 w 238561"/>
                <a:gd name="connsiteY5" fmla="*/ 0 h 87737"/>
                <a:gd name="connsiteX0" fmla="*/ 0 w 238456"/>
                <a:gd name="connsiteY0" fmla="*/ 62370 h 87737"/>
                <a:gd name="connsiteX1" fmla="*/ 31747 w 238456"/>
                <a:gd name="connsiteY1" fmla="*/ 87631 h 87737"/>
                <a:gd name="connsiteX2" fmla="*/ 170103 w 238456"/>
                <a:gd name="connsiteY2" fmla="*/ 50941 h 87737"/>
                <a:gd name="connsiteX3" fmla="*/ 217049 w 238456"/>
                <a:gd name="connsiteY3" fmla="*/ 45438 h 87737"/>
                <a:gd name="connsiteX4" fmla="*/ 228960 w 238456"/>
                <a:gd name="connsiteY4" fmla="*/ 27800 h 87737"/>
                <a:gd name="connsiteX5" fmla="*/ 237227 w 238456"/>
                <a:gd name="connsiteY5" fmla="*/ 0 h 87737"/>
                <a:gd name="connsiteX0" fmla="*/ 0 w 238285"/>
                <a:gd name="connsiteY0" fmla="*/ 62370 h 87737"/>
                <a:gd name="connsiteX1" fmla="*/ 31747 w 238285"/>
                <a:gd name="connsiteY1" fmla="*/ 87631 h 87737"/>
                <a:gd name="connsiteX2" fmla="*/ 170103 w 238285"/>
                <a:gd name="connsiteY2" fmla="*/ 50941 h 87737"/>
                <a:gd name="connsiteX3" fmla="*/ 217049 w 238285"/>
                <a:gd name="connsiteY3" fmla="*/ 45438 h 87737"/>
                <a:gd name="connsiteX4" fmla="*/ 228960 w 238285"/>
                <a:gd name="connsiteY4" fmla="*/ 27800 h 87737"/>
                <a:gd name="connsiteX5" fmla="*/ 237227 w 238285"/>
                <a:gd name="connsiteY5" fmla="*/ 0 h 87737"/>
                <a:gd name="connsiteX0" fmla="*/ 0 w 238285"/>
                <a:gd name="connsiteY0" fmla="*/ 62370 h 87737"/>
                <a:gd name="connsiteX1" fmla="*/ 31747 w 238285"/>
                <a:gd name="connsiteY1" fmla="*/ 87631 h 87737"/>
                <a:gd name="connsiteX2" fmla="*/ 170103 w 238285"/>
                <a:gd name="connsiteY2" fmla="*/ 50941 h 87737"/>
                <a:gd name="connsiteX3" fmla="*/ 207866 w 238285"/>
                <a:gd name="connsiteY3" fmla="*/ 47857 h 87737"/>
                <a:gd name="connsiteX4" fmla="*/ 228960 w 238285"/>
                <a:gd name="connsiteY4" fmla="*/ 27800 h 87737"/>
                <a:gd name="connsiteX5" fmla="*/ 237227 w 238285"/>
                <a:gd name="connsiteY5" fmla="*/ 0 h 87737"/>
                <a:gd name="connsiteX0" fmla="*/ 0 w 234138"/>
                <a:gd name="connsiteY0" fmla="*/ 45663 h 71030"/>
                <a:gd name="connsiteX1" fmla="*/ 31747 w 234138"/>
                <a:gd name="connsiteY1" fmla="*/ 70924 h 71030"/>
                <a:gd name="connsiteX2" fmla="*/ 170103 w 234138"/>
                <a:gd name="connsiteY2" fmla="*/ 34234 h 71030"/>
                <a:gd name="connsiteX3" fmla="*/ 207866 w 234138"/>
                <a:gd name="connsiteY3" fmla="*/ 31150 h 71030"/>
                <a:gd name="connsiteX4" fmla="*/ 228960 w 234138"/>
                <a:gd name="connsiteY4" fmla="*/ 11093 h 71030"/>
                <a:gd name="connsiteX5" fmla="*/ 232636 w 234138"/>
                <a:gd name="connsiteY5" fmla="*/ 2645 h 71030"/>
                <a:gd name="connsiteX0" fmla="*/ 0 w 235485"/>
                <a:gd name="connsiteY0" fmla="*/ 45663 h 71030"/>
                <a:gd name="connsiteX1" fmla="*/ 31747 w 235485"/>
                <a:gd name="connsiteY1" fmla="*/ 70924 h 71030"/>
                <a:gd name="connsiteX2" fmla="*/ 170103 w 235485"/>
                <a:gd name="connsiteY2" fmla="*/ 34234 h 71030"/>
                <a:gd name="connsiteX3" fmla="*/ 207866 w 235485"/>
                <a:gd name="connsiteY3" fmla="*/ 31150 h 71030"/>
                <a:gd name="connsiteX4" fmla="*/ 228960 w 235485"/>
                <a:gd name="connsiteY4" fmla="*/ 11093 h 71030"/>
                <a:gd name="connsiteX5" fmla="*/ 234167 w 235485"/>
                <a:gd name="connsiteY5" fmla="*/ 2645 h 71030"/>
                <a:gd name="connsiteX0" fmla="*/ 0 w 239720"/>
                <a:gd name="connsiteY0" fmla="*/ 46654 h 72021"/>
                <a:gd name="connsiteX1" fmla="*/ 31747 w 239720"/>
                <a:gd name="connsiteY1" fmla="*/ 71915 h 72021"/>
                <a:gd name="connsiteX2" fmla="*/ 170103 w 239720"/>
                <a:gd name="connsiteY2" fmla="*/ 35225 h 72021"/>
                <a:gd name="connsiteX3" fmla="*/ 207866 w 239720"/>
                <a:gd name="connsiteY3" fmla="*/ 32141 h 72021"/>
                <a:gd name="connsiteX4" fmla="*/ 228960 w 239720"/>
                <a:gd name="connsiteY4" fmla="*/ 12084 h 72021"/>
                <a:gd name="connsiteX5" fmla="*/ 238758 w 239720"/>
                <a:gd name="connsiteY5" fmla="*/ 1217 h 72021"/>
                <a:gd name="connsiteX0" fmla="*/ 0 w 239515"/>
                <a:gd name="connsiteY0" fmla="*/ 45437 h 70804"/>
                <a:gd name="connsiteX1" fmla="*/ 31747 w 239515"/>
                <a:gd name="connsiteY1" fmla="*/ 70698 h 70804"/>
                <a:gd name="connsiteX2" fmla="*/ 170103 w 239515"/>
                <a:gd name="connsiteY2" fmla="*/ 34008 h 70804"/>
                <a:gd name="connsiteX3" fmla="*/ 207866 w 239515"/>
                <a:gd name="connsiteY3" fmla="*/ 30924 h 70804"/>
                <a:gd name="connsiteX4" fmla="*/ 224369 w 239515"/>
                <a:gd name="connsiteY4" fmla="*/ 22962 h 70804"/>
                <a:gd name="connsiteX5" fmla="*/ 238758 w 239515"/>
                <a:gd name="connsiteY5" fmla="*/ 0 h 70804"/>
                <a:gd name="connsiteX0" fmla="*/ 0 w 239515"/>
                <a:gd name="connsiteY0" fmla="*/ 45437 h 70804"/>
                <a:gd name="connsiteX1" fmla="*/ 31747 w 239515"/>
                <a:gd name="connsiteY1" fmla="*/ 70698 h 70804"/>
                <a:gd name="connsiteX2" fmla="*/ 170103 w 239515"/>
                <a:gd name="connsiteY2" fmla="*/ 34008 h 70804"/>
                <a:gd name="connsiteX3" fmla="*/ 200979 w 239515"/>
                <a:gd name="connsiteY3" fmla="*/ 28505 h 70804"/>
                <a:gd name="connsiteX4" fmla="*/ 224369 w 239515"/>
                <a:gd name="connsiteY4" fmla="*/ 22962 h 70804"/>
                <a:gd name="connsiteX5" fmla="*/ 238758 w 239515"/>
                <a:gd name="connsiteY5" fmla="*/ 0 h 70804"/>
                <a:gd name="connsiteX0" fmla="*/ 0 w 239421"/>
                <a:gd name="connsiteY0" fmla="*/ 45437 h 70804"/>
                <a:gd name="connsiteX1" fmla="*/ 31747 w 239421"/>
                <a:gd name="connsiteY1" fmla="*/ 70698 h 70804"/>
                <a:gd name="connsiteX2" fmla="*/ 170103 w 239421"/>
                <a:gd name="connsiteY2" fmla="*/ 34008 h 70804"/>
                <a:gd name="connsiteX3" fmla="*/ 200979 w 239421"/>
                <a:gd name="connsiteY3" fmla="*/ 28505 h 70804"/>
                <a:gd name="connsiteX4" fmla="*/ 221308 w 239421"/>
                <a:gd name="connsiteY4" fmla="*/ 25381 h 70804"/>
                <a:gd name="connsiteX5" fmla="*/ 238758 w 239421"/>
                <a:gd name="connsiteY5" fmla="*/ 0 h 70804"/>
                <a:gd name="connsiteX0" fmla="*/ 0 w 239661"/>
                <a:gd name="connsiteY0" fmla="*/ 45437 h 70804"/>
                <a:gd name="connsiteX1" fmla="*/ 31747 w 239661"/>
                <a:gd name="connsiteY1" fmla="*/ 70698 h 70804"/>
                <a:gd name="connsiteX2" fmla="*/ 170103 w 239661"/>
                <a:gd name="connsiteY2" fmla="*/ 34008 h 70804"/>
                <a:gd name="connsiteX3" fmla="*/ 200979 w 239661"/>
                <a:gd name="connsiteY3" fmla="*/ 28505 h 70804"/>
                <a:gd name="connsiteX4" fmla="*/ 221308 w 239661"/>
                <a:gd name="connsiteY4" fmla="*/ 25381 h 70804"/>
                <a:gd name="connsiteX5" fmla="*/ 238758 w 239661"/>
                <a:gd name="connsiteY5" fmla="*/ 0 h 70804"/>
                <a:gd name="connsiteX0" fmla="*/ 0 w 240390"/>
                <a:gd name="connsiteY0" fmla="*/ 40599 h 65966"/>
                <a:gd name="connsiteX1" fmla="*/ 31747 w 240390"/>
                <a:gd name="connsiteY1" fmla="*/ 65860 h 65966"/>
                <a:gd name="connsiteX2" fmla="*/ 170103 w 240390"/>
                <a:gd name="connsiteY2" fmla="*/ 29170 h 65966"/>
                <a:gd name="connsiteX3" fmla="*/ 200979 w 240390"/>
                <a:gd name="connsiteY3" fmla="*/ 23667 h 65966"/>
                <a:gd name="connsiteX4" fmla="*/ 221308 w 240390"/>
                <a:gd name="connsiteY4" fmla="*/ 20543 h 65966"/>
                <a:gd name="connsiteX5" fmla="*/ 239523 w 240390"/>
                <a:gd name="connsiteY5" fmla="*/ 0 h 65966"/>
                <a:gd name="connsiteX0" fmla="*/ 0 w 240948"/>
                <a:gd name="connsiteY0" fmla="*/ 40599 h 65966"/>
                <a:gd name="connsiteX1" fmla="*/ 31747 w 240948"/>
                <a:gd name="connsiteY1" fmla="*/ 65860 h 65966"/>
                <a:gd name="connsiteX2" fmla="*/ 170103 w 240948"/>
                <a:gd name="connsiteY2" fmla="*/ 29170 h 65966"/>
                <a:gd name="connsiteX3" fmla="*/ 200979 w 240948"/>
                <a:gd name="connsiteY3" fmla="*/ 23667 h 65966"/>
                <a:gd name="connsiteX4" fmla="*/ 228946 w 240948"/>
                <a:gd name="connsiteY4" fmla="*/ 22958 h 65966"/>
                <a:gd name="connsiteX5" fmla="*/ 239523 w 240948"/>
                <a:gd name="connsiteY5" fmla="*/ 0 h 65966"/>
                <a:gd name="connsiteX0" fmla="*/ 0 w 240704"/>
                <a:gd name="connsiteY0" fmla="*/ 40599 h 65966"/>
                <a:gd name="connsiteX1" fmla="*/ 31747 w 240704"/>
                <a:gd name="connsiteY1" fmla="*/ 65860 h 65966"/>
                <a:gd name="connsiteX2" fmla="*/ 170103 w 240704"/>
                <a:gd name="connsiteY2" fmla="*/ 29170 h 65966"/>
                <a:gd name="connsiteX3" fmla="*/ 200979 w 240704"/>
                <a:gd name="connsiteY3" fmla="*/ 23667 h 65966"/>
                <a:gd name="connsiteX4" fmla="*/ 228946 w 240704"/>
                <a:gd name="connsiteY4" fmla="*/ 22958 h 65966"/>
                <a:gd name="connsiteX5" fmla="*/ 239523 w 240704"/>
                <a:gd name="connsiteY5" fmla="*/ 0 h 65966"/>
                <a:gd name="connsiteX0" fmla="*/ 0 w 240704"/>
                <a:gd name="connsiteY0" fmla="*/ 40599 h 65966"/>
                <a:gd name="connsiteX1" fmla="*/ 31747 w 240704"/>
                <a:gd name="connsiteY1" fmla="*/ 65860 h 65966"/>
                <a:gd name="connsiteX2" fmla="*/ 170103 w 240704"/>
                <a:gd name="connsiteY2" fmla="*/ 29170 h 65966"/>
                <a:gd name="connsiteX3" fmla="*/ 200979 w 240704"/>
                <a:gd name="connsiteY3" fmla="*/ 23667 h 65966"/>
                <a:gd name="connsiteX4" fmla="*/ 228946 w 240704"/>
                <a:gd name="connsiteY4" fmla="*/ 22958 h 65966"/>
                <a:gd name="connsiteX5" fmla="*/ 239523 w 240704"/>
                <a:gd name="connsiteY5" fmla="*/ 0 h 6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704" h="65966">
                  <a:moveTo>
                    <a:pt x="0" y="40599"/>
                  </a:moveTo>
                  <a:cubicBezTo>
                    <a:pt x="12771" y="43633"/>
                    <a:pt x="3397" y="67765"/>
                    <a:pt x="31747" y="65860"/>
                  </a:cubicBezTo>
                  <a:cubicBezTo>
                    <a:pt x="60097" y="63955"/>
                    <a:pt x="141898" y="36202"/>
                    <a:pt x="170103" y="29170"/>
                  </a:cubicBezTo>
                  <a:cubicBezTo>
                    <a:pt x="198308" y="22138"/>
                    <a:pt x="191172" y="24702"/>
                    <a:pt x="200979" y="23667"/>
                  </a:cubicBezTo>
                  <a:cubicBezTo>
                    <a:pt x="210786" y="22632"/>
                    <a:pt x="217457" y="28634"/>
                    <a:pt x="228946" y="22958"/>
                  </a:cubicBezTo>
                  <a:cubicBezTo>
                    <a:pt x="233911" y="5563"/>
                    <a:pt x="244179" y="3386"/>
                    <a:pt x="239523" y="0"/>
                  </a:cubicBezTo>
                </a:path>
              </a:pathLst>
            </a:cu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6" name="Freeform: Shape 345">
              <a:extLst>
                <a:ext uri="{FF2B5EF4-FFF2-40B4-BE49-F238E27FC236}">
                  <a16:creationId xmlns:a16="http://schemas.microsoft.com/office/drawing/2014/main" id="{E871D12A-0981-447A-BA6E-43558BF88574}"/>
                </a:ext>
              </a:extLst>
            </p:cNvPr>
            <p:cNvSpPr/>
            <p:nvPr/>
          </p:nvSpPr>
          <p:spPr>
            <a:xfrm>
              <a:off x="7025640" y="3944620"/>
              <a:ext cx="227720" cy="33020"/>
            </a:xfrm>
            <a:custGeom>
              <a:avLst/>
              <a:gdLst>
                <a:gd name="connsiteX0" fmla="*/ 0 w 227720"/>
                <a:gd name="connsiteY0" fmla="*/ 33020 h 33020"/>
                <a:gd name="connsiteX1" fmla="*/ 99060 w 227720"/>
                <a:gd name="connsiteY1" fmla="*/ 5080 h 33020"/>
                <a:gd name="connsiteX2" fmla="*/ 162560 w 227720"/>
                <a:gd name="connsiteY2" fmla="*/ 5080 h 33020"/>
                <a:gd name="connsiteX3" fmla="*/ 195580 w 227720"/>
                <a:gd name="connsiteY3" fmla="*/ 5080 h 33020"/>
                <a:gd name="connsiteX4" fmla="*/ 226060 w 227720"/>
                <a:gd name="connsiteY4" fmla="*/ 7620 h 33020"/>
                <a:gd name="connsiteX5" fmla="*/ 220980 w 227720"/>
                <a:gd name="connsiteY5" fmla="*/ 0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720" h="33020">
                  <a:moveTo>
                    <a:pt x="0" y="33020"/>
                  </a:moveTo>
                  <a:cubicBezTo>
                    <a:pt x="35983" y="21378"/>
                    <a:pt x="71967" y="9737"/>
                    <a:pt x="99060" y="5080"/>
                  </a:cubicBezTo>
                  <a:cubicBezTo>
                    <a:pt x="126153" y="423"/>
                    <a:pt x="162560" y="5080"/>
                    <a:pt x="162560" y="5080"/>
                  </a:cubicBezTo>
                  <a:cubicBezTo>
                    <a:pt x="178647" y="5080"/>
                    <a:pt x="184997" y="4657"/>
                    <a:pt x="195580" y="5080"/>
                  </a:cubicBezTo>
                  <a:cubicBezTo>
                    <a:pt x="206163" y="5503"/>
                    <a:pt x="221827" y="8467"/>
                    <a:pt x="226060" y="7620"/>
                  </a:cubicBezTo>
                  <a:cubicBezTo>
                    <a:pt x="230293" y="6773"/>
                    <a:pt x="225636" y="3386"/>
                    <a:pt x="220980" y="0"/>
                  </a:cubicBezTo>
                </a:path>
              </a:pathLst>
            </a:cu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47" name="Group 346">
              <a:extLst>
                <a:ext uri="{FF2B5EF4-FFF2-40B4-BE49-F238E27FC236}">
                  <a16:creationId xmlns:a16="http://schemas.microsoft.com/office/drawing/2014/main" id="{71D51424-E07D-4DBD-BE29-6A6876C70152}"/>
                </a:ext>
              </a:extLst>
            </p:cNvPr>
            <p:cNvGrpSpPr>
              <a:grpSpLocks noChangeAspect="1"/>
            </p:cNvGrpSpPr>
            <p:nvPr/>
          </p:nvGrpSpPr>
          <p:grpSpPr>
            <a:xfrm>
              <a:off x="6957661" y="3882235"/>
              <a:ext cx="108000" cy="197711"/>
              <a:chOff x="916353" y="4250406"/>
              <a:chExt cx="252000" cy="461326"/>
            </a:xfrm>
          </p:grpSpPr>
          <p:sp>
            <p:nvSpPr>
              <p:cNvPr id="362" name="Rectangle 361">
                <a:extLst>
                  <a:ext uri="{FF2B5EF4-FFF2-40B4-BE49-F238E27FC236}">
                    <a16:creationId xmlns:a16="http://schemas.microsoft.com/office/drawing/2014/main" id="{8104363B-2A7E-4914-AAC1-87455B206AD5}"/>
                  </a:ext>
                </a:extLst>
              </p:cNvPr>
              <p:cNvSpPr/>
              <p:nvPr/>
            </p:nvSpPr>
            <p:spPr>
              <a:xfrm flipH="1">
                <a:off x="1052180" y="4385455"/>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3" name="Rectangle 362">
                <a:extLst>
                  <a:ext uri="{FF2B5EF4-FFF2-40B4-BE49-F238E27FC236}">
                    <a16:creationId xmlns:a16="http://schemas.microsoft.com/office/drawing/2014/main" id="{D92C33DE-04E6-4FDC-A6E5-9848F993E2F8}"/>
                  </a:ext>
                </a:extLst>
              </p:cNvPr>
              <p:cNvSpPr/>
              <p:nvPr/>
            </p:nvSpPr>
            <p:spPr>
              <a:xfrm flipH="1">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4" name="Rectangle 363">
                <a:extLst>
                  <a:ext uri="{FF2B5EF4-FFF2-40B4-BE49-F238E27FC236}">
                    <a16:creationId xmlns:a16="http://schemas.microsoft.com/office/drawing/2014/main" id="{1411A7F2-DC55-4BE3-AAE0-6E727600F73A}"/>
                  </a:ext>
                </a:extLst>
              </p:cNvPr>
              <p:cNvSpPr/>
              <p:nvPr/>
            </p:nvSpPr>
            <p:spPr>
              <a:xfrm flipH="1">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5" name="Rectangle 364">
                <a:extLst>
                  <a:ext uri="{FF2B5EF4-FFF2-40B4-BE49-F238E27FC236}">
                    <a16:creationId xmlns:a16="http://schemas.microsoft.com/office/drawing/2014/main" id="{8864D5F7-79EF-4462-9812-457EDCBEC8D3}"/>
                  </a:ext>
                </a:extLst>
              </p:cNvPr>
              <p:cNvSpPr/>
              <p:nvPr/>
            </p:nvSpPr>
            <p:spPr>
              <a:xfrm rot="16200000" flipH="1">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6" name="Trapezoid 365">
                <a:extLst>
                  <a:ext uri="{FF2B5EF4-FFF2-40B4-BE49-F238E27FC236}">
                    <a16:creationId xmlns:a16="http://schemas.microsoft.com/office/drawing/2014/main" id="{1DACC3CD-CD92-475E-AD3B-79E12F48D729}"/>
                  </a:ext>
                </a:extLst>
              </p:cNvPr>
              <p:cNvSpPr/>
              <p:nvPr/>
            </p:nvSpPr>
            <p:spPr>
              <a:xfrm rot="10800000" flipH="1">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7" name="Block Arc 366">
                <a:extLst>
                  <a:ext uri="{FF2B5EF4-FFF2-40B4-BE49-F238E27FC236}">
                    <a16:creationId xmlns:a16="http://schemas.microsoft.com/office/drawing/2014/main" id="{53ECDF51-6AA9-402C-84CB-04B86D5EECD8}"/>
                  </a:ext>
                </a:extLst>
              </p:cNvPr>
              <p:cNvSpPr/>
              <p:nvPr/>
            </p:nvSpPr>
            <p:spPr>
              <a:xfrm flipH="1">
                <a:off x="916353" y="44237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348" name="Group 347">
              <a:extLst>
                <a:ext uri="{FF2B5EF4-FFF2-40B4-BE49-F238E27FC236}">
                  <a16:creationId xmlns:a16="http://schemas.microsoft.com/office/drawing/2014/main" id="{74535450-4835-47F6-A4CF-96B569BDAF7C}"/>
                </a:ext>
              </a:extLst>
            </p:cNvPr>
            <p:cNvGrpSpPr>
              <a:grpSpLocks noChangeAspect="1"/>
            </p:cNvGrpSpPr>
            <p:nvPr/>
          </p:nvGrpSpPr>
          <p:grpSpPr>
            <a:xfrm>
              <a:off x="8027890" y="3831410"/>
              <a:ext cx="108000" cy="197711"/>
              <a:chOff x="916353" y="4250406"/>
              <a:chExt cx="252000" cy="461326"/>
            </a:xfrm>
          </p:grpSpPr>
          <p:sp>
            <p:nvSpPr>
              <p:cNvPr id="356" name="Rectangle 355">
                <a:extLst>
                  <a:ext uri="{FF2B5EF4-FFF2-40B4-BE49-F238E27FC236}">
                    <a16:creationId xmlns:a16="http://schemas.microsoft.com/office/drawing/2014/main" id="{6747D942-3DCB-43B5-B9F8-761C532C5D7F}"/>
                  </a:ext>
                </a:extLst>
              </p:cNvPr>
              <p:cNvSpPr/>
              <p:nvPr/>
            </p:nvSpPr>
            <p:spPr>
              <a:xfrm flipH="1">
                <a:off x="1052180" y="4385455"/>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7" name="Rectangle 356">
                <a:extLst>
                  <a:ext uri="{FF2B5EF4-FFF2-40B4-BE49-F238E27FC236}">
                    <a16:creationId xmlns:a16="http://schemas.microsoft.com/office/drawing/2014/main" id="{BA8BEB42-B909-4DA7-9061-10B0EE1066E6}"/>
                  </a:ext>
                </a:extLst>
              </p:cNvPr>
              <p:cNvSpPr/>
              <p:nvPr/>
            </p:nvSpPr>
            <p:spPr>
              <a:xfrm flipH="1">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8" name="Rectangle 357">
                <a:extLst>
                  <a:ext uri="{FF2B5EF4-FFF2-40B4-BE49-F238E27FC236}">
                    <a16:creationId xmlns:a16="http://schemas.microsoft.com/office/drawing/2014/main" id="{F6483B44-7EDE-406B-B11D-5CA2A958BA44}"/>
                  </a:ext>
                </a:extLst>
              </p:cNvPr>
              <p:cNvSpPr/>
              <p:nvPr/>
            </p:nvSpPr>
            <p:spPr>
              <a:xfrm flipH="1">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9" name="Rectangle 358">
                <a:extLst>
                  <a:ext uri="{FF2B5EF4-FFF2-40B4-BE49-F238E27FC236}">
                    <a16:creationId xmlns:a16="http://schemas.microsoft.com/office/drawing/2014/main" id="{85D1AE11-FF67-490E-AF97-FE7D93B42B8B}"/>
                  </a:ext>
                </a:extLst>
              </p:cNvPr>
              <p:cNvSpPr/>
              <p:nvPr/>
            </p:nvSpPr>
            <p:spPr>
              <a:xfrm rot="16200000" flipH="1">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0" name="Trapezoid 359">
                <a:extLst>
                  <a:ext uri="{FF2B5EF4-FFF2-40B4-BE49-F238E27FC236}">
                    <a16:creationId xmlns:a16="http://schemas.microsoft.com/office/drawing/2014/main" id="{BE6F76CC-90E6-4746-934F-A9608653EFA1}"/>
                  </a:ext>
                </a:extLst>
              </p:cNvPr>
              <p:cNvSpPr/>
              <p:nvPr/>
            </p:nvSpPr>
            <p:spPr>
              <a:xfrm rot="10800000" flipH="1">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1" name="Block Arc 360">
                <a:extLst>
                  <a:ext uri="{FF2B5EF4-FFF2-40B4-BE49-F238E27FC236}">
                    <a16:creationId xmlns:a16="http://schemas.microsoft.com/office/drawing/2014/main" id="{597EEAD9-37D0-4AFC-8D6C-F5F4E21DB478}"/>
                  </a:ext>
                </a:extLst>
              </p:cNvPr>
              <p:cNvSpPr/>
              <p:nvPr/>
            </p:nvSpPr>
            <p:spPr>
              <a:xfrm flipH="1">
                <a:off x="916353" y="44237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nvGrpSpPr>
            <p:cNvPr id="349" name="Group 348">
              <a:extLst>
                <a:ext uri="{FF2B5EF4-FFF2-40B4-BE49-F238E27FC236}">
                  <a16:creationId xmlns:a16="http://schemas.microsoft.com/office/drawing/2014/main" id="{00E8A43A-663F-4C03-9FCD-13BA515AFE9A}"/>
                </a:ext>
              </a:extLst>
            </p:cNvPr>
            <p:cNvGrpSpPr>
              <a:grpSpLocks noChangeAspect="1"/>
            </p:cNvGrpSpPr>
            <p:nvPr/>
          </p:nvGrpSpPr>
          <p:grpSpPr>
            <a:xfrm flipH="1">
              <a:off x="7223039" y="3866154"/>
              <a:ext cx="108000" cy="197711"/>
              <a:chOff x="916353" y="4250406"/>
              <a:chExt cx="252000" cy="461326"/>
            </a:xfrm>
          </p:grpSpPr>
          <p:sp>
            <p:nvSpPr>
              <p:cNvPr id="350" name="Rectangle 349">
                <a:extLst>
                  <a:ext uri="{FF2B5EF4-FFF2-40B4-BE49-F238E27FC236}">
                    <a16:creationId xmlns:a16="http://schemas.microsoft.com/office/drawing/2014/main" id="{E5AC90AF-C4DE-474B-801F-0552E0B8D1F7}"/>
                  </a:ext>
                </a:extLst>
              </p:cNvPr>
              <p:cNvSpPr/>
              <p:nvPr/>
            </p:nvSpPr>
            <p:spPr>
              <a:xfrm flipH="1">
                <a:off x="1052180" y="4385455"/>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1" name="Rectangle 350">
                <a:extLst>
                  <a:ext uri="{FF2B5EF4-FFF2-40B4-BE49-F238E27FC236}">
                    <a16:creationId xmlns:a16="http://schemas.microsoft.com/office/drawing/2014/main" id="{B3D7E5CF-E644-4F76-8BDB-5197B1684A38}"/>
                  </a:ext>
                </a:extLst>
              </p:cNvPr>
              <p:cNvSpPr/>
              <p:nvPr/>
            </p:nvSpPr>
            <p:spPr>
              <a:xfrm flipH="1">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2" name="Rectangle 351">
                <a:extLst>
                  <a:ext uri="{FF2B5EF4-FFF2-40B4-BE49-F238E27FC236}">
                    <a16:creationId xmlns:a16="http://schemas.microsoft.com/office/drawing/2014/main" id="{C9893CB8-60FB-4F1C-8A31-36A0BD6ADD77}"/>
                  </a:ext>
                </a:extLst>
              </p:cNvPr>
              <p:cNvSpPr/>
              <p:nvPr/>
            </p:nvSpPr>
            <p:spPr>
              <a:xfrm flipH="1">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3" name="Rectangle 352">
                <a:extLst>
                  <a:ext uri="{FF2B5EF4-FFF2-40B4-BE49-F238E27FC236}">
                    <a16:creationId xmlns:a16="http://schemas.microsoft.com/office/drawing/2014/main" id="{EFBD40FF-9505-4B9A-B660-41FDE4A63729}"/>
                  </a:ext>
                </a:extLst>
              </p:cNvPr>
              <p:cNvSpPr/>
              <p:nvPr/>
            </p:nvSpPr>
            <p:spPr>
              <a:xfrm rot="16200000" flipH="1">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4" name="Trapezoid 353">
                <a:extLst>
                  <a:ext uri="{FF2B5EF4-FFF2-40B4-BE49-F238E27FC236}">
                    <a16:creationId xmlns:a16="http://schemas.microsoft.com/office/drawing/2014/main" id="{23A748AE-C004-41B4-886F-2F897AFA33F5}"/>
                  </a:ext>
                </a:extLst>
              </p:cNvPr>
              <p:cNvSpPr/>
              <p:nvPr/>
            </p:nvSpPr>
            <p:spPr>
              <a:xfrm rot="10800000" flipH="1">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5" name="Block Arc 354">
                <a:extLst>
                  <a:ext uri="{FF2B5EF4-FFF2-40B4-BE49-F238E27FC236}">
                    <a16:creationId xmlns:a16="http://schemas.microsoft.com/office/drawing/2014/main" id="{01CDDFFC-2C97-4807-80E2-60565B18C984}"/>
                  </a:ext>
                </a:extLst>
              </p:cNvPr>
              <p:cNvSpPr/>
              <p:nvPr/>
            </p:nvSpPr>
            <p:spPr>
              <a:xfrm flipH="1">
                <a:off x="916353" y="44237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grpSp>
      <p:grpSp>
        <p:nvGrpSpPr>
          <p:cNvPr id="368" name="Group 367">
            <a:extLst>
              <a:ext uri="{FF2B5EF4-FFF2-40B4-BE49-F238E27FC236}">
                <a16:creationId xmlns:a16="http://schemas.microsoft.com/office/drawing/2014/main" id="{E293B246-AA5D-4541-BABF-1DFBFE613F4B}"/>
              </a:ext>
            </a:extLst>
          </p:cNvPr>
          <p:cNvGrpSpPr/>
          <p:nvPr/>
        </p:nvGrpSpPr>
        <p:grpSpPr>
          <a:xfrm>
            <a:off x="1696037" y="3666877"/>
            <a:ext cx="3767343" cy="577828"/>
            <a:chOff x="1696037" y="3666877"/>
            <a:chExt cx="3767343" cy="577828"/>
          </a:xfrm>
        </p:grpSpPr>
        <p:sp>
          <p:nvSpPr>
            <p:cNvPr id="369" name="Freeform: Shape 368">
              <a:extLst>
                <a:ext uri="{FF2B5EF4-FFF2-40B4-BE49-F238E27FC236}">
                  <a16:creationId xmlns:a16="http://schemas.microsoft.com/office/drawing/2014/main" id="{5E3F73EC-86F8-4D62-A146-68238CBBD919}"/>
                </a:ext>
              </a:extLst>
            </p:cNvPr>
            <p:cNvSpPr/>
            <p:nvPr/>
          </p:nvSpPr>
          <p:spPr>
            <a:xfrm>
              <a:off x="4477130" y="3969179"/>
              <a:ext cx="282574" cy="125413"/>
            </a:xfrm>
            <a:custGeom>
              <a:avLst/>
              <a:gdLst>
                <a:gd name="connsiteX0" fmla="*/ 261937 w 261937"/>
                <a:gd name="connsiteY0" fmla="*/ 0 h 134938"/>
                <a:gd name="connsiteX1" fmla="*/ 222250 w 261937"/>
                <a:gd name="connsiteY1" fmla="*/ 69850 h 134938"/>
                <a:gd name="connsiteX2" fmla="*/ 214312 w 261937"/>
                <a:gd name="connsiteY2" fmla="*/ 122238 h 134938"/>
                <a:gd name="connsiteX3" fmla="*/ 114300 w 261937"/>
                <a:gd name="connsiteY3" fmla="*/ 128588 h 134938"/>
                <a:gd name="connsiteX4" fmla="*/ 50800 w 261937"/>
                <a:gd name="connsiteY4" fmla="*/ 131763 h 134938"/>
                <a:gd name="connsiteX5" fmla="*/ 0 w 261937"/>
                <a:gd name="connsiteY5" fmla="*/ 134938 h 134938"/>
                <a:gd name="connsiteX0" fmla="*/ 261937 w 261937"/>
                <a:gd name="connsiteY0" fmla="*/ 0 h 134938"/>
                <a:gd name="connsiteX1" fmla="*/ 234950 w 261937"/>
                <a:gd name="connsiteY1" fmla="*/ 11113 h 134938"/>
                <a:gd name="connsiteX2" fmla="*/ 214312 w 261937"/>
                <a:gd name="connsiteY2" fmla="*/ 122238 h 134938"/>
                <a:gd name="connsiteX3" fmla="*/ 114300 w 261937"/>
                <a:gd name="connsiteY3" fmla="*/ 128588 h 134938"/>
                <a:gd name="connsiteX4" fmla="*/ 50800 w 261937"/>
                <a:gd name="connsiteY4" fmla="*/ 131763 h 134938"/>
                <a:gd name="connsiteX5" fmla="*/ 0 w 261937"/>
                <a:gd name="connsiteY5" fmla="*/ 134938 h 134938"/>
                <a:gd name="connsiteX0" fmla="*/ 282574 w 282574"/>
                <a:gd name="connsiteY0" fmla="*/ 0 h 144463"/>
                <a:gd name="connsiteX1" fmla="*/ 234950 w 282574"/>
                <a:gd name="connsiteY1" fmla="*/ 20638 h 144463"/>
                <a:gd name="connsiteX2" fmla="*/ 214312 w 282574"/>
                <a:gd name="connsiteY2" fmla="*/ 131763 h 144463"/>
                <a:gd name="connsiteX3" fmla="*/ 114300 w 282574"/>
                <a:gd name="connsiteY3" fmla="*/ 138113 h 144463"/>
                <a:gd name="connsiteX4" fmla="*/ 50800 w 282574"/>
                <a:gd name="connsiteY4" fmla="*/ 141288 h 144463"/>
                <a:gd name="connsiteX5" fmla="*/ 0 w 282574"/>
                <a:gd name="connsiteY5" fmla="*/ 144463 h 144463"/>
                <a:gd name="connsiteX0" fmla="*/ 282574 w 282574"/>
                <a:gd name="connsiteY0" fmla="*/ 1844 h 146307"/>
                <a:gd name="connsiteX1" fmla="*/ 234950 w 282574"/>
                <a:gd name="connsiteY1" fmla="*/ 6607 h 146307"/>
                <a:gd name="connsiteX2" fmla="*/ 214312 w 282574"/>
                <a:gd name="connsiteY2" fmla="*/ 133607 h 146307"/>
                <a:gd name="connsiteX3" fmla="*/ 114300 w 282574"/>
                <a:gd name="connsiteY3" fmla="*/ 139957 h 146307"/>
                <a:gd name="connsiteX4" fmla="*/ 50800 w 282574"/>
                <a:gd name="connsiteY4" fmla="*/ 143132 h 146307"/>
                <a:gd name="connsiteX5" fmla="*/ 0 w 282574"/>
                <a:gd name="connsiteY5" fmla="*/ 146307 h 146307"/>
                <a:gd name="connsiteX0" fmla="*/ 282574 w 282574"/>
                <a:gd name="connsiteY0" fmla="*/ 0 h 144463"/>
                <a:gd name="connsiteX1" fmla="*/ 236537 w 282574"/>
                <a:gd name="connsiteY1" fmla="*/ 17463 h 144463"/>
                <a:gd name="connsiteX2" fmla="*/ 214312 w 282574"/>
                <a:gd name="connsiteY2" fmla="*/ 131763 h 144463"/>
                <a:gd name="connsiteX3" fmla="*/ 114300 w 282574"/>
                <a:gd name="connsiteY3" fmla="*/ 138113 h 144463"/>
                <a:gd name="connsiteX4" fmla="*/ 50800 w 282574"/>
                <a:gd name="connsiteY4" fmla="*/ 141288 h 144463"/>
                <a:gd name="connsiteX5" fmla="*/ 0 w 282574"/>
                <a:gd name="connsiteY5" fmla="*/ 144463 h 144463"/>
                <a:gd name="connsiteX0" fmla="*/ 282574 w 282574"/>
                <a:gd name="connsiteY0" fmla="*/ 0 h 144463"/>
                <a:gd name="connsiteX1" fmla="*/ 236537 w 282574"/>
                <a:gd name="connsiteY1" fmla="*/ 39688 h 144463"/>
                <a:gd name="connsiteX2" fmla="*/ 214312 w 282574"/>
                <a:gd name="connsiteY2" fmla="*/ 131763 h 144463"/>
                <a:gd name="connsiteX3" fmla="*/ 114300 w 282574"/>
                <a:gd name="connsiteY3" fmla="*/ 138113 h 144463"/>
                <a:gd name="connsiteX4" fmla="*/ 50800 w 282574"/>
                <a:gd name="connsiteY4" fmla="*/ 141288 h 144463"/>
                <a:gd name="connsiteX5" fmla="*/ 0 w 282574"/>
                <a:gd name="connsiteY5" fmla="*/ 144463 h 144463"/>
                <a:gd name="connsiteX0" fmla="*/ 282574 w 282574"/>
                <a:gd name="connsiteY0" fmla="*/ 0 h 125413"/>
                <a:gd name="connsiteX1" fmla="*/ 236537 w 282574"/>
                <a:gd name="connsiteY1" fmla="*/ 20638 h 125413"/>
                <a:gd name="connsiteX2" fmla="*/ 214312 w 282574"/>
                <a:gd name="connsiteY2" fmla="*/ 112713 h 125413"/>
                <a:gd name="connsiteX3" fmla="*/ 114300 w 282574"/>
                <a:gd name="connsiteY3" fmla="*/ 119063 h 125413"/>
                <a:gd name="connsiteX4" fmla="*/ 50800 w 282574"/>
                <a:gd name="connsiteY4" fmla="*/ 122238 h 125413"/>
                <a:gd name="connsiteX5" fmla="*/ 0 w 282574"/>
                <a:gd name="connsiteY5" fmla="*/ 125413 h 1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74" h="125413">
                  <a:moveTo>
                    <a:pt x="282574" y="0"/>
                  </a:moveTo>
                  <a:cubicBezTo>
                    <a:pt x="266699" y="24738"/>
                    <a:pt x="247914" y="1853"/>
                    <a:pt x="236537" y="20638"/>
                  </a:cubicBezTo>
                  <a:cubicBezTo>
                    <a:pt x="225160" y="39423"/>
                    <a:pt x="234685" y="96309"/>
                    <a:pt x="214312" y="112713"/>
                  </a:cubicBezTo>
                  <a:cubicBezTo>
                    <a:pt x="193939" y="129117"/>
                    <a:pt x="114300" y="119063"/>
                    <a:pt x="114300" y="119063"/>
                  </a:cubicBezTo>
                  <a:lnTo>
                    <a:pt x="50800" y="122238"/>
                  </a:lnTo>
                  <a:lnTo>
                    <a:pt x="0" y="125413"/>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70" name="Group 369">
              <a:extLst>
                <a:ext uri="{FF2B5EF4-FFF2-40B4-BE49-F238E27FC236}">
                  <a16:creationId xmlns:a16="http://schemas.microsoft.com/office/drawing/2014/main" id="{969E6E50-FFBC-4905-B6CE-D97589AF14B2}"/>
                </a:ext>
              </a:extLst>
            </p:cNvPr>
            <p:cNvGrpSpPr>
              <a:grpSpLocks noChangeAspect="1"/>
            </p:cNvGrpSpPr>
            <p:nvPr/>
          </p:nvGrpSpPr>
          <p:grpSpPr>
            <a:xfrm rot="-60000">
              <a:off x="4753275" y="3666877"/>
              <a:ext cx="710105" cy="432000"/>
              <a:chOff x="5574505" y="3566687"/>
              <a:chExt cx="799165" cy="486181"/>
            </a:xfrm>
          </p:grpSpPr>
          <p:sp>
            <p:nvSpPr>
              <p:cNvPr id="433" name="Rectangle: Single Corner Snipped 432">
                <a:extLst>
                  <a:ext uri="{FF2B5EF4-FFF2-40B4-BE49-F238E27FC236}">
                    <a16:creationId xmlns:a16="http://schemas.microsoft.com/office/drawing/2014/main" id="{08B2B59A-318F-4C4F-91E9-270C3C82D79B}"/>
                  </a:ext>
                </a:extLst>
              </p:cNvPr>
              <p:cNvSpPr>
                <a:spLocks/>
              </p:cNvSpPr>
              <p:nvPr/>
            </p:nvSpPr>
            <p:spPr>
              <a:xfrm>
                <a:off x="5622577" y="3837520"/>
                <a:ext cx="413436" cy="90204"/>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4" name="Rectangle: Single Corner Snipped 433">
                <a:extLst>
                  <a:ext uri="{FF2B5EF4-FFF2-40B4-BE49-F238E27FC236}">
                    <a16:creationId xmlns:a16="http://schemas.microsoft.com/office/drawing/2014/main" id="{03022314-ECB4-4610-9EC5-6C12B36D0445}"/>
                  </a:ext>
                </a:extLst>
              </p:cNvPr>
              <p:cNvSpPr>
                <a:spLocks/>
              </p:cNvSpPr>
              <p:nvPr/>
            </p:nvSpPr>
            <p:spPr>
              <a:xfrm>
                <a:off x="6221633" y="3761276"/>
                <a:ext cx="97721" cy="165375"/>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5" name="Rectangle: Single Corner Snipped 434">
                <a:extLst>
                  <a:ext uri="{FF2B5EF4-FFF2-40B4-BE49-F238E27FC236}">
                    <a16:creationId xmlns:a16="http://schemas.microsoft.com/office/drawing/2014/main" id="{7D37B5CD-E193-4657-B0A9-231F76370B34}"/>
                  </a:ext>
                </a:extLst>
              </p:cNvPr>
              <p:cNvSpPr>
                <a:spLocks/>
              </p:cNvSpPr>
              <p:nvPr/>
            </p:nvSpPr>
            <p:spPr>
              <a:xfrm>
                <a:off x="6223668" y="3611766"/>
                <a:ext cx="90204" cy="135662"/>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6" name="Rectangle: Single Corner Snipped 435">
                <a:extLst>
                  <a:ext uri="{FF2B5EF4-FFF2-40B4-BE49-F238E27FC236}">
                    <a16:creationId xmlns:a16="http://schemas.microsoft.com/office/drawing/2014/main" id="{362B3209-584B-4F90-A5DD-67D787ACAA63}"/>
                  </a:ext>
                </a:extLst>
              </p:cNvPr>
              <p:cNvSpPr>
                <a:spLocks/>
              </p:cNvSpPr>
              <p:nvPr/>
            </p:nvSpPr>
            <p:spPr>
              <a:xfrm rot="21540000">
                <a:off x="6252422" y="3638010"/>
                <a:ext cx="30068" cy="82687"/>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7" name="Flowchart: Manual Input 436">
                <a:extLst>
                  <a:ext uri="{FF2B5EF4-FFF2-40B4-BE49-F238E27FC236}">
                    <a16:creationId xmlns:a16="http://schemas.microsoft.com/office/drawing/2014/main" id="{29145BC1-6E96-4C9D-B98B-2A43F3ADC6A5}"/>
                  </a:ext>
                </a:extLst>
              </p:cNvPr>
              <p:cNvSpPr/>
              <p:nvPr/>
            </p:nvSpPr>
            <p:spPr>
              <a:xfrm flipH="1" flipV="1">
                <a:off x="6337670" y="3905455"/>
                <a:ext cx="36000" cy="22551"/>
              </a:xfrm>
              <a:prstGeom prst="flowChartManualInp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8" name="Flowchart: Manual Input 437">
                <a:extLst>
                  <a:ext uri="{FF2B5EF4-FFF2-40B4-BE49-F238E27FC236}">
                    <a16:creationId xmlns:a16="http://schemas.microsoft.com/office/drawing/2014/main" id="{E354A627-4BEA-44CD-B40E-8BA185C7F2AC}"/>
                  </a:ext>
                </a:extLst>
              </p:cNvPr>
              <p:cNvSpPr/>
              <p:nvPr/>
            </p:nvSpPr>
            <p:spPr>
              <a:xfrm flipH="1">
                <a:off x="6327522" y="3726450"/>
                <a:ext cx="46148" cy="166933"/>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39" name="Rectangle 438">
                <a:extLst>
                  <a:ext uri="{FF2B5EF4-FFF2-40B4-BE49-F238E27FC236}">
                    <a16:creationId xmlns:a16="http://schemas.microsoft.com/office/drawing/2014/main" id="{26F06D5E-C948-4C41-A906-36A5B15C52D7}"/>
                  </a:ext>
                </a:extLst>
              </p:cNvPr>
              <p:cNvSpPr/>
              <p:nvPr/>
            </p:nvSpPr>
            <p:spPr>
              <a:xfrm flipH="1">
                <a:off x="6234531" y="3797954"/>
                <a:ext cx="112755" cy="150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0" name="Rectangle: Rounded Corners 439">
                <a:extLst>
                  <a:ext uri="{FF2B5EF4-FFF2-40B4-BE49-F238E27FC236}">
                    <a16:creationId xmlns:a16="http://schemas.microsoft.com/office/drawing/2014/main" id="{9EF7FC21-4FC8-48D1-BAC2-8BA0A81BE3D7}"/>
                  </a:ext>
                </a:extLst>
              </p:cNvPr>
              <p:cNvSpPr/>
              <p:nvPr/>
            </p:nvSpPr>
            <p:spPr>
              <a:xfrm flipH="1">
                <a:off x="6231581" y="3778670"/>
                <a:ext cx="30068" cy="5243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1" name="Rectangle 440">
                <a:extLst>
                  <a:ext uri="{FF2B5EF4-FFF2-40B4-BE49-F238E27FC236}">
                    <a16:creationId xmlns:a16="http://schemas.microsoft.com/office/drawing/2014/main" id="{252BB9BD-BA24-4FCF-9398-5B3709543AFB}"/>
                  </a:ext>
                </a:extLst>
              </p:cNvPr>
              <p:cNvSpPr/>
              <p:nvPr/>
            </p:nvSpPr>
            <p:spPr>
              <a:xfrm rot="16200000" flipH="1">
                <a:off x="6156968" y="3677018"/>
                <a:ext cx="157858" cy="150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2" name="Rectangle: Rounded Corners 441">
                <a:extLst>
                  <a:ext uri="{FF2B5EF4-FFF2-40B4-BE49-F238E27FC236}">
                    <a16:creationId xmlns:a16="http://schemas.microsoft.com/office/drawing/2014/main" id="{A53359A5-2C42-4381-BD4B-C9654A4B7984}"/>
                  </a:ext>
                </a:extLst>
              </p:cNvPr>
              <p:cNvSpPr/>
              <p:nvPr/>
            </p:nvSpPr>
            <p:spPr>
              <a:xfrm rot="20340000" flipH="1">
                <a:off x="6232555" y="3754988"/>
                <a:ext cx="15034" cy="300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3" name="Rectangle: Rounded Corners 442">
                <a:extLst>
                  <a:ext uri="{FF2B5EF4-FFF2-40B4-BE49-F238E27FC236}">
                    <a16:creationId xmlns:a16="http://schemas.microsoft.com/office/drawing/2014/main" id="{44541C1C-42EA-4DE9-AD5D-65016ACBC534}"/>
                  </a:ext>
                </a:extLst>
              </p:cNvPr>
              <p:cNvSpPr/>
              <p:nvPr/>
            </p:nvSpPr>
            <p:spPr>
              <a:xfrm flipH="1">
                <a:off x="6220927" y="3579268"/>
                <a:ext cx="30068" cy="300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4" name="Rectangle: Rounded Corners 443">
                <a:extLst>
                  <a:ext uri="{FF2B5EF4-FFF2-40B4-BE49-F238E27FC236}">
                    <a16:creationId xmlns:a16="http://schemas.microsoft.com/office/drawing/2014/main" id="{9933A4B0-AA78-46DC-8433-9FE6C949A465}"/>
                  </a:ext>
                </a:extLst>
              </p:cNvPr>
              <p:cNvSpPr/>
              <p:nvPr/>
            </p:nvSpPr>
            <p:spPr>
              <a:xfrm flipH="1">
                <a:off x="6217021" y="3566687"/>
                <a:ext cx="37585" cy="15034"/>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5" name="Rectangle: Single Corner Snipped 444">
                <a:extLst>
                  <a:ext uri="{FF2B5EF4-FFF2-40B4-BE49-F238E27FC236}">
                    <a16:creationId xmlns:a16="http://schemas.microsoft.com/office/drawing/2014/main" id="{F5063CC0-1DBF-4762-822F-95481907A496}"/>
                  </a:ext>
                </a:extLst>
              </p:cNvPr>
              <p:cNvSpPr>
                <a:spLocks/>
              </p:cNvSpPr>
              <p:nvPr/>
            </p:nvSpPr>
            <p:spPr>
              <a:xfrm>
                <a:off x="6126376" y="3607089"/>
                <a:ext cx="82687" cy="324000"/>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6" name="Rectangle 445">
                <a:extLst>
                  <a:ext uri="{FF2B5EF4-FFF2-40B4-BE49-F238E27FC236}">
                    <a16:creationId xmlns:a16="http://schemas.microsoft.com/office/drawing/2014/main" id="{6C9EB23E-F4E1-4831-B8A3-6C0731F70C33}"/>
                  </a:ext>
                </a:extLst>
              </p:cNvPr>
              <p:cNvSpPr/>
              <p:nvPr/>
            </p:nvSpPr>
            <p:spPr>
              <a:xfrm flipH="1">
                <a:off x="6149473" y="3634892"/>
                <a:ext cx="37585" cy="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7" name="Flowchart: Manual Input 446">
                <a:extLst>
                  <a:ext uri="{FF2B5EF4-FFF2-40B4-BE49-F238E27FC236}">
                    <a16:creationId xmlns:a16="http://schemas.microsoft.com/office/drawing/2014/main" id="{658D8C49-C5D9-4D34-9ECF-0A45EB382963}"/>
                  </a:ext>
                </a:extLst>
              </p:cNvPr>
              <p:cNvSpPr/>
              <p:nvPr/>
            </p:nvSpPr>
            <p:spPr>
              <a:xfrm>
                <a:off x="6076667" y="3748644"/>
                <a:ext cx="35731" cy="82687"/>
              </a:xfrm>
              <a:prstGeom prst="flowChartManualInpu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8" name="Rectangle: Single Corner Snipped 447">
                <a:extLst>
                  <a:ext uri="{FF2B5EF4-FFF2-40B4-BE49-F238E27FC236}">
                    <a16:creationId xmlns:a16="http://schemas.microsoft.com/office/drawing/2014/main" id="{6760D4DA-5A54-4B4F-950E-9FA357992F8B}"/>
                  </a:ext>
                </a:extLst>
              </p:cNvPr>
              <p:cNvSpPr>
                <a:spLocks/>
              </p:cNvSpPr>
              <p:nvPr/>
            </p:nvSpPr>
            <p:spPr>
              <a:xfrm>
                <a:off x="6039865" y="3838792"/>
                <a:ext cx="82687" cy="90204"/>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49" name="Oval 448">
                <a:extLst>
                  <a:ext uri="{FF2B5EF4-FFF2-40B4-BE49-F238E27FC236}">
                    <a16:creationId xmlns:a16="http://schemas.microsoft.com/office/drawing/2014/main" id="{AA49666E-038D-4557-9028-D02E6D8BFC28}"/>
                  </a:ext>
                </a:extLst>
              </p:cNvPr>
              <p:cNvSpPr/>
              <p:nvPr/>
            </p:nvSpPr>
            <p:spPr>
              <a:xfrm flipH="1">
                <a:off x="6126744" y="3870599"/>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0" name="Oval 449">
                <a:extLst>
                  <a:ext uri="{FF2B5EF4-FFF2-40B4-BE49-F238E27FC236}">
                    <a16:creationId xmlns:a16="http://schemas.microsoft.com/office/drawing/2014/main" id="{34BBE898-F147-4FB5-8AE4-F756632B4C0D}"/>
                  </a:ext>
                </a:extLst>
              </p:cNvPr>
              <p:cNvSpPr/>
              <p:nvPr/>
            </p:nvSpPr>
            <p:spPr>
              <a:xfrm flipH="1">
                <a:off x="6176407" y="3918578"/>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1" name="Oval 450">
                <a:extLst>
                  <a:ext uri="{FF2B5EF4-FFF2-40B4-BE49-F238E27FC236}">
                    <a16:creationId xmlns:a16="http://schemas.microsoft.com/office/drawing/2014/main" id="{00B29C7B-8BC0-4FD6-B60C-3D3D0090E882}"/>
                  </a:ext>
                </a:extLst>
              </p:cNvPr>
              <p:cNvSpPr/>
              <p:nvPr/>
            </p:nvSpPr>
            <p:spPr>
              <a:xfrm flipH="1">
                <a:off x="6180111" y="3921614"/>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2" name="Oval 451">
                <a:extLst>
                  <a:ext uri="{FF2B5EF4-FFF2-40B4-BE49-F238E27FC236}">
                    <a16:creationId xmlns:a16="http://schemas.microsoft.com/office/drawing/2014/main" id="{188165CA-EA11-4748-BC74-AE04B0EE2923}"/>
                  </a:ext>
                </a:extLst>
              </p:cNvPr>
              <p:cNvSpPr/>
              <p:nvPr/>
            </p:nvSpPr>
            <p:spPr>
              <a:xfrm flipH="1">
                <a:off x="5818248" y="3867459"/>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3" name="Oval 452">
                <a:extLst>
                  <a:ext uri="{FF2B5EF4-FFF2-40B4-BE49-F238E27FC236}">
                    <a16:creationId xmlns:a16="http://schemas.microsoft.com/office/drawing/2014/main" id="{9E4F2D48-5C1A-4878-ABC0-5AB6A8BCC8E2}"/>
                  </a:ext>
                </a:extLst>
              </p:cNvPr>
              <p:cNvSpPr/>
              <p:nvPr/>
            </p:nvSpPr>
            <p:spPr>
              <a:xfrm flipH="1">
                <a:off x="5870179" y="3917707"/>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4" name="Oval 453">
                <a:extLst>
                  <a:ext uri="{FF2B5EF4-FFF2-40B4-BE49-F238E27FC236}">
                    <a16:creationId xmlns:a16="http://schemas.microsoft.com/office/drawing/2014/main" id="{C144CEFF-87C1-4A44-A0E3-5D15422EDD90}"/>
                  </a:ext>
                </a:extLst>
              </p:cNvPr>
              <p:cNvSpPr/>
              <p:nvPr/>
            </p:nvSpPr>
            <p:spPr>
              <a:xfrm flipH="1">
                <a:off x="5873164" y="3922962"/>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5" name="Oval 454">
                <a:extLst>
                  <a:ext uri="{FF2B5EF4-FFF2-40B4-BE49-F238E27FC236}">
                    <a16:creationId xmlns:a16="http://schemas.microsoft.com/office/drawing/2014/main" id="{A3A1EF7A-05B0-4127-BC0D-2F2BBDB4E7C2}"/>
                  </a:ext>
                </a:extLst>
              </p:cNvPr>
              <p:cNvSpPr/>
              <p:nvPr/>
            </p:nvSpPr>
            <p:spPr>
              <a:xfrm flipH="1">
                <a:off x="5633445" y="3872459"/>
                <a:ext cx="180409" cy="180409"/>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6" name="Oval 455">
                <a:extLst>
                  <a:ext uri="{FF2B5EF4-FFF2-40B4-BE49-F238E27FC236}">
                    <a16:creationId xmlns:a16="http://schemas.microsoft.com/office/drawing/2014/main" id="{DD8213AE-636C-427A-BCB2-A88031FD5CCC}"/>
                  </a:ext>
                </a:extLst>
              </p:cNvPr>
              <p:cNvSpPr/>
              <p:nvPr/>
            </p:nvSpPr>
            <p:spPr>
              <a:xfrm flipH="1">
                <a:off x="5685376" y="3922707"/>
                <a:ext cx="82004" cy="820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7" name="Oval 456">
                <a:extLst>
                  <a:ext uri="{FF2B5EF4-FFF2-40B4-BE49-F238E27FC236}">
                    <a16:creationId xmlns:a16="http://schemas.microsoft.com/office/drawing/2014/main" id="{53AA8DAB-EF6A-4221-9732-3E9EC0538643}"/>
                  </a:ext>
                </a:extLst>
              </p:cNvPr>
              <p:cNvSpPr/>
              <p:nvPr/>
            </p:nvSpPr>
            <p:spPr>
              <a:xfrm flipH="1">
                <a:off x="5689910" y="3926414"/>
                <a:ext cx="75170" cy="75170"/>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8" name="Rectangle: Top Corners Snipped 457">
                <a:extLst>
                  <a:ext uri="{FF2B5EF4-FFF2-40B4-BE49-F238E27FC236}">
                    <a16:creationId xmlns:a16="http://schemas.microsoft.com/office/drawing/2014/main" id="{61E7FC96-07F1-4D46-B7D7-C08210507773}"/>
                  </a:ext>
                </a:extLst>
              </p:cNvPr>
              <p:cNvSpPr/>
              <p:nvPr/>
            </p:nvSpPr>
            <p:spPr>
              <a:xfrm flipH="1">
                <a:off x="5622577" y="3772509"/>
                <a:ext cx="413436" cy="56413"/>
              </a:xfrm>
              <a:prstGeom prst="snip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9" name="Rectangle: Single Corner Snipped 458">
                <a:extLst>
                  <a:ext uri="{FF2B5EF4-FFF2-40B4-BE49-F238E27FC236}">
                    <a16:creationId xmlns:a16="http://schemas.microsoft.com/office/drawing/2014/main" id="{86E7FAAF-82E0-420A-92BB-F6AE9FEE3D62}"/>
                  </a:ext>
                </a:extLst>
              </p:cNvPr>
              <p:cNvSpPr>
                <a:spLocks/>
              </p:cNvSpPr>
              <p:nvPr/>
            </p:nvSpPr>
            <p:spPr>
              <a:xfrm>
                <a:off x="5574505" y="3898812"/>
                <a:ext cx="36000" cy="22551"/>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grpSp>
          <p:nvGrpSpPr>
            <p:cNvPr id="371" name="Group 370">
              <a:extLst>
                <a:ext uri="{FF2B5EF4-FFF2-40B4-BE49-F238E27FC236}">
                  <a16:creationId xmlns:a16="http://schemas.microsoft.com/office/drawing/2014/main" id="{B31F666C-AD7F-4713-9DB9-DBC3B8273C03}"/>
                </a:ext>
              </a:extLst>
            </p:cNvPr>
            <p:cNvGrpSpPr>
              <a:grpSpLocks noChangeAspect="1"/>
            </p:cNvGrpSpPr>
            <p:nvPr/>
          </p:nvGrpSpPr>
          <p:grpSpPr>
            <a:xfrm rot="-120000">
              <a:off x="1696037" y="3848705"/>
              <a:ext cx="791762" cy="396000"/>
              <a:chOff x="826532" y="1771005"/>
              <a:chExt cx="3764434" cy="1882785"/>
            </a:xfrm>
          </p:grpSpPr>
          <p:sp>
            <p:nvSpPr>
              <p:cNvPr id="373" name="Rectangle: Rounded Corners 372">
                <a:extLst>
                  <a:ext uri="{FF2B5EF4-FFF2-40B4-BE49-F238E27FC236}">
                    <a16:creationId xmlns:a16="http://schemas.microsoft.com/office/drawing/2014/main" id="{6369A3CD-646F-467B-B65D-1CF6877803BD}"/>
                  </a:ext>
                </a:extLst>
              </p:cNvPr>
              <p:cNvSpPr/>
              <p:nvPr/>
            </p:nvSpPr>
            <p:spPr>
              <a:xfrm rot="5400000">
                <a:off x="2863266" y="2471550"/>
                <a:ext cx="334249" cy="210572"/>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4" name="Rectangle: Rounded Corners 373">
                <a:extLst>
                  <a:ext uri="{FF2B5EF4-FFF2-40B4-BE49-F238E27FC236}">
                    <a16:creationId xmlns:a16="http://schemas.microsoft.com/office/drawing/2014/main" id="{0AAAEED5-2B70-43E5-BAAD-CB2B77D9BEC6}"/>
                  </a:ext>
                </a:extLst>
              </p:cNvPr>
              <p:cNvSpPr/>
              <p:nvPr/>
            </p:nvSpPr>
            <p:spPr>
              <a:xfrm rot="5400000">
                <a:off x="3429915" y="2150842"/>
                <a:ext cx="393137" cy="67395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5" name="Rectangle: Single Corner Snipped 374">
                <a:extLst>
                  <a:ext uri="{FF2B5EF4-FFF2-40B4-BE49-F238E27FC236}">
                    <a16:creationId xmlns:a16="http://schemas.microsoft.com/office/drawing/2014/main" id="{D8280E1F-1FF5-4A87-8C45-B61AA3367C61}"/>
                  </a:ext>
                </a:extLst>
              </p:cNvPr>
              <p:cNvSpPr>
                <a:spLocks/>
              </p:cNvSpPr>
              <p:nvPr/>
            </p:nvSpPr>
            <p:spPr>
              <a:xfrm flipH="1">
                <a:off x="2776170" y="2849316"/>
                <a:ext cx="1544468" cy="336975"/>
              </a:xfrm>
              <a:prstGeom prst="snip1Rect">
                <a:avLst>
                  <a:gd name="adj" fmla="val 0"/>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6" name="Rectangle: Single Corner Snipped 375">
                <a:extLst>
                  <a:ext uri="{FF2B5EF4-FFF2-40B4-BE49-F238E27FC236}">
                    <a16:creationId xmlns:a16="http://schemas.microsoft.com/office/drawing/2014/main" id="{3D7E9553-F6AF-490A-B5EA-6677E5348DEC}"/>
                  </a:ext>
                </a:extLst>
              </p:cNvPr>
              <p:cNvSpPr>
                <a:spLocks/>
              </p:cNvSpPr>
              <p:nvPr/>
            </p:nvSpPr>
            <p:spPr>
              <a:xfrm flipH="1">
                <a:off x="2371576" y="2851049"/>
                <a:ext cx="365056" cy="336975"/>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7" name="Rectangle: Single Corner Snipped 376">
                <a:extLst>
                  <a:ext uri="{FF2B5EF4-FFF2-40B4-BE49-F238E27FC236}">
                    <a16:creationId xmlns:a16="http://schemas.microsoft.com/office/drawing/2014/main" id="{F443D1FA-94C8-47DF-98C9-681B21DCA702}"/>
                  </a:ext>
                </a:extLst>
              </p:cNvPr>
              <p:cNvSpPr>
                <a:spLocks/>
              </p:cNvSpPr>
              <p:nvPr/>
            </p:nvSpPr>
            <p:spPr>
              <a:xfrm flipH="1">
                <a:off x="1693575" y="2782826"/>
                <a:ext cx="324000" cy="399455"/>
              </a:xfrm>
              <a:prstGeom prst="snip1Rect">
                <a:avLst>
                  <a:gd name="adj" fmla="val 0"/>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8" name="Rectangle: Single Corner Snipped 377">
                <a:extLst>
                  <a:ext uri="{FF2B5EF4-FFF2-40B4-BE49-F238E27FC236}">
                    <a16:creationId xmlns:a16="http://schemas.microsoft.com/office/drawing/2014/main" id="{0F5FECA8-EDFA-4473-9C2B-444DAC5CE4AD}"/>
                  </a:ext>
                </a:extLst>
              </p:cNvPr>
              <p:cNvSpPr>
                <a:spLocks/>
              </p:cNvSpPr>
              <p:nvPr/>
            </p:nvSpPr>
            <p:spPr>
              <a:xfrm flipH="1">
                <a:off x="1311771" y="2564495"/>
                <a:ext cx="365056" cy="617787"/>
              </a:xfrm>
              <a:prstGeom prst="snip1Rect">
                <a:avLst>
                  <a:gd name="adj" fmla="val 0"/>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9" name="Rectangle: Single Corner Snipped 378">
                <a:extLst>
                  <a:ext uri="{FF2B5EF4-FFF2-40B4-BE49-F238E27FC236}">
                    <a16:creationId xmlns:a16="http://schemas.microsoft.com/office/drawing/2014/main" id="{C4AB3BAC-89F9-44DA-8FD6-21BBD32D3F10}"/>
                  </a:ext>
                </a:extLst>
              </p:cNvPr>
              <p:cNvSpPr>
                <a:spLocks/>
              </p:cNvSpPr>
              <p:nvPr/>
            </p:nvSpPr>
            <p:spPr>
              <a:xfrm flipH="1">
                <a:off x="1322348" y="2025773"/>
                <a:ext cx="336975" cy="506790"/>
              </a:xfrm>
              <a:prstGeom prst="snip1Rect">
                <a:avLst>
                  <a:gd name="adj" fmla="val 42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0" name="Rectangle: Single Corner Snipped 379">
                <a:extLst>
                  <a:ext uri="{FF2B5EF4-FFF2-40B4-BE49-F238E27FC236}">
                    <a16:creationId xmlns:a16="http://schemas.microsoft.com/office/drawing/2014/main" id="{28BBFB55-21C0-42C5-8186-2AF753AA5632}"/>
                  </a:ext>
                </a:extLst>
              </p:cNvPr>
              <p:cNvSpPr>
                <a:spLocks/>
              </p:cNvSpPr>
              <p:nvPr/>
            </p:nvSpPr>
            <p:spPr>
              <a:xfrm rot="60000" flipH="1">
                <a:off x="1439583" y="2104013"/>
                <a:ext cx="112325" cy="308894"/>
              </a:xfrm>
              <a:prstGeom prst="snip1Rect">
                <a:avLst>
                  <a:gd name="adj" fmla="val 50000"/>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1" name="Flowchart: Manual Input 380">
                <a:extLst>
                  <a:ext uri="{FF2B5EF4-FFF2-40B4-BE49-F238E27FC236}">
                    <a16:creationId xmlns:a16="http://schemas.microsoft.com/office/drawing/2014/main" id="{6E5857ED-55E8-41AB-B3D2-9084CBAA16F0}"/>
                  </a:ext>
                </a:extLst>
              </p:cNvPr>
              <p:cNvSpPr/>
              <p:nvPr/>
            </p:nvSpPr>
            <p:spPr>
              <a:xfrm flipV="1">
                <a:off x="826532" y="3111578"/>
                <a:ext cx="449300" cy="84244"/>
              </a:xfrm>
              <a:prstGeom prst="flowChartManualInp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2" name="Flowchart: Manual Input 381">
                <a:extLst>
                  <a:ext uri="{FF2B5EF4-FFF2-40B4-BE49-F238E27FC236}">
                    <a16:creationId xmlns:a16="http://schemas.microsoft.com/office/drawing/2014/main" id="{1EB40224-785B-41A8-AE8D-C060B1B29B0D}"/>
                  </a:ext>
                </a:extLst>
              </p:cNvPr>
              <p:cNvSpPr/>
              <p:nvPr/>
            </p:nvSpPr>
            <p:spPr>
              <a:xfrm>
                <a:off x="867505" y="2687411"/>
                <a:ext cx="360000" cy="393137"/>
              </a:xfrm>
              <a:prstGeom prst="flowChartManualInpu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3" name="Flowchart: Manual Input 382">
                <a:extLst>
                  <a:ext uri="{FF2B5EF4-FFF2-40B4-BE49-F238E27FC236}">
                    <a16:creationId xmlns:a16="http://schemas.microsoft.com/office/drawing/2014/main" id="{47F35F97-0A2F-419F-B051-A337CB4BC8F5}"/>
                  </a:ext>
                </a:extLst>
              </p:cNvPr>
              <p:cNvSpPr/>
              <p:nvPr/>
            </p:nvSpPr>
            <p:spPr>
              <a:xfrm>
                <a:off x="1171083" y="2574211"/>
                <a:ext cx="112325" cy="505462"/>
              </a:xfrm>
              <a:prstGeom prst="flowChartManualInpu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4" name="Rectangle 383">
                <a:extLst>
                  <a:ext uri="{FF2B5EF4-FFF2-40B4-BE49-F238E27FC236}">
                    <a16:creationId xmlns:a16="http://schemas.microsoft.com/office/drawing/2014/main" id="{6FA9900E-DD0F-4E7A-A0D6-7E399394F5BA}"/>
                  </a:ext>
                </a:extLst>
              </p:cNvPr>
              <p:cNvSpPr/>
              <p:nvPr/>
            </p:nvSpPr>
            <p:spPr>
              <a:xfrm>
                <a:off x="1197525" y="2701513"/>
                <a:ext cx="421218" cy="56162"/>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5" name="Rectangle: Rounded Corners 384">
                <a:extLst>
                  <a:ext uri="{FF2B5EF4-FFF2-40B4-BE49-F238E27FC236}">
                    <a16:creationId xmlns:a16="http://schemas.microsoft.com/office/drawing/2014/main" id="{7A5A9271-F41B-4A96-81F2-0754B00D6C5E}"/>
                  </a:ext>
                </a:extLst>
              </p:cNvPr>
              <p:cNvSpPr/>
              <p:nvPr/>
            </p:nvSpPr>
            <p:spPr>
              <a:xfrm>
                <a:off x="1517440" y="2629472"/>
                <a:ext cx="112325" cy="195882"/>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6" name="Rectangle 385">
                <a:extLst>
                  <a:ext uri="{FF2B5EF4-FFF2-40B4-BE49-F238E27FC236}">
                    <a16:creationId xmlns:a16="http://schemas.microsoft.com/office/drawing/2014/main" id="{16A5730B-DF7E-46A2-832D-125B8A8A9A09}"/>
                  </a:ext>
                </a:extLst>
              </p:cNvPr>
              <p:cNvSpPr/>
              <p:nvPr/>
            </p:nvSpPr>
            <p:spPr>
              <a:xfrm rot="5400000">
                <a:off x="1318789" y="2249732"/>
                <a:ext cx="589706" cy="56162"/>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7" name="Rectangle: Rounded Corners 386">
                <a:extLst>
                  <a:ext uri="{FF2B5EF4-FFF2-40B4-BE49-F238E27FC236}">
                    <a16:creationId xmlns:a16="http://schemas.microsoft.com/office/drawing/2014/main" id="{B1A3A0DF-A938-4507-80FE-399F7EC70D9D}"/>
                  </a:ext>
                </a:extLst>
              </p:cNvPr>
              <p:cNvSpPr/>
              <p:nvPr/>
            </p:nvSpPr>
            <p:spPr>
              <a:xfrm rot="1260000">
                <a:off x="1569964" y="2541006"/>
                <a:ext cx="56162" cy="112325"/>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8" name="Rectangle: Rounded Corners 387">
                <a:extLst>
                  <a:ext uri="{FF2B5EF4-FFF2-40B4-BE49-F238E27FC236}">
                    <a16:creationId xmlns:a16="http://schemas.microsoft.com/office/drawing/2014/main" id="{89785180-8313-438D-8F6D-347040A26018}"/>
                  </a:ext>
                </a:extLst>
              </p:cNvPr>
              <p:cNvSpPr/>
              <p:nvPr/>
            </p:nvSpPr>
            <p:spPr>
              <a:xfrm>
                <a:off x="1557238" y="1884568"/>
                <a:ext cx="112325" cy="112325"/>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9" name="Rectangle: Rounded Corners 388">
                <a:extLst>
                  <a:ext uri="{FF2B5EF4-FFF2-40B4-BE49-F238E27FC236}">
                    <a16:creationId xmlns:a16="http://schemas.microsoft.com/office/drawing/2014/main" id="{07FD5E98-B30E-4AAE-B5E8-A7089DD99C77}"/>
                  </a:ext>
                </a:extLst>
              </p:cNvPr>
              <p:cNvSpPr/>
              <p:nvPr/>
            </p:nvSpPr>
            <p:spPr>
              <a:xfrm>
                <a:off x="1543749" y="1837571"/>
                <a:ext cx="140406" cy="56162"/>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0" name="Rectangle: Single Corner Snipped 389">
                <a:extLst>
                  <a:ext uri="{FF2B5EF4-FFF2-40B4-BE49-F238E27FC236}">
                    <a16:creationId xmlns:a16="http://schemas.microsoft.com/office/drawing/2014/main" id="{E6B3FC9B-CE0D-440B-BB97-2836F5344F24}"/>
                  </a:ext>
                </a:extLst>
              </p:cNvPr>
              <p:cNvSpPr>
                <a:spLocks/>
              </p:cNvSpPr>
              <p:nvPr/>
            </p:nvSpPr>
            <p:spPr>
              <a:xfrm flipH="1">
                <a:off x="1705550" y="2023525"/>
                <a:ext cx="308894" cy="800315"/>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1" name="Rectangle 390">
                <a:extLst>
                  <a:ext uri="{FF2B5EF4-FFF2-40B4-BE49-F238E27FC236}">
                    <a16:creationId xmlns:a16="http://schemas.microsoft.com/office/drawing/2014/main" id="{6DA36F48-A570-44F2-9910-CE986A4CDF4A}"/>
                  </a:ext>
                </a:extLst>
              </p:cNvPr>
              <p:cNvSpPr/>
              <p:nvPr/>
            </p:nvSpPr>
            <p:spPr>
              <a:xfrm>
                <a:off x="1779136" y="2092365"/>
                <a:ext cx="140406" cy="336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2" name="Rectangle: Single Corner Snipped 391">
                <a:extLst>
                  <a:ext uri="{FF2B5EF4-FFF2-40B4-BE49-F238E27FC236}">
                    <a16:creationId xmlns:a16="http://schemas.microsoft.com/office/drawing/2014/main" id="{515385FC-C4BE-49ED-AE2C-F181D3952D8C}"/>
                  </a:ext>
                </a:extLst>
              </p:cNvPr>
              <p:cNvSpPr>
                <a:spLocks/>
              </p:cNvSpPr>
              <p:nvPr/>
            </p:nvSpPr>
            <p:spPr>
              <a:xfrm flipH="1">
                <a:off x="1701262" y="2630720"/>
                <a:ext cx="168487" cy="196569"/>
              </a:xfrm>
              <a:prstGeom prst="snip1Rect">
                <a:avLst>
                  <a:gd name="adj" fmla="val 0"/>
                </a:avLst>
              </a:prstGeom>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3" name="Flowchart: Manual Input 392">
                <a:extLst>
                  <a:ext uri="{FF2B5EF4-FFF2-40B4-BE49-F238E27FC236}">
                    <a16:creationId xmlns:a16="http://schemas.microsoft.com/office/drawing/2014/main" id="{C953A3D3-C1A6-47B9-AF68-06A1604BB797}"/>
                  </a:ext>
                </a:extLst>
              </p:cNvPr>
              <p:cNvSpPr/>
              <p:nvPr/>
            </p:nvSpPr>
            <p:spPr>
              <a:xfrm flipH="1">
                <a:off x="2032612" y="2517306"/>
                <a:ext cx="133479" cy="308894"/>
              </a:xfrm>
              <a:prstGeom prst="flowChartManualInpu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4" name="Rectangle: Single Corner Snipped 393">
                <a:extLst>
                  <a:ext uri="{FF2B5EF4-FFF2-40B4-BE49-F238E27FC236}">
                    <a16:creationId xmlns:a16="http://schemas.microsoft.com/office/drawing/2014/main" id="{E33C02C7-EA7C-406E-B747-7A0448A8E820}"/>
                  </a:ext>
                </a:extLst>
              </p:cNvPr>
              <p:cNvSpPr>
                <a:spLocks/>
              </p:cNvSpPr>
              <p:nvPr/>
            </p:nvSpPr>
            <p:spPr>
              <a:xfrm flipH="1">
                <a:off x="2037062" y="2854069"/>
                <a:ext cx="308894" cy="336975"/>
              </a:xfrm>
              <a:prstGeom prst="snip1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5" name="Rectangle: Rounded Corners 394">
                <a:extLst>
                  <a:ext uri="{FF2B5EF4-FFF2-40B4-BE49-F238E27FC236}">
                    <a16:creationId xmlns:a16="http://schemas.microsoft.com/office/drawing/2014/main" id="{F97F7991-3D42-49E4-B667-F594D9F4AD93}"/>
                  </a:ext>
                </a:extLst>
              </p:cNvPr>
              <p:cNvSpPr/>
              <p:nvPr/>
            </p:nvSpPr>
            <p:spPr>
              <a:xfrm>
                <a:off x="2438844" y="2784208"/>
                <a:ext cx="102588" cy="702031"/>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6" name="Rectangle: Rounded Corners 395">
                <a:extLst>
                  <a:ext uri="{FF2B5EF4-FFF2-40B4-BE49-F238E27FC236}">
                    <a16:creationId xmlns:a16="http://schemas.microsoft.com/office/drawing/2014/main" id="{5E4A6943-313A-4BB0-8F3E-95BBA008F725}"/>
                  </a:ext>
                </a:extLst>
              </p:cNvPr>
              <p:cNvSpPr/>
              <p:nvPr/>
            </p:nvSpPr>
            <p:spPr>
              <a:xfrm>
                <a:off x="2580942" y="2782826"/>
                <a:ext cx="102588" cy="702031"/>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7" name="Rectangle: Single Corner Snipped 396">
                <a:extLst>
                  <a:ext uri="{FF2B5EF4-FFF2-40B4-BE49-F238E27FC236}">
                    <a16:creationId xmlns:a16="http://schemas.microsoft.com/office/drawing/2014/main" id="{CEF7C61D-4713-4AA3-B948-D21D403FF457}"/>
                  </a:ext>
                </a:extLst>
              </p:cNvPr>
              <p:cNvSpPr>
                <a:spLocks/>
              </p:cNvSpPr>
              <p:nvPr/>
            </p:nvSpPr>
            <p:spPr>
              <a:xfrm flipH="1">
                <a:off x="2359138" y="3468908"/>
                <a:ext cx="421218" cy="52035"/>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8" name="Oval 397">
                <a:extLst>
                  <a:ext uri="{FF2B5EF4-FFF2-40B4-BE49-F238E27FC236}">
                    <a16:creationId xmlns:a16="http://schemas.microsoft.com/office/drawing/2014/main" id="{B89EF5BF-FCF3-4880-87B7-9CF8D4EBD4E0}"/>
                  </a:ext>
                </a:extLst>
              </p:cNvPr>
              <p:cNvSpPr/>
              <p:nvPr/>
            </p:nvSpPr>
            <p:spPr>
              <a:xfrm>
                <a:off x="1347452" y="2972892"/>
                <a:ext cx="673950" cy="67395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9" name="Oval 398">
                <a:extLst>
                  <a:ext uri="{FF2B5EF4-FFF2-40B4-BE49-F238E27FC236}">
                    <a16:creationId xmlns:a16="http://schemas.microsoft.com/office/drawing/2014/main" id="{A2BDF8A0-981A-45FD-84D0-A60C99C0CCD3}"/>
                  </a:ext>
                </a:extLst>
              </p:cNvPr>
              <p:cNvSpPr/>
              <p:nvPr/>
            </p:nvSpPr>
            <p:spPr>
              <a:xfrm>
                <a:off x="1521062" y="3160602"/>
                <a:ext cx="306340" cy="3063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0" name="Oval 399">
                <a:extLst>
                  <a:ext uri="{FF2B5EF4-FFF2-40B4-BE49-F238E27FC236}">
                    <a16:creationId xmlns:a16="http://schemas.microsoft.com/office/drawing/2014/main" id="{23CA258D-4F29-4B35-978D-92E61A966B3E}"/>
                  </a:ext>
                </a:extLst>
              </p:cNvPr>
              <p:cNvSpPr/>
              <p:nvPr/>
            </p:nvSpPr>
            <p:spPr>
              <a:xfrm>
                <a:off x="1541227" y="3171942"/>
                <a:ext cx="280812" cy="280812"/>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1" name="Oval 400">
                <a:extLst>
                  <a:ext uri="{FF2B5EF4-FFF2-40B4-BE49-F238E27FC236}">
                    <a16:creationId xmlns:a16="http://schemas.microsoft.com/office/drawing/2014/main" id="{5EA769E8-24DC-481C-9277-F0AC7312E434}"/>
                  </a:ext>
                </a:extLst>
              </p:cNvPr>
              <p:cNvSpPr/>
              <p:nvPr/>
            </p:nvSpPr>
            <p:spPr>
              <a:xfrm>
                <a:off x="2915723" y="2961159"/>
                <a:ext cx="673950" cy="67395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2" name="Oval 401">
                <a:extLst>
                  <a:ext uri="{FF2B5EF4-FFF2-40B4-BE49-F238E27FC236}">
                    <a16:creationId xmlns:a16="http://schemas.microsoft.com/office/drawing/2014/main" id="{8C123796-8D6B-4A30-86DF-ACCFD585FF05}"/>
                  </a:ext>
                </a:extLst>
              </p:cNvPr>
              <p:cNvSpPr/>
              <p:nvPr/>
            </p:nvSpPr>
            <p:spPr>
              <a:xfrm>
                <a:off x="3089333" y="3148870"/>
                <a:ext cx="306340" cy="3063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3" name="Oval 402">
                <a:extLst>
                  <a:ext uri="{FF2B5EF4-FFF2-40B4-BE49-F238E27FC236}">
                    <a16:creationId xmlns:a16="http://schemas.microsoft.com/office/drawing/2014/main" id="{E0B92771-0E69-40AB-9DE2-F0BD1582434E}"/>
                  </a:ext>
                </a:extLst>
              </p:cNvPr>
              <p:cNvSpPr/>
              <p:nvPr/>
            </p:nvSpPr>
            <p:spPr>
              <a:xfrm>
                <a:off x="3103712" y="3168503"/>
                <a:ext cx="280812" cy="280812"/>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4" name="Oval 403">
                <a:extLst>
                  <a:ext uri="{FF2B5EF4-FFF2-40B4-BE49-F238E27FC236}">
                    <a16:creationId xmlns:a16="http://schemas.microsoft.com/office/drawing/2014/main" id="{2B4A7452-1AA5-45BD-8551-4D3A7F54EFA9}"/>
                  </a:ext>
                </a:extLst>
              </p:cNvPr>
              <p:cNvSpPr/>
              <p:nvPr/>
            </p:nvSpPr>
            <p:spPr>
              <a:xfrm>
                <a:off x="3606089" y="2979840"/>
                <a:ext cx="673950" cy="673950"/>
              </a:xfrm>
              <a:prstGeom prst="ellipse">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5" name="Oval 404">
                <a:extLst>
                  <a:ext uri="{FF2B5EF4-FFF2-40B4-BE49-F238E27FC236}">
                    <a16:creationId xmlns:a16="http://schemas.microsoft.com/office/drawing/2014/main" id="{BC897654-BC67-4122-908E-B45E28994E77}"/>
                  </a:ext>
                </a:extLst>
              </p:cNvPr>
              <p:cNvSpPr/>
              <p:nvPr/>
            </p:nvSpPr>
            <p:spPr>
              <a:xfrm>
                <a:off x="3779699" y="3167551"/>
                <a:ext cx="306340" cy="3063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6" name="Oval 405">
                <a:extLst>
                  <a:ext uri="{FF2B5EF4-FFF2-40B4-BE49-F238E27FC236}">
                    <a16:creationId xmlns:a16="http://schemas.microsoft.com/office/drawing/2014/main" id="{F9CBE118-6E26-4A75-B1EB-8D6075D641FE}"/>
                  </a:ext>
                </a:extLst>
              </p:cNvPr>
              <p:cNvSpPr/>
              <p:nvPr/>
            </p:nvSpPr>
            <p:spPr>
              <a:xfrm>
                <a:off x="3788291" y="3181397"/>
                <a:ext cx="280812" cy="280812"/>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7" name="Rectangle: Top Corners Snipped 406">
                <a:extLst>
                  <a:ext uri="{FF2B5EF4-FFF2-40B4-BE49-F238E27FC236}">
                    <a16:creationId xmlns:a16="http://schemas.microsoft.com/office/drawing/2014/main" id="{06C27C5A-56AA-4854-8E28-9E7E2253B4EE}"/>
                  </a:ext>
                </a:extLst>
              </p:cNvPr>
              <p:cNvSpPr/>
              <p:nvPr/>
            </p:nvSpPr>
            <p:spPr>
              <a:xfrm>
                <a:off x="2776170" y="2630461"/>
                <a:ext cx="1544468" cy="210740"/>
              </a:xfrm>
              <a:prstGeom prst="snip2SameRect">
                <a:avLst>
                  <a:gd name="adj1" fmla="val 50000"/>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8" name="Rectangle: Single Corner Snipped 407">
                <a:extLst>
                  <a:ext uri="{FF2B5EF4-FFF2-40B4-BE49-F238E27FC236}">
                    <a16:creationId xmlns:a16="http://schemas.microsoft.com/office/drawing/2014/main" id="{37F91D57-A3D0-4832-A4FE-BD5F0B5B78A0}"/>
                  </a:ext>
                </a:extLst>
              </p:cNvPr>
              <p:cNvSpPr>
                <a:spLocks/>
              </p:cNvSpPr>
              <p:nvPr/>
            </p:nvSpPr>
            <p:spPr>
              <a:xfrm flipH="1">
                <a:off x="2885142" y="1771005"/>
                <a:ext cx="1319818" cy="56162"/>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9" name="Rectangle: Single Corner Snipped 408">
                <a:extLst>
                  <a:ext uri="{FF2B5EF4-FFF2-40B4-BE49-F238E27FC236}">
                    <a16:creationId xmlns:a16="http://schemas.microsoft.com/office/drawing/2014/main" id="{2E050AA3-8A6D-446E-8A21-5DDC546A4D03}"/>
                  </a:ext>
                </a:extLst>
              </p:cNvPr>
              <p:cNvSpPr>
                <a:spLocks/>
              </p:cNvSpPr>
              <p:nvPr/>
            </p:nvSpPr>
            <p:spPr>
              <a:xfrm rot="16200000" flipH="1">
                <a:off x="3798782" y="2197779"/>
                <a:ext cx="786275" cy="28081"/>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0" name="Rectangle: Single Corner Snipped 409">
                <a:extLst>
                  <a:ext uri="{FF2B5EF4-FFF2-40B4-BE49-F238E27FC236}">
                    <a16:creationId xmlns:a16="http://schemas.microsoft.com/office/drawing/2014/main" id="{DDE3416F-D51A-4D01-935A-F28BF2A27FC9}"/>
                  </a:ext>
                </a:extLst>
              </p:cNvPr>
              <p:cNvSpPr>
                <a:spLocks/>
              </p:cNvSpPr>
              <p:nvPr/>
            </p:nvSpPr>
            <p:spPr>
              <a:xfrm rot="16200000" flipH="1">
                <a:off x="2505398" y="2209667"/>
                <a:ext cx="786275" cy="28081"/>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1" name="Rectangle: Single Corner Snipped 410">
                <a:extLst>
                  <a:ext uri="{FF2B5EF4-FFF2-40B4-BE49-F238E27FC236}">
                    <a16:creationId xmlns:a16="http://schemas.microsoft.com/office/drawing/2014/main" id="{1818E7F2-889C-473A-837B-2926C55826A3}"/>
                  </a:ext>
                </a:extLst>
              </p:cNvPr>
              <p:cNvSpPr>
                <a:spLocks/>
              </p:cNvSpPr>
              <p:nvPr/>
            </p:nvSpPr>
            <p:spPr>
              <a:xfrm flipH="1">
                <a:off x="4346290" y="3103713"/>
                <a:ext cx="238690" cy="84244"/>
              </a:xfrm>
              <a:prstGeom prst="snip1Rect">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2" name="Rectangle 411">
                <a:extLst>
                  <a:ext uri="{FF2B5EF4-FFF2-40B4-BE49-F238E27FC236}">
                    <a16:creationId xmlns:a16="http://schemas.microsoft.com/office/drawing/2014/main" id="{6943A12F-8551-4C72-BA63-17B339B7946A}"/>
                  </a:ext>
                </a:extLst>
              </p:cNvPr>
              <p:cNvSpPr/>
              <p:nvPr/>
            </p:nvSpPr>
            <p:spPr>
              <a:xfrm rot="5400000">
                <a:off x="3909951" y="2154351"/>
                <a:ext cx="252731" cy="56162"/>
              </a:xfrm>
              <a:prstGeom prst="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3" name="Rectangle: Rounded Corners 412">
                <a:extLst>
                  <a:ext uri="{FF2B5EF4-FFF2-40B4-BE49-F238E27FC236}">
                    <a16:creationId xmlns:a16="http://schemas.microsoft.com/office/drawing/2014/main" id="{3EE395FB-0D07-4220-8809-97AE25112E03}"/>
                  </a:ext>
                </a:extLst>
              </p:cNvPr>
              <p:cNvSpPr/>
              <p:nvPr/>
            </p:nvSpPr>
            <p:spPr>
              <a:xfrm>
                <a:off x="3979913" y="1957674"/>
                <a:ext cx="112325" cy="224650"/>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4" name="Rectangle: Rounded Corners 413">
                <a:extLst>
                  <a:ext uri="{FF2B5EF4-FFF2-40B4-BE49-F238E27FC236}">
                    <a16:creationId xmlns:a16="http://schemas.microsoft.com/office/drawing/2014/main" id="{89AFF592-7721-40A3-8D81-2B945A601D70}"/>
                  </a:ext>
                </a:extLst>
              </p:cNvPr>
              <p:cNvSpPr/>
              <p:nvPr/>
            </p:nvSpPr>
            <p:spPr>
              <a:xfrm>
                <a:off x="3966424" y="1933563"/>
                <a:ext cx="140406" cy="56162"/>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5" name="Rectangle: Rounded Corners 414">
                <a:extLst>
                  <a:ext uri="{FF2B5EF4-FFF2-40B4-BE49-F238E27FC236}">
                    <a16:creationId xmlns:a16="http://schemas.microsoft.com/office/drawing/2014/main" id="{7C7A6735-5D97-4C80-ACC8-7C931290CB51}"/>
                  </a:ext>
                </a:extLst>
              </p:cNvPr>
              <p:cNvSpPr/>
              <p:nvPr/>
            </p:nvSpPr>
            <p:spPr>
              <a:xfrm rot="5400000">
                <a:off x="3816536" y="2187167"/>
                <a:ext cx="112325" cy="224650"/>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6" name="Rectangle 415">
                <a:extLst>
                  <a:ext uri="{FF2B5EF4-FFF2-40B4-BE49-F238E27FC236}">
                    <a16:creationId xmlns:a16="http://schemas.microsoft.com/office/drawing/2014/main" id="{74F4AE91-13AD-4855-A4B0-F39182EE532B}"/>
                  </a:ext>
                </a:extLst>
              </p:cNvPr>
              <p:cNvSpPr/>
              <p:nvPr/>
            </p:nvSpPr>
            <p:spPr>
              <a:xfrm>
                <a:off x="3979241" y="2273228"/>
                <a:ext cx="84244" cy="56162"/>
              </a:xfrm>
              <a:prstGeom prst="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7" name="Rectangle 416">
                <a:extLst>
                  <a:ext uri="{FF2B5EF4-FFF2-40B4-BE49-F238E27FC236}">
                    <a16:creationId xmlns:a16="http://schemas.microsoft.com/office/drawing/2014/main" id="{4D2BC9CA-A197-49F5-8154-809B92145C90}"/>
                  </a:ext>
                </a:extLst>
              </p:cNvPr>
              <p:cNvSpPr/>
              <p:nvPr/>
            </p:nvSpPr>
            <p:spPr>
              <a:xfrm>
                <a:off x="3019389" y="2357020"/>
                <a:ext cx="28081" cy="62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8" name="Rectangle 417">
                <a:extLst>
                  <a:ext uri="{FF2B5EF4-FFF2-40B4-BE49-F238E27FC236}">
                    <a16:creationId xmlns:a16="http://schemas.microsoft.com/office/drawing/2014/main" id="{E979F483-F309-4213-84C9-E7F9A5C0F953}"/>
                  </a:ext>
                </a:extLst>
              </p:cNvPr>
              <p:cNvSpPr/>
              <p:nvPr/>
            </p:nvSpPr>
            <p:spPr>
              <a:xfrm>
                <a:off x="3028866" y="2305233"/>
                <a:ext cx="5616" cy="62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9" name="Rectangle 418">
                <a:extLst>
                  <a:ext uri="{FF2B5EF4-FFF2-40B4-BE49-F238E27FC236}">
                    <a16:creationId xmlns:a16="http://schemas.microsoft.com/office/drawing/2014/main" id="{28D28ECF-E558-4087-9E9D-05EF68A278DE}"/>
                  </a:ext>
                </a:extLst>
              </p:cNvPr>
              <p:cNvSpPr/>
              <p:nvPr/>
            </p:nvSpPr>
            <p:spPr>
              <a:xfrm rot="5400000">
                <a:off x="3024775" y="2341879"/>
                <a:ext cx="16989" cy="842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0" name="Trapezoid 419">
                <a:extLst>
                  <a:ext uri="{FF2B5EF4-FFF2-40B4-BE49-F238E27FC236}">
                    <a16:creationId xmlns:a16="http://schemas.microsoft.com/office/drawing/2014/main" id="{D8C47CEF-41BB-40C7-A416-696670F82401}"/>
                  </a:ext>
                </a:extLst>
              </p:cNvPr>
              <p:cNvSpPr/>
              <p:nvPr/>
            </p:nvSpPr>
            <p:spPr>
              <a:xfrm rot="10800000">
                <a:off x="2989965" y="2317531"/>
                <a:ext cx="84244" cy="14041"/>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1" name="Rectangle 420">
                <a:extLst>
                  <a:ext uri="{FF2B5EF4-FFF2-40B4-BE49-F238E27FC236}">
                    <a16:creationId xmlns:a16="http://schemas.microsoft.com/office/drawing/2014/main" id="{1C22D115-F4D5-40D2-A0FA-FA638A3748ED}"/>
                  </a:ext>
                </a:extLst>
              </p:cNvPr>
              <p:cNvSpPr/>
              <p:nvPr/>
            </p:nvSpPr>
            <p:spPr>
              <a:xfrm rot="5400000">
                <a:off x="3292681" y="2235085"/>
                <a:ext cx="252731" cy="56162"/>
              </a:xfrm>
              <a:prstGeom prst="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2" name="Rectangle: Rounded Corners 421">
                <a:extLst>
                  <a:ext uri="{FF2B5EF4-FFF2-40B4-BE49-F238E27FC236}">
                    <a16:creationId xmlns:a16="http://schemas.microsoft.com/office/drawing/2014/main" id="{CE49DCC2-3A26-469B-9AE7-66CF8143E2C4}"/>
                  </a:ext>
                </a:extLst>
              </p:cNvPr>
              <p:cNvSpPr/>
              <p:nvPr/>
            </p:nvSpPr>
            <p:spPr>
              <a:xfrm>
                <a:off x="3362643" y="2038408"/>
                <a:ext cx="112325" cy="224650"/>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3" name="Rectangle: Rounded Corners 422">
                <a:extLst>
                  <a:ext uri="{FF2B5EF4-FFF2-40B4-BE49-F238E27FC236}">
                    <a16:creationId xmlns:a16="http://schemas.microsoft.com/office/drawing/2014/main" id="{72C2705C-6B1D-4E03-928F-D256098D10CB}"/>
                  </a:ext>
                </a:extLst>
              </p:cNvPr>
              <p:cNvSpPr/>
              <p:nvPr/>
            </p:nvSpPr>
            <p:spPr>
              <a:xfrm>
                <a:off x="3349154" y="1991411"/>
                <a:ext cx="140406" cy="56162"/>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4" name="Rectangle: Rounded Corners 423">
                <a:extLst>
                  <a:ext uri="{FF2B5EF4-FFF2-40B4-BE49-F238E27FC236}">
                    <a16:creationId xmlns:a16="http://schemas.microsoft.com/office/drawing/2014/main" id="{40CE650A-07B2-4780-B754-4ED747FD2712}"/>
                  </a:ext>
                </a:extLst>
              </p:cNvPr>
              <p:cNvSpPr/>
              <p:nvPr/>
            </p:nvSpPr>
            <p:spPr>
              <a:xfrm rot="5400000">
                <a:off x="3364653" y="2303610"/>
                <a:ext cx="112325" cy="168487"/>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5" name="Rectangle: Rounded Corners 424">
                <a:extLst>
                  <a:ext uri="{FF2B5EF4-FFF2-40B4-BE49-F238E27FC236}">
                    <a16:creationId xmlns:a16="http://schemas.microsoft.com/office/drawing/2014/main" id="{F84C293E-E597-466F-853A-74438E029321}"/>
                  </a:ext>
                </a:extLst>
              </p:cNvPr>
              <p:cNvSpPr/>
              <p:nvPr/>
            </p:nvSpPr>
            <p:spPr>
              <a:xfrm>
                <a:off x="2772731" y="2210279"/>
                <a:ext cx="28081" cy="47738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6" name="Rectangle: Rounded Corners 425">
                <a:extLst>
                  <a:ext uri="{FF2B5EF4-FFF2-40B4-BE49-F238E27FC236}">
                    <a16:creationId xmlns:a16="http://schemas.microsoft.com/office/drawing/2014/main" id="{DC6DD06D-D69F-4AAC-AE2A-803ACCED5CEB}"/>
                  </a:ext>
                </a:extLst>
              </p:cNvPr>
              <p:cNvSpPr/>
              <p:nvPr/>
            </p:nvSpPr>
            <p:spPr>
              <a:xfrm>
                <a:off x="4310505" y="2207096"/>
                <a:ext cx="28081" cy="47738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7" name="Rectangle: Rounded Corners 426">
                <a:extLst>
                  <a:ext uri="{FF2B5EF4-FFF2-40B4-BE49-F238E27FC236}">
                    <a16:creationId xmlns:a16="http://schemas.microsoft.com/office/drawing/2014/main" id="{85C9BE82-DDF4-4E21-BB0D-E3D350B70483}"/>
                  </a:ext>
                </a:extLst>
              </p:cNvPr>
              <p:cNvSpPr/>
              <p:nvPr/>
            </p:nvSpPr>
            <p:spPr>
              <a:xfrm rot="5400000">
                <a:off x="3543278" y="1436790"/>
                <a:ext cx="28081" cy="155850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8" name="Rectangle: Rounded Corners 427">
                <a:extLst>
                  <a:ext uri="{FF2B5EF4-FFF2-40B4-BE49-F238E27FC236}">
                    <a16:creationId xmlns:a16="http://schemas.microsoft.com/office/drawing/2014/main" id="{85AC04BA-A25E-41D8-B6E8-B51D13B8D61E}"/>
                  </a:ext>
                </a:extLst>
              </p:cNvPr>
              <p:cNvSpPr/>
              <p:nvPr/>
            </p:nvSpPr>
            <p:spPr>
              <a:xfrm>
                <a:off x="4562885" y="2619673"/>
                <a:ext cx="28081" cy="47738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9" name="Rectangle: Rounded Corners 428">
                <a:extLst>
                  <a:ext uri="{FF2B5EF4-FFF2-40B4-BE49-F238E27FC236}">
                    <a16:creationId xmlns:a16="http://schemas.microsoft.com/office/drawing/2014/main" id="{6EE28831-8A9E-4A0A-97A9-183C2BFC905C}"/>
                  </a:ext>
                </a:extLst>
              </p:cNvPr>
              <p:cNvSpPr/>
              <p:nvPr/>
            </p:nvSpPr>
            <p:spPr>
              <a:xfrm rot="8940000">
                <a:off x="4437330" y="2169179"/>
                <a:ext cx="28081" cy="50546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0" name="Rectangle: Rounded Corners 429">
                <a:extLst>
                  <a:ext uri="{FF2B5EF4-FFF2-40B4-BE49-F238E27FC236}">
                    <a16:creationId xmlns:a16="http://schemas.microsoft.com/office/drawing/2014/main" id="{212FA7BD-D2C3-4585-B3C4-17EC024CCBE9}"/>
                  </a:ext>
                </a:extLst>
              </p:cNvPr>
              <p:cNvSpPr/>
              <p:nvPr/>
            </p:nvSpPr>
            <p:spPr>
              <a:xfrm>
                <a:off x="3822916" y="2230617"/>
                <a:ext cx="28081" cy="36505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1" name="Rectangle: Rounded Corners 430">
                <a:extLst>
                  <a:ext uri="{FF2B5EF4-FFF2-40B4-BE49-F238E27FC236}">
                    <a16:creationId xmlns:a16="http://schemas.microsoft.com/office/drawing/2014/main" id="{D1C06929-BD35-48BC-AFD0-43AA5ACC98E1}"/>
                  </a:ext>
                </a:extLst>
              </p:cNvPr>
              <p:cNvSpPr/>
              <p:nvPr/>
            </p:nvSpPr>
            <p:spPr>
              <a:xfrm>
                <a:off x="3171318" y="2231251"/>
                <a:ext cx="28081" cy="36505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2" name="Rectangle: Rounded Corners 431">
                <a:extLst>
                  <a:ext uri="{FF2B5EF4-FFF2-40B4-BE49-F238E27FC236}">
                    <a16:creationId xmlns:a16="http://schemas.microsoft.com/office/drawing/2014/main" id="{0C8898DD-46EA-445F-AD39-28251E54D1D6}"/>
                  </a:ext>
                </a:extLst>
              </p:cNvPr>
              <p:cNvSpPr/>
              <p:nvPr/>
            </p:nvSpPr>
            <p:spPr>
              <a:xfrm>
                <a:off x="2367094" y="2264464"/>
                <a:ext cx="393137" cy="561625"/>
              </a:xfrm>
              <a:prstGeom prst="roundRect">
                <a:avLst/>
              </a:prstGeom>
              <a:solidFill>
                <a:schemeClr val="bg1">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72" name="Rectangle 371">
              <a:extLst>
                <a:ext uri="{FF2B5EF4-FFF2-40B4-BE49-F238E27FC236}">
                  <a16:creationId xmlns:a16="http://schemas.microsoft.com/office/drawing/2014/main" id="{1BCDC529-FA2E-4F7C-8616-222AC358DE26}"/>
                </a:ext>
              </a:extLst>
            </p:cNvPr>
            <p:cNvSpPr/>
            <p:nvPr/>
          </p:nvSpPr>
          <p:spPr>
            <a:xfrm rot="-120000">
              <a:off x="3504105" y="4052187"/>
              <a:ext cx="972000" cy="71626"/>
            </a:xfrm>
            <a:prstGeom prst="rect">
              <a:avLst/>
            </a:prstGeom>
            <a:pattFill prst="plaid">
              <a:fgClr>
                <a:srgbClr val="5F5F5F"/>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45" name="TextBox 244">
            <a:extLst>
              <a:ext uri="{FF2B5EF4-FFF2-40B4-BE49-F238E27FC236}">
                <a16:creationId xmlns:a16="http://schemas.microsoft.com/office/drawing/2014/main" id="{90D3FE79-F933-4BF1-A7A5-D1EBCE324E24}"/>
              </a:ext>
            </a:extLst>
          </p:cNvPr>
          <p:cNvSpPr txBox="1"/>
          <p:nvPr/>
        </p:nvSpPr>
        <p:spPr>
          <a:xfrm>
            <a:off x="7462133" y="6192582"/>
            <a:ext cx="4104017" cy="306223"/>
          </a:xfrm>
          <a:prstGeom prst="rect">
            <a:avLst/>
          </a:prstGeom>
        </p:spPr>
        <p:txBody>
          <a:bodyPr vert="horz" wrap="square" lIns="91440" tIns="45720" rIns="91440" bIns="45720" rtlCol="0">
            <a:noAutofit/>
          </a:bodyPr>
          <a:lstStyle/>
          <a:p>
            <a:pPr marL="0" indent="0" algn="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 Data as at 31 December 2019</a:t>
            </a:r>
            <a:endParaRPr lang="en-AU" sz="2000" b="1" dirty="0">
              <a:solidFill>
                <a:schemeClr val="accent2">
                  <a:lumMod val="75000"/>
                </a:schemeClr>
              </a:solidFill>
              <a:latin typeface="Segoe UI" panose="020B0502040204020203" pitchFamily="34" charset="0"/>
              <a:cs typeface="Segoe UI" panose="020B0502040204020203" pitchFamily="34" charset="0"/>
            </a:endParaRPr>
          </a:p>
        </p:txBody>
      </p:sp>
      <p:cxnSp>
        <p:nvCxnSpPr>
          <p:cNvPr id="8" name="Straight Connector 7">
            <a:extLst>
              <a:ext uri="{FF2B5EF4-FFF2-40B4-BE49-F238E27FC236}">
                <a16:creationId xmlns:a16="http://schemas.microsoft.com/office/drawing/2014/main" id="{18EA205B-5A87-46AF-9FD7-2C33EFBEFADD}"/>
              </a:ext>
            </a:extLst>
          </p:cNvPr>
          <p:cNvCxnSpPr>
            <a:stCxn id="217" idx="2"/>
            <a:endCxn id="4" idx="2"/>
          </p:cNvCxnSpPr>
          <p:nvPr/>
        </p:nvCxnSpPr>
        <p:spPr>
          <a:xfrm>
            <a:off x="1397659" y="2847748"/>
            <a:ext cx="15505" cy="1362404"/>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C05CFE8-C434-49C8-B7E4-939535B7B0A5}"/>
              </a:ext>
            </a:extLst>
          </p:cNvPr>
          <p:cNvCxnSpPr>
            <a:cxnSpLocks/>
            <a:stCxn id="239" idx="2"/>
          </p:cNvCxnSpPr>
          <p:nvPr/>
        </p:nvCxnSpPr>
        <p:spPr>
          <a:xfrm>
            <a:off x="3625817" y="2915532"/>
            <a:ext cx="10185" cy="1236715"/>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A86AB98-DE1F-4EC2-BE5A-D94383A290BC}"/>
              </a:ext>
            </a:extLst>
          </p:cNvPr>
          <p:cNvCxnSpPr>
            <a:cxnSpLocks/>
            <a:stCxn id="238" idx="2"/>
          </p:cNvCxnSpPr>
          <p:nvPr/>
        </p:nvCxnSpPr>
        <p:spPr>
          <a:xfrm>
            <a:off x="7102936" y="2848637"/>
            <a:ext cx="268094" cy="1127399"/>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C85B2D2-9E9B-41C4-86FB-0D89E2B65A4E}"/>
              </a:ext>
            </a:extLst>
          </p:cNvPr>
          <p:cNvCxnSpPr>
            <a:cxnSpLocks/>
            <a:stCxn id="241" idx="2"/>
          </p:cNvCxnSpPr>
          <p:nvPr/>
        </p:nvCxnSpPr>
        <p:spPr>
          <a:xfrm>
            <a:off x="8547412" y="2844898"/>
            <a:ext cx="4161" cy="1047870"/>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3555CA4-42F7-4FE6-BCB4-D700D556B1C5}"/>
              </a:ext>
            </a:extLst>
          </p:cNvPr>
          <p:cNvCxnSpPr>
            <a:cxnSpLocks/>
          </p:cNvCxnSpPr>
          <p:nvPr/>
        </p:nvCxnSpPr>
        <p:spPr>
          <a:xfrm>
            <a:off x="10046538" y="2452696"/>
            <a:ext cx="4161" cy="1047870"/>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7E55692-1277-44E5-A7DC-1585D814401A}"/>
              </a:ext>
            </a:extLst>
          </p:cNvPr>
          <p:cNvCxnSpPr>
            <a:cxnSpLocks/>
          </p:cNvCxnSpPr>
          <p:nvPr/>
        </p:nvCxnSpPr>
        <p:spPr>
          <a:xfrm>
            <a:off x="11183696" y="2800970"/>
            <a:ext cx="4161" cy="972000"/>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99C52EB-DA4C-48A8-BCD4-6A0DA2AF2CCC}"/>
              </a:ext>
            </a:extLst>
          </p:cNvPr>
          <p:cNvCxnSpPr>
            <a:cxnSpLocks/>
            <a:stCxn id="238" idx="2"/>
            <a:endCxn id="365" idx="0"/>
          </p:cNvCxnSpPr>
          <p:nvPr/>
        </p:nvCxnSpPr>
        <p:spPr>
          <a:xfrm flipH="1">
            <a:off x="6964564" y="2848637"/>
            <a:ext cx="138372" cy="1076875"/>
          </a:xfrm>
          <a:prstGeom prst="line">
            <a:avLst/>
          </a:prstGeom>
          <a:ln>
            <a:solidFill>
              <a:srgbClr val="5F5F5F"/>
            </a:solidFill>
            <a:prstDash val="dash"/>
          </a:ln>
        </p:spPr>
        <p:style>
          <a:lnRef idx="1">
            <a:schemeClr val="accent1"/>
          </a:lnRef>
          <a:fillRef idx="0">
            <a:schemeClr val="accent1"/>
          </a:fillRef>
          <a:effectRef idx="0">
            <a:schemeClr val="accent1"/>
          </a:effectRef>
          <a:fontRef idx="minor">
            <a:schemeClr val="tx1"/>
          </a:fontRef>
        </p:style>
      </p:cxnSp>
      <p:pic>
        <p:nvPicPr>
          <p:cNvPr id="253" name="Graphic 252" descr="Magnifying glass with solid fill">
            <a:extLst>
              <a:ext uri="{FF2B5EF4-FFF2-40B4-BE49-F238E27FC236}">
                <a16:creationId xmlns:a16="http://schemas.microsoft.com/office/drawing/2014/main" id="{7AB47D08-463F-405A-B40A-65908EF33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2822" y="1182656"/>
            <a:ext cx="5472000" cy="5472000"/>
          </a:xfrm>
          <a:prstGeom prst="rect">
            <a:avLst/>
          </a:prstGeom>
        </p:spPr>
      </p:pic>
      <p:sp>
        <p:nvSpPr>
          <p:cNvPr id="254" name="Oval 253">
            <a:extLst>
              <a:ext uri="{FF2B5EF4-FFF2-40B4-BE49-F238E27FC236}">
                <a16:creationId xmlns:a16="http://schemas.microsoft.com/office/drawing/2014/main" id="{59A0144F-8724-4962-B21A-34855E8E61CD}"/>
              </a:ext>
            </a:extLst>
          </p:cNvPr>
          <p:cNvSpPr/>
          <p:nvPr/>
        </p:nvSpPr>
        <p:spPr>
          <a:xfrm>
            <a:off x="5787853" y="2020824"/>
            <a:ext cx="2790913" cy="2717247"/>
          </a:xfrm>
          <a:prstGeom prst="ellipse">
            <a:avLst/>
          </a:prstGeom>
          <a:solidFill>
            <a:schemeClr val="accent2">
              <a:lumMod val="20000"/>
              <a:lumOff val="80000"/>
            </a:schemeClr>
          </a:solidFill>
          <a:ln w="762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5" name="TextBox 254">
            <a:extLst>
              <a:ext uri="{FF2B5EF4-FFF2-40B4-BE49-F238E27FC236}">
                <a16:creationId xmlns:a16="http://schemas.microsoft.com/office/drawing/2014/main" id="{6BA707DD-D8B2-44F6-A23C-934B782CA168}"/>
              </a:ext>
            </a:extLst>
          </p:cNvPr>
          <p:cNvSpPr txBox="1"/>
          <p:nvPr/>
        </p:nvSpPr>
        <p:spPr>
          <a:xfrm>
            <a:off x="5910654" y="2794876"/>
            <a:ext cx="2460451" cy="1107828"/>
          </a:xfrm>
          <a:prstGeom prst="rect">
            <a:avLst/>
          </a:prstGeom>
        </p:spPr>
        <p:txBody>
          <a:bodyPr vert="horz" wrap="square" lIns="91440" tIns="45720" rIns="91440" bIns="45720" rtlCol="0">
            <a:noAutofit/>
          </a:bodyPr>
          <a:lstStyle/>
          <a:p>
            <a:pPr marL="0" indent="0" algn="ctr">
              <a:spcAft>
                <a:spcPts val="600"/>
              </a:spcAft>
              <a:buNone/>
            </a:pPr>
            <a:r>
              <a:rPr lang="en-AU" sz="2000" b="1" dirty="0">
                <a:solidFill>
                  <a:schemeClr val="accent2">
                    <a:lumMod val="75000"/>
                  </a:schemeClr>
                </a:solidFill>
                <a:latin typeface="Segoe UI" panose="020B0502040204020203" pitchFamily="34" charset="0"/>
                <a:cs typeface="Segoe UI" panose="020B0502040204020203" pitchFamily="34" charset="0"/>
              </a:rPr>
              <a:t>So how many wells need to be rehabilitated?</a:t>
            </a:r>
            <a:endParaRPr lang="en-AU" sz="2800" b="1" dirty="0">
              <a:solidFill>
                <a:schemeClr val="accent2">
                  <a:lumMod val="75000"/>
                </a:schemeClr>
              </a:solidFill>
              <a:latin typeface="Segoe UI" panose="020B0502040204020203" pitchFamily="34" charset="0"/>
              <a:cs typeface="Segoe UI" panose="020B0502040204020203" pitchFamily="34" charset="0"/>
            </a:endParaRPr>
          </a:p>
        </p:txBody>
      </p:sp>
      <p:pic>
        <p:nvPicPr>
          <p:cNvPr id="252" name="Picture 251" descr="Qr code&#10;&#10;Description automatically generated">
            <a:extLst>
              <a:ext uri="{FF2B5EF4-FFF2-40B4-BE49-F238E27FC236}">
                <a16:creationId xmlns:a16="http://schemas.microsoft.com/office/drawing/2014/main" id="{E414EBC1-8F19-41D2-B474-0C52D736F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34780"/>
            <a:ext cx="792000" cy="792000"/>
          </a:xfrm>
          <a:prstGeom prst="rect">
            <a:avLst/>
          </a:prstGeom>
        </p:spPr>
      </p:pic>
    </p:spTree>
    <p:extLst>
      <p:ext uri="{BB962C8B-B14F-4D97-AF65-F5344CB8AC3E}">
        <p14:creationId xmlns:p14="http://schemas.microsoft.com/office/powerpoint/2010/main" val="2323877786"/>
      </p:ext>
    </p:extLst>
  </p:cSld>
  <p:clrMapOvr>
    <a:masterClrMapping/>
  </p:clrMapOvr>
  <mc:AlternateContent xmlns:mc="http://schemas.openxmlformats.org/markup-compatibility/2006" xmlns:p14="http://schemas.microsoft.com/office/powerpoint/2010/main">
    <mc:Choice Requires="p14">
      <p:transition p14:dur="10" advClick="0" advTm="22000">
        <p:fade/>
      </p:transition>
    </mc:Choice>
    <mc:Fallback xmlns="">
      <p:transition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96"/>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4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368"/>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nodeType="afterEffect">
                                  <p:stCondLst>
                                    <p:cond delay="250"/>
                                  </p:stCondLst>
                                  <p:childTnLst>
                                    <p:set>
                                      <p:cBhvr>
                                        <p:cTn id="24" dur="1" fill="hold">
                                          <p:stCondLst>
                                            <p:cond delay="0"/>
                                          </p:stCondLst>
                                        </p:cTn>
                                        <p:tgtEl>
                                          <p:spTgt spid="314"/>
                                        </p:tgtEl>
                                        <p:attrNameLst>
                                          <p:attrName>style.visibility</p:attrName>
                                        </p:attrNameLst>
                                      </p:cBhvr>
                                      <p:to>
                                        <p:strVal val="visible"/>
                                      </p:to>
                                    </p:set>
                                  </p:childTnLst>
                                </p:cTn>
                              </p:par>
                            </p:childTnLst>
                          </p:cTn>
                        </p:par>
                        <p:par>
                          <p:cTn id="25" fill="hold">
                            <p:stCondLst>
                              <p:cond delay="3750"/>
                            </p:stCondLst>
                            <p:childTnLst>
                              <p:par>
                                <p:cTn id="26" presetID="1" presetClass="entr" presetSubtype="0" fill="hold" nodeType="afterEffect">
                                  <p:stCondLst>
                                    <p:cond delay="250"/>
                                  </p:stCondLst>
                                  <p:childTnLst>
                                    <p:set>
                                      <p:cBhvr>
                                        <p:cTn id="27" dur="1" fill="hold">
                                          <p:stCondLst>
                                            <p:cond delay="0"/>
                                          </p:stCondLst>
                                        </p:cTn>
                                        <p:tgtEl>
                                          <p:spTgt spid="317"/>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250"/>
                                  </p:stCondLst>
                                  <p:childTnLst>
                                    <p:set>
                                      <p:cBhvr>
                                        <p:cTn id="30" dur="1" fill="hold">
                                          <p:stCondLst>
                                            <p:cond delay="0"/>
                                          </p:stCondLst>
                                        </p:cTn>
                                        <p:tgtEl>
                                          <p:spTgt spid="315"/>
                                        </p:tgtEl>
                                        <p:attrNameLst>
                                          <p:attrName>style.visibility</p:attrName>
                                        </p:attrNameLst>
                                      </p:cBhvr>
                                      <p:to>
                                        <p:strVal val="visible"/>
                                      </p:to>
                                    </p:set>
                                  </p:childTnLst>
                                </p:cTn>
                              </p:par>
                            </p:childTnLst>
                          </p:cTn>
                        </p:par>
                        <p:par>
                          <p:cTn id="31" fill="hold">
                            <p:stCondLst>
                              <p:cond delay="4250"/>
                            </p:stCondLst>
                            <p:childTnLst>
                              <p:par>
                                <p:cTn id="32" presetID="1" presetClass="entr" presetSubtype="0" fill="hold" nodeType="afterEffect">
                                  <p:stCondLst>
                                    <p:cond delay="250"/>
                                  </p:stCondLst>
                                  <p:childTnLst>
                                    <p:set>
                                      <p:cBhvr>
                                        <p:cTn id="33" dur="1" fill="hold">
                                          <p:stCondLst>
                                            <p:cond delay="0"/>
                                          </p:stCondLst>
                                        </p:cTn>
                                        <p:tgtEl>
                                          <p:spTgt spid="318"/>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250"/>
                                  </p:stCondLst>
                                  <p:childTnLst>
                                    <p:set>
                                      <p:cBhvr>
                                        <p:cTn id="36" dur="1" fill="hold">
                                          <p:stCondLst>
                                            <p:cond delay="0"/>
                                          </p:stCondLst>
                                        </p:cTn>
                                        <p:tgtEl>
                                          <p:spTgt spid="316"/>
                                        </p:tgtEl>
                                        <p:attrNameLst>
                                          <p:attrName>style.visibility</p:attrName>
                                        </p:attrNameLst>
                                      </p:cBhvr>
                                      <p:to>
                                        <p:strVal val="visible"/>
                                      </p:to>
                                    </p:set>
                                  </p:childTnLst>
                                </p:cTn>
                              </p:par>
                            </p:childTnLst>
                          </p:cTn>
                        </p:par>
                        <p:par>
                          <p:cTn id="37" fill="hold">
                            <p:stCondLst>
                              <p:cond delay="4750"/>
                            </p:stCondLst>
                            <p:childTnLst>
                              <p:par>
                                <p:cTn id="38" presetID="1" presetClass="entr" presetSubtype="0" fill="hold" nodeType="afterEffect">
                                  <p:stCondLst>
                                    <p:cond delay="250"/>
                                  </p:stCondLst>
                                  <p:childTnLst>
                                    <p:set>
                                      <p:cBhvr>
                                        <p:cTn id="39" dur="1" fill="hold">
                                          <p:stCondLst>
                                            <p:cond delay="0"/>
                                          </p:stCondLst>
                                        </p:cTn>
                                        <p:tgtEl>
                                          <p:spTgt spid="319"/>
                                        </p:tgtEl>
                                        <p:attrNameLst>
                                          <p:attrName>style.visibility</p:attrName>
                                        </p:attrNameLst>
                                      </p:cBhvr>
                                      <p:to>
                                        <p:strVal val="visible"/>
                                      </p:to>
                                    </p:set>
                                  </p:childTnLst>
                                </p:cTn>
                              </p:par>
                              <p:par>
                                <p:cTn id="40" presetID="22" presetClass="entr" presetSubtype="4" fill="hold" nodeType="with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wipe(down)">
                                      <p:cBhvr>
                                        <p:cTn id="42" dur="500"/>
                                        <p:tgtEl>
                                          <p:spTgt spid="246"/>
                                        </p:tgtEl>
                                      </p:cBhvr>
                                    </p:animEffect>
                                  </p:childTnLst>
                                </p:cTn>
                              </p:par>
                              <p:par>
                                <p:cTn id="43" presetID="1" presetClass="entr" presetSubtype="0" fill="hold" grpId="0" nodeType="withEffect">
                                  <p:stCondLst>
                                    <p:cond delay="500"/>
                                  </p:stCondLst>
                                  <p:childTnLst>
                                    <p:set>
                                      <p:cBhvr>
                                        <p:cTn id="44" dur="1" fill="hold">
                                          <p:stCondLst>
                                            <p:cond delay="0"/>
                                          </p:stCondLst>
                                        </p:cTn>
                                        <p:tgtEl>
                                          <p:spTgt spid="239"/>
                                        </p:tgtEl>
                                        <p:attrNameLst>
                                          <p:attrName>style.visibility</p:attrName>
                                        </p:attrNameLst>
                                      </p:cBhvr>
                                      <p:to>
                                        <p:strVal val="visible"/>
                                      </p:to>
                                    </p:set>
                                  </p:childTnLst>
                                </p:cTn>
                              </p:par>
                            </p:childTnLst>
                          </p:cTn>
                        </p:par>
                        <p:par>
                          <p:cTn id="45" fill="hold">
                            <p:stCondLst>
                              <p:cond delay="5250"/>
                            </p:stCondLst>
                            <p:childTnLst>
                              <p:par>
                                <p:cTn id="46" presetID="1" presetClass="entr" presetSubtype="0" fill="hold" nodeType="afterEffect">
                                  <p:stCondLst>
                                    <p:cond delay="1750"/>
                                  </p:stCondLst>
                                  <p:childTnLst>
                                    <p:set>
                                      <p:cBhvr>
                                        <p:cTn id="47" dur="1" fill="hold">
                                          <p:stCondLst>
                                            <p:cond delay="0"/>
                                          </p:stCondLst>
                                        </p:cTn>
                                        <p:tgtEl>
                                          <p:spTgt spid="7"/>
                                        </p:tgtEl>
                                        <p:attrNameLst>
                                          <p:attrName>style.visibility</p:attrName>
                                        </p:attrNameLst>
                                      </p:cBhvr>
                                      <p:to>
                                        <p:strVal val="visible"/>
                                      </p:to>
                                    </p:set>
                                  </p:childTnLst>
                                </p:cTn>
                              </p:par>
                            </p:childTnLst>
                          </p:cTn>
                        </p:par>
                        <p:par>
                          <p:cTn id="48" fill="hold">
                            <p:stCondLst>
                              <p:cond delay="7000"/>
                            </p:stCondLst>
                            <p:childTnLst>
                              <p:par>
                                <p:cTn id="49" presetID="22" presetClass="entr" presetSubtype="4" fill="hold" nodeType="afterEffect">
                                  <p:stCondLst>
                                    <p:cond delay="0"/>
                                  </p:stCondLst>
                                  <p:childTnLst>
                                    <p:set>
                                      <p:cBhvr>
                                        <p:cTn id="50" dur="1" fill="hold">
                                          <p:stCondLst>
                                            <p:cond delay="0"/>
                                          </p:stCondLst>
                                        </p:cTn>
                                        <p:tgtEl>
                                          <p:spTgt spid="247"/>
                                        </p:tgtEl>
                                        <p:attrNameLst>
                                          <p:attrName>style.visibility</p:attrName>
                                        </p:attrNameLst>
                                      </p:cBhvr>
                                      <p:to>
                                        <p:strVal val="visible"/>
                                      </p:to>
                                    </p:set>
                                    <p:animEffect transition="in" filter="wipe(down)">
                                      <p:cBhvr>
                                        <p:cTn id="51" dur="500"/>
                                        <p:tgtEl>
                                          <p:spTgt spid="247"/>
                                        </p:tgtEl>
                                      </p:cBhvr>
                                    </p:animEffect>
                                  </p:childTnLst>
                                </p:cTn>
                              </p:par>
                              <p:par>
                                <p:cTn id="52" presetID="22" presetClass="entr" presetSubtype="4" fill="hold" nodeType="withEffect">
                                  <p:stCondLst>
                                    <p:cond delay="0"/>
                                  </p:stCondLst>
                                  <p:childTnLst>
                                    <p:set>
                                      <p:cBhvr>
                                        <p:cTn id="53" dur="1" fill="hold">
                                          <p:stCondLst>
                                            <p:cond delay="0"/>
                                          </p:stCondLst>
                                        </p:cTn>
                                        <p:tgtEl>
                                          <p:spTgt spid="251"/>
                                        </p:tgtEl>
                                        <p:attrNameLst>
                                          <p:attrName>style.visibility</p:attrName>
                                        </p:attrNameLst>
                                      </p:cBhvr>
                                      <p:to>
                                        <p:strVal val="visible"/>
                                      </p:to>
                                    </p:set>
                                    <p:animEffect transition="in" filter="wipe(down)">
                                      <p:cBhvr>
                                        <p:cTn id="54" dur="500"/>
                                        <p:tgtEl>
                                          <p:spTgt spid="251"/>
                                        </p:tgtEl>
                                      </p:cBhvr>
                                    </p:animEffect>
                                  </p:childTnLst>
                                </p:cTn>
                              </p:par>
                            </p:childTnLst>
                          </p:cTn>
                        </p:par>
                        <p:par>
                          <p:cTn id="55" fill="hold">
                            <p:stCondLst>
                              <p:cond delay="7500"/>
                            </p:stCondLst>
                            <p:childTnLst>
                              <p:par>
                                <p:cTn id="56" presetID="1" presetClass="entr" presetSubtype="0" fill="hold" grpId="0" nodeType="afterEffect">
                                  <p:stCondLst>
                                    <p:cond delay="500"/>
                                  </p:stCondLst>
                                  <p:childTnLst>
                                    <p:set>
                                      <p:cBhvr>
                                        <p:cTn id="57" dur="1" fill="hold">
                                          <p:stCondLst>
                                            <p:cond delay="0"/>
                                          </p:stCondLst>
                                        </p:cTn>
                                        <p:tgtEl>
                                          <p:spTgt spid="238"/>
                                        </p:tgtEl>
                                        <p:attrNameLst>
                                          <p:attrName>style.visibility</p:attrName>
                                        </p:attrNameLst>
                                      </p:cBhvr>
                                      <p:to>
                                        <p:strVal val="visible"/>
                                      </p:to>
                                    </p:set>
                                  </p:childTnLst>
                                </p:cTn>
                              </p:par>
                            </p:childTnLst>
                          </p:cTn>
                        </p:par>
                        <p:par>
                          <p:cTn id="58" fill="hold">
                            <p:stCondLst>
                              <p:cond delay="8000"/>
                            </p:stCondLst>
                            <p:childTnLst>
                              <p:par>
                                <p:cTn id="59" presetID="1" presetClass="entr" presetSubtype="0" fill="hold" nodeType="afterEffect">
                                  <p:stCondLst>
                                    <p:cond delay="1750"/>
                                  </p:stCondLst>
                                  <p:childTnLst>
                                    <p:set>
                                      <p:cBhvr>
                                        <p:cTn id="60" dur="1" fill="hold">
                                          <p:stCondLst>
                                            <p:cond delay="0"/>
                                          </p:stCondLst>
                                        </p:cTn>
                                        <p:tgtEl>
                                          <p:spTgt spid="344"/>
                                        </p:tgtEl>
                                        <p:attrNameLst>
                                          <p:attrName>style.visibility</p:attrName>
                                        </p:attrNameLst>
                                      </p:cBhvr>
                                      <p:to>
                                        <p:strVal val="visible"/>
                                      </p:to>
                                    </p:set>
                                  </p:childTnLst>
                                </p:cTn>
                              </p:par>
                            </p:childTnLst>
                          </p:cTn>
                        </p:par>
                        <p:par>
                          <p:cTn id="61" fill="hold">
                            <p:stCondLst>
                              <p:cond delay="9750"/>
                            </p:stCondLst>
                            <p:childTnLst>
                              <p:par>
                                <p:cTn id="62" presetID="22" presetClass="entr" presetSubtype="4" fill="hold" nodeType="afterEffect">
                                  <p:stCondLst>
                                    <p:cond delay="0"/>
                                  </p:stCondLst>
                                  <p:childTnLst>
                                    <p:set>
                                      <p:cBhvr>
                                        <p:cTn id="63" dur="1" fill="hold">
                                          <p:stCondLst>
                                            <p:cond delay="0"/>
                                          </p:stCondLst>
                                        </p:cTn>
                                        <p:tgtEl>
                                          <p:spTgt spid="248"/>
                                        </p:tgtEl>
                                        <p:attrNameLst>
                                          <p:attrName>style.visibility</p:attrName>
                                        </p:attrNameLst>
                                      </p:cBhvr>
                                      <p:to>
                                        <p:strVal val="visible"/>
                                      </p:to>
                                    </p:set>
                                    <p:animEffect transition="in" filter="wipe(down)">
                                      <p:cBhvr>
                                        <p:cTn id="64" dur="500"/>
                                        <p:tgtEl>
                                          <p:spTgt spid="248"/>
                                        </p:tgtEl>
                                      </p:cBhvr>
                                    </p:animEffect>
                                  </p:childTnLst>
                                </p:cTn>
                              </p:par>
                            </p:childTnLst>
                          </p:cTn>
                        </p:par>
                        <p:par>
                          <p:cTn id="65" fill="hold">
                            <p:stCondLst>
                              <p:cond delay="10250"/>
                            </p:stCondLst>
                            <p:childTnLst>
                              <p:par>
                                <p:cTn id="66" presetID="1" presetClass="entr" presetSubtype="0" fill="hold" grpId="0" nodeType="afterEffect">
                                  <p:stCondLst>
                                    <p:cond delay="500"/>
                                  </p:stCondLst>
                                  <p:childTnLst>
                                    <p:set>
                                      <p:cBhvr>
                                        <p:cTn id="67" dur="1" fill="hold">
                                          <p:stCondLst>
                                            <p:cond delay="0"/>
                                          </p:stCondLst>
                                        </p:cTn>
                                        <p:tgtEl>
                                          <p:spTgt spid="241"/>
                                        </p:tgtEl>
                                        <p:attrNameLst>
                                          <p:attrName>style.visibility</p:attrName>
                                        </p:attrNameLst>
                                      </p:cBhvr>
                                      <p:to>
                                        <p:strVal val="visible"/>
                                      </p:to>
                                    </p:set>
                                  </p:childTnLst>
                                </p:cTn>
                              </p:par>
                            </p:childTnLst>
                          </p:cTn>
                        </p:par>
                        <p:par>
                          <p:cTn id="68" fill="hold">
                            <p:stCondLst>
                              <p:cond delay="10750"/>
                            </p:stCondLst>
                            <p:childTnLst>
                              <p:par>
                                <p:cTn id="69" presetID="1" presetClass="entr" presetSubtype="0" fill="hold" nodeType="afterEffect">
                                  <p:stCondLst>
                                    <p:cond delay="1750"/>
                                  </p:stCondLst>
                                  <p:childTnLst>
                                    <p:set>
                                      <p:cBhvr>
                                        <p:cTn id="70" dur="1" fill="hold">
                                          <p:stCondLst>
                                            <p:cond delay="0"/>
                                          </p:stCondLst>
                                        </p:cTn>
                                        <p:tgtEl>
                                          <p:spTgt spid="105"/>
                                        </p:tgtEl>
                                        <p:attrNameLst>
                                          <p:attrName>style.visibility</p:attrName>
                                        </p:attrNameLst>
                                      </p:cBhvr>
                                      <p:to>
                                        <p:strVal val="visible"/>
                                      </p:to>
                                    </p:set>
                                  </p:childTnLst>
                                </p:cTn>
                              </p:par>
                            </p:childTnLst>
                          </p:cTn>
                        </p:par>
                        <p:par>
                          <p:cTn id="71" fill="hold">
                            <p:stCondLst>
                              <p:cond delay="12500"/>
                            </p:stCondLst>
                            <p:childTnLst>
                              <p:par>
                                <p:cTn id="72" presetID="22" presetClass="entr" presetSubtype="4" fill="hold" nodeType="afterEffect">
                                  <p:stCondLst>
                                    <p:cond delay="0"/>
                                  </p:stCondLst>
                                  <p:childTnLst>
                                    <p:set>
                                      <p:cBhvr>
                                        <p:cTn id="73" dur="1" fill="hold">
                                          <p:stCondLst>
                                            <p:cond delay="0"/>
                                          </p:stCondLst>
                                        </p:cTn>
                                        <p:tgtEl>
                                          <p:spTgt spid="249"/>
                                        </p:tgtEl>
                                        <p:attrNameLst>
                                          <p:attrName>style.visibility</p:attrName>
                                        </p:attrNameLst>
                                      </p:cBhvr>
                                      <p:to>
                                        <p:strVal val="visible"/>
                                      </p:to>
                                    </p:set>
                                    <p:animEffect transition="in" filter="wipe(down)">
                                      <p:cBhvr>
                                        <p:cTn id="74" dur="500"/>
                                        <p:tgtEl>
                                          <p:spTgt spid="249"/>
                                        </p:tgtEl>
                                      </p:cBhvr>
                                    </p:animEffect>
                                  </p:childTnLst>
                                </p:cTn>
                              </p:par>
                            </p:childTnLst>
                          </p:cTn>
                        </p:par>
                        <p:par>
                          <p:cTn id="75" fill="hold">
                            <p:stCondLst>
                              <p:cond delay="13000"/>
                            </p:stCondLst>
                            <p:childTnLst>
                              <p:par>
                                <p:cTn id="76" presetID="1" presetClass="entr" presetSubtype="0" fill="hold" grpId="0" nodeType="afterEffect">
                                  <p:stCondLst>
                                    <p:cond delay="500"/>
                                  </p:stCondLst>
                                  <p:childTnLst>
                                    <p:set>
                                      <p:cBhvr>
                                        <p:cTn id="77" dur="1" fill="hold">
                                          <p:stCondLst>
                                            <p:cond delay="0"/>
                                          </p:stCondLst>
                                        </p:cTn>
                                        <p:tgtEl>
                                          <p:spTgt spid="240"/>
                                        </p:tgtEl>
                                        <p:attrNameLst>
                                          <p:attrName>style.visibility</p:attrName>
                                        </p:attrNameLst>
                                      </p:cBhvr>
                                      <p:to>
                                        <p:strVal val="visible"/>
                                      </p:to>
                                    </p:set>
                                  </p:childTnLst>
                                </p:cTn>
                              </p:par>
                            </p:childTnLst>
                          </p:cTn>
                        </p:par>
                        <p:par>
                          <p:cTn id="78" fill="hold">
                            <p:stCondLst>
                              <p:cond delay="13500"/>
                            </p:stCondLst>
                            <p:childTnLst>
                              <p:par>
                                <p:cTn id="79" presetID="1" presetClass="entr" presetSubtype="0" fill="hold" nodeType="afterEffect">
                                  <p:stCondLst>
                                    <p:cond delay="1750"/>
                                  </p:stCondLst>
                                  <p:childTnLst>
                                    <p:set>
                                      <p:cBhvr>
                                        <p:cTn id="80" dur="1" fill="hold">
                                          <p:stCondLst>
                                            <p:cond delay="0"/>
                                          </p:stCondLst>
                                        </p:cTn>
                                        <p:tgtEl>
                                          <p:spTgt spid="2"/>
                                        </p:tgtEl>
                                        <p:attrNameLst>
                                          <p:attrName>style.visibility</p:attrName>
                                        </p:attrNameLst>
                                      </p:cBhvr>
                                      <p:to>
                                        <p:strVal val="visible"/>
                                      </p:to>
                                    </p:set>
                                  </p:childTnLst>
                                </p:cTn>
                              </p:par>
                            </p:childTnLst>
                          </p:cTn>
                        </p:par>
                        <p:par>
                          <p:cTn id="81" fill="hold">
                            <p:stCondLst>
                              <p:cond delay="15250"/>
                            </p:stCondLst>
                            <p:childTnLst>
                              <p:par>
                                <p:cTn id="82" presetID="22" presetClass="entr" presetSubtype="4" fill="hold" nodeType="afterEffect">
                                  <p:stCondLst>
                                    <p:cond delay="0"/>
                                  </p:stCondLst>
                                  <p:childTnLst>
                                    <p:set>
                                      <p:cBhvr>
                                        <p:cTn id="83" dur="1" fill="hold">
                                          <p:stCondLst>
                                            <p:cond delay="0"/>
                                          </p:stCondLst>
                                        </p:cTn>
                                        <p:tgtEl>
                                          <p:spTgt spid="250"/>
                                        </p:tgtEl>
                                        <p:attrNameLst>
                                          <p:attrName>style.visibility</p:attrName>
                                        </p:attrNameLst>
                                      </p:cBhvr>
                                      <p:to>
                                        <p:strVal val="visible"/>
                                      </p:to>
                                    </p:set>
                                    <p:animEffect transition="in" filter="wipe(down)">
                                      <p:cBhvr>
                                        <p:cTn id="84" dur="500"/>
                                        <p:tgtEl>
                                          <p:spTgt spid="250"/>
                                        </p:tgtEl>
                                      </p:cBhvr>
                                    </p:animEffect>
                                  </p:childTnLst>
                                </p:cTn>
                              </p:par>
                            </p:childTnLst>
                          </p:cTn>
                        </p:par>
                        <p:par>
                          <p:cTn id="85" fill="hold">
                            <p:stCondLst>
                              <p:cond delay="15750"/>
                            </p:stCondLst>
                            <p:childTnLst>
                              <p:par>
                                <p:cTn id="86" presetID="1" presetClass="entr" presetSubtype="0" fill="hold" grpId="0" nodeType="afterEffect">
                                  <p:stCondLst>
                                    <p:cond delay="500"/>
                                  </p:stCondLst>
                                  <p:childTnLst>
                                    <p:set>
                                      <p:cBhvr>
                                        <p:cTn id="87" dur="1" fill="hold">
                                          <p:stCondLst>
                                            <p:cond delay="0"/>
                                          </p:stCondLst>
                                        </p:cTn>
                                        <p:tgtEl>
                                          <p:spTgt spid="242"/>
                                        </p:tgtEl>
                                        <p:attrNameLst>
                                          <p:attrName>style.visibility</p:attrName>
                                        </p:attrNameLst>
                                      </p:cBhvr>
                                      <p:to>
                                        <p:strVal val="visible"/>
                                      </p:to>
                                    </p:set>
                                  </p:childTnLst>
                                </p:cTn>
                              </p:par>
                            </p:childTnLst>
                          </p:cTn>
                        </p:par>
                        <p:par>
                          <p:cTn id="88" fill="hold">
                            <p:stCondLst>
                              <p:cond delay="16250"/>
                            </p:stCondLst>
                            <p:childTnLst>
                              <p:par>
                                <p:cTn id="89" presetID="1" presetClass="entr" presetSubtype="0" fill="hold" nodeType="afterEffect">
                                  <p:stCondLst>
                                    <p:cond delay="2250"/>
                                  </p:stCondLst>
                                  <p:childTnLst>
                                    <p:set>
                                      <p:cBhvr>
                                        <p:cTn id="90" dur="1" fill="hold">
                                          <p:stCondLst>
                                            <p:cond delay="0"/>
                                          </p:stCondLst>
                                        </p:cTn>
                                        <p:tgtEl>
                                          <p:spTgt spid="253"/>
                                        </p:tgtEl>
                                        <p:attrNameLst>
                                          <p:attrName>style.visibility</p:attrName>
                                        </p:attrNameLst>
                                      </p:cBhvr>
                                      <p:to>
                                        <p:strVal val="visible"/>
                                      </p:to>
                                    </p:set>
                                  </p:childTnLst>
                                </p:cTn>
                              </p:par>
                            </p:childTnLst>
                          </p:cTn>
                        </p:par>
                        <p:par>
                          <p:cTn id="91" fill="hold">
                            <p:stCondLst>
                              <p:cond delay="18500"/>
                            </p:stCondLst>
                            <p:childTnLst>
                              <p:par>
                                <p:cTn id="92" presetID="1" presetClass="entr" presetSubtype="0" fill="hold" grpId="0" nodeType="afterEffect">
                                  <p:stCondLst>
                                    <p:cond delay="1000"/>
                                  </p:stCondLst>
                                  <p:childTnLst>
                                    <p:set>
                                      <p:cBhvr>
                                        <p:cTn id="93" dur="1" fill="hold">
                                          <p:stCondLst>
                                            <p:cond delay="0"/>
                                          </p:stCondLst>
                                        </p:cTn>
                                        <p:tgtEl>
                                          <p:spTgt spid="254"/>
                                        </p:tgtEl>
                                        <p:attrNameLst>
                                          <p:attrName>style.visibility</p:attrName>
                                        </p:attrNameLst>
                                      </p:cBhvr>
                                      <p:to>
                                        <p:strVal val="visible"/>
                                      </p:to>
                                    </p:set>
                                  </p:childTnLst>
                                </p:cTn>
                              </p:par>
                              <p:par>
                                <p:cTn id="94" presetID="1" presetClass="entr" presetSubtype="0" fill="hold" grpId="0" nodeType="withEffect">
                                  <p:stCondLst>
                                    <p:cond delay="1000"/>
                                  </p:stCondLst>
                                  <p:childTnLst>
                                    <p:set>
                                      <p:cBhvr>
                                        <p:cTn id="95"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217" grpId="0"/>
      <p:bldP spid="238" grpId="0"/>
      <p:bldP spid="239" grpId="0"/>
      <p:bldP spid="240" grpId="0"/>
      <p:bldP spid="241" grpId="0"/>
      <p:bldP spid="242" grpId="0"/>
      <p:bldP spid="4" grpId="0" animBg="1"/>
      <p:bldP spid="245" grpId="0"/>
      <p:bldP spid="254" grpId="0" animBg="1"/>
      <p:bldP spid="2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86C5B4-0BA2-4AAF-A48E-7A8D38AE6795}"/>
              </a:ext>
            </a:extLst>
          </p:cNvPr>
          <p:cNvSpPr>
            <a:spLocks noGrp="1"/>
          </p:cNvSpPr>
          <p:nvPr>
            <p:ph type="title"/>
          </p:nvPr>
        </p:nvSpPr>
        <p:spPr/>
        <p:txBody>
          <a:bodyPr>
            <a:normAutofit/>
          </a:bodyPr>
          <a:lstStyle/>
          <a:p>
            <a:r>
              <a:rPr lang="en-AU" dirty="0"/>
              <a:t>How many wells need to be rehabilitated in </a:t>
            </a:r>
            <a:r>
              <a:rPr lang="en-AU"/>
              <a:t>South Australia?</a:t>
            </a:r>
            <a:endParaRPr lang="en-AU" dirty="0"/>
          </a:p>
        </p:txBody>
      </p:sp>
      <p:sp>
        <p:nvSpPr>
          <p:cNvPr id="14" name="Freeform: Shape 13">
            <a:extLst>
              <a:ext uri="{FF2B5EF4-FFF2-40B4-BE49-F238E27FC236}">
                <a16:creationId xmlns:a16="http://schemas.microsoft.com/office/drawing/2014/main" id="{2EAB2A05-DCFB-4CD8-B164-B663386AFAF0}"/>
              </a:ext>
            </a:extLst>
          </p:cNvPr>
          <p:cNvSpPr/>
          <p:nvPr/>
        </p:nvSpPr>
        <p:spPr>
          <a:xfrm>
            <a:off x="927064" y="3868750"/>
            <a:ext cx="10667078" cy="2351013"/>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446568 h 2041452"/>
              <a:gd name="connsiteX1" fmla="*/ 0 w 10122195"/>
              <a:gd name="connsiteY1" fmla="*/ 882503 h 2041452"/>
              <a:gd name="connsiteX2" fmla="*/ 244549 w 10122195"/>
              <a:gd name="connsiteY2" fmla="*/ 499731 h 2041452"/>
              <a:gd name="connsiteX3" fmla="*/ 489098 w 10122195"/>
              <a:gd name="connsiteY3" fmla="*/ 0 h 2041452"/>
              <a:gd name="connsiteX4" fmla="*/ 935665 w 10122195"/>
              <a:gd name="connsiteY4" fmla="*/ 308345 h 2041452"/>
              <a:gd name="connsiteX5" fmla="*/ 1275907 w 10122195"/>
              <a:gd name="connsiteY5" fmla="*/ 308345 h 2041452"/>
              <a:gd name="connsiteX6" fmla="*/ 1733107 w 10122195"/>
              <a:gd name="connsiteY6" fmla="*/ 446568 h 2041452"/>
              <a:gd name="connsiteX7" fmla="*/ 2243470 w 10122195"/>
              <a:gd name="connsiteY7" fmla="*/ 499731 h 2041452"/>
              <a:gd name="connsiteX8" fmla="*/ 2583711 w 10122195"/>
              <a:gd name="connsiteY8" fmla="*/ 510363 h 2041452"/>
              <a:gd name="connsiteX9" fmla="*/ 2977116 w 10122195"/>
              <a:gd name="connsiteY9" fmla="*/ 435935 h 2041452"/>
              <a:gd name="connsiteX10" fmla="*/ 3232297 w 10122195"/>
              <a:gd name="connsiteY10" fmla="*/ 372140 h 2041452"/>
              <a:gd name="connsiteX11" fmla="*/ 3487479 w 10122195"/>
              <a:gd name="connsiteY11" fmla="*/ 223284 h 2041452"/>
              <a:gd name="connsiteX12" fmla="*/ 3965944 w 10122195"/>
              <a:gd name="connsiteY12" fmla="*/ 244549 h 2041452"/>
              <a:gd name="connsiteX13" fmla="*/ 4359349 w 10122195"/>
              <a:gd name="connsiteY13" fmla="*/ 297712 h 2041452"/>
              <a:gd name="connsiteX14" fmla="*/ 4859079 w 10122195"/>
              <a:gd name="connsiteY14" fmla="*/ 265815 h 2041452"/>
              <a:gd name="connsiteX15" fmla="*/ 5231218 w 10122195"/>
              <a:gd name="connsiteY15" fmla="*/ 329610 h 2041452"/>
              <a:gd name="connsiteX16" fmla="*/ 5752214 w 10122195"/>
              <a:gd name="connsiteY16" fmla="*/ 265815 h 2041452"/>
              <a:gd name="connsiteX17" fmla="*/ 6071190 w 10122195"/>
              <a:gd name="connsiteY17" fmla="*/ 148856 h 2041452"/>
              <a:gd name="connsiteX18" fmla="*/ 6709144 w 10122195"/>
              <a:gd name="connsiteY18" fmla="*/ 159489 h 2041452"/>
              <a:gd name="connsiteX19" fmla="*/ 7166344 w 10122195"/>
              <a:gd name="connsiteY19" fmla="*/ 276447 h 2041452"/>
              <a:gd name="connsiteX20" fmla="*/ 7676707 w 10122195"/>
              <a:gd name="connsiteY20" fmla="*/ 318977 h 2041452"/>
              <a:gd name="connsiteX21" fmla="*/ 8006316 w 10122195"/>
              <a:gd name="connsiteY21" fmla="*/ 159489 h 2041452"/>
              <a:gd name="connsiteX22" fmla="*/ 8335925 w 10122195"/>
              <a:gd name="connsiteY22" fmla="*/ 127591 h 2041452"/>
              <a:gd name="connsiteX23" fmla="*/ 8623004 w 10122195"/>
              <a:gd name="connsiteY23" fmla="*/ 276447 h 2041452"/>
              <a:gd name="connsiteX24" fmla="*/ 8846288 w 10122195"/>
              <a:gd name="connsiteY24" fmla="*/ 414670 h 2041452"/>
              <a:gd name="connsiteX25" fmla="*/ 9292856 w 10122195"/>
              <a:gd name="connsiteY25" fmla="*/ 329610 h 2041452"/>
              <a:gd name="connsiteX26" fmla="*/ 9537404 w 10122195"/>
              <a:gd name="connsiteY26" fmla="*/ 287080 h 2041452"/>
              <a:gd name="connsiteX27" fmla="*/ 9707525 w 10122195"/>
              <a:gd name="connsiteY27" fmla="*/ 287080 h 2041452"/>
              <a:gd name="connsiteX28" fmla="*/ 10111563 w 10122195"/>
              <a:gd name="connsiteY28" fmla="*/ 276447 h 2041452"/>
              <a:gd name="connsiteX29" fmla="*/ 10122195 w 10122195"/>
              <a:gd name="connsiteY29" fmla="*/ 2041452 h 2041452"/>
              <a:gd name="connsiteX30" fmla="*/ 21265 w 10122195"/>
              <a:gd name="connsiteY30" fmla="*/ 2030819 h 2041452"/>
              <a:gd name="connsiteX31" fmla="*/ 21265 w 10122195"/>
              <a:gd name="connsiteY31" fmla="*/ 839973 h 2041452"/>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35665 w 10122195"/>
              <a:gd name="connsiteY4" fmla="*/ 318977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00939 w 10122195"/>
              <a:gd name="connsiteY7" fmla="*/ 127591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67833 h 2062717"/>
              <a:gd name="connsiteX1" fmla="*/ 0 w 10122195"/>
              <a:gd name="connsiteY1" fmla="*/ 903768 h 2062717"/>
              <a:gd name="connsiteX2" fmla="*/ 10633 w 10122195"/>
              <a:gd name="connsiteY2" fmla="*/ 10633 h 2062717"/>
              <a:gd name="connsiteX3" fmla="*/ 489098 w 10122195"/>
              <a:gd name="connsiteY3" fmla="*/ 21265 h 2062717"/>
              <a:gd name="connsiteX4" fmla="*/ 956930 w 10122195"/>
              <a:gd name="connsiteY4" fmla="*/ 159489 h 2062717"/>
              <a:gd name="connsiteX5" fmla="*/ 1392865 w 10122195"/>
              <a:gd name="connsiteY5" fmla="*/ 85062 h 2062717"/>
              <a:gd name="connsiteX6" fmla="*/ 1818167 w 10122195"/>
              <a:gd name="connsiteY6" fmla="*/ 138223 h 2062717"/>
              <a:gd name="connsiteX7" fmla="*/ 2200939 w 10122195"/>
              <a:gd name="connsiteY7" fmla="*/ 138224 h 2062717"/>
              <a:gd name="connsiteX8" fmla="*/ 2711301 w 10122195"/>
              <a:gd name="connsiteY8" fmla="*/ 0 h 2062717"/>
              <a:gd name="connsiteX9" fmla="*/ 2977116 w 10122195"/>
              <a:gd name="connsiteY9" fmla="*/ 457200 h 2062717"/>
              <a:gd name="connsiteX10" fmla="*/ 3232297 w 10122195"/>
              <a:gd name="connsiteY10" fmla="*/ 393405 h 2062717"/>
              <a:gd name="connsiteX11" fmla="*/ 3487479 w 10122195"/>
              <a:gd name="connsiteY11" fmla="*/ 244549 h 2062717"/>
              <a:gd name="connsiteX12" fmla="*/ 3965944 w 10122195"/>
              <a:gd name="connsiteY12" fmla="*/ 265814 h 2062717"/>
              <a:gd name="connsiteX13" fmla="*/ 4359349 w 10122195"/>
              <a:gd name="connsiteY13" fmla="*/ 318977 h 2062717"/>
              <a:gd name="connsiteX14" fmla="*/ 4859079 w 10122195"/>
              <a:gd name="connsiteY14" fmla="*/ 287080 h 2062717"/>
              <a:gd name="connsiteX15" fmla="*/ 5231218 w 10122195"/>
              <a:gd name="connsiteY15" fmla="*/ 350875 h 2062717"/>
              <a:gd name="connsiteX16" fmla="*/ 5752214 w 10122195"/>
              <a:gd name="connsiteY16" fmla="*/ 287080 h 2062717"/>
              <a:gd name="connsiteX17" fmla="*/ 6071190 w 10122195"/>
              <a:gd name="connsiteY17" fmla="*/ 170121 h 2062717"/>
              <a:gd name="connsiteX18" fmla="*/ 6709144 w 10122195"/>
              <a:gd name="connsiteY18" fmla="*/ 180754 h 2062717"/>
              <a:gd name="connsiteX19" fmla="*/ 7166344 w 10122195"/>
              <a:gd name="connsiteY19" fmla="*/ 297712 h 2062717"/>
              <a:gd name="connsiteX20" fmla="*/ 7676707 w 10122195"/>
              <a:gd name="connsiteY20" fmla="*/ 340242 h 2062717"/>
              <a:gd name="connsiteX21" fmla="*/ 8006316 w 10122195"/>
              <a:gd name="connsiteY21" fmla="*/ 180754 h 2062717"/>
              <a:gd name="connsiteX22" fmla="*/ 8335925 w 10122195"/>
              <a:gd name="connsiteY22" fmla="*/ 148856 h 2062717"/>
              <a:gd name="connsiteX23" fmla="*/ 8623004 w 10122195"/>
              <a:gd name="connsiteY23" fmla="*/ 297712 h 2062717"/>
              <a:gd name="connsiteX24" fmla="*/ 8846288 w 10122195"/>
              <a:gd name="connsiteY24" fmla="*/ 435935 h 2062717"/>
              <a:gd name="connsiteX25" fmla="*/ 9292856 w 10122195"/>
              <a:gd name="connsiteY25" fmla="*/ 350875 h 2062717"/>
              <a:gd name="connsiteX26" fmla="*/ 9537404 w 10122195"/>
              <a:gd name="connsiteY26" fmla="*/ 308345 h 2062717"/>
              <a:gd name="connsiteX27" fmla="*/ 9707525 w 10122195"/>
              <a:gd name="connsiteY27" fmla="*/ 308345 h 2062717"/>
              <a:gd name="connsiteX28" fmla="*/ 10111563 w 10122195"/>
              <a:gd name="connsiteY28" fmla="*/ 297712 h 2062717"/>
              <a:gd name="connsiteX29" fmla="*/ 10122195 w 10122195"/>
              <a:gd name="connsiteY29" fmla="*/ 2062717 h 2062717"/>
              <a:gd name="connsiteX30" fmla="*/ 21265 w 10122195"/>
              <a:gd name="connsiteY30" fmla="*/ 2052084 h 2062717"/>
              <a:gd name="connsiteX31" fmla="*/ 21265 w 10122195"/>
              <a:gd name="connsiteY31" fmla="*/ 861238 h 2062717"/>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232297 w 10122195"/>
              <a:gd name="connsiteY10" fmla="*/ 584791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92455 w 10122195"/>
              <a:gd name="connsiteY17" fmla="*/ 63795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744279 h 2339163"/>
              <a:gd name="connsiteX1" fmla="*/ 0 w 10122195"/>
              <a:gd name="connsiteY1" fmla="*/ 1180214 h 2339163"/>
              <a:gd name="connsiteX2" fmla="*/ 10633 w 10122195"/>
              <a:gd name="connsiteY2" fmla="*/ 287079 h 2339163"/>
              <a:gd name="connsiteX3" fmla="*/ 489098 w 10122195"/>
              <a:gd name="connsiteY3" fmla="*/ 297711 h 2339163"/>
              <a:gd name="connsiteX4" fmla="*/ 956930 w 10122195"/>
              <a:gd name="connsiteY4" fmla="*/ 435935 h 2339163"/>
              <a:gd name="connsiteX5" fmla="*/ 1392865 w 10122195"/>
              <a:gd name="connsiteY5" fmla="*/ 361508 h 2339163"/>
              <a:gd name="connsiteX6" fmla="*/ 1818167 w 10122195"/>
              <a:gd name="connsiteY6" fmla="*/ 414669 h 2339163"/>
              <a:gd name="connsiteX7" fmla="*/ 2200939 w 10122195"/>
              <a:gd name="connsiteY7" fmla="*/ 414670 h 2339163"/>
              <a:gd name="connsiteX8" fmla="*/ 2711301 w 10122195"/>
              <a:gd name="connsiteY8" fmla="*/ 276446 h 2339163"/>
              <a:gd name="connsiteX9" fmla="*/ 3221664 w 10122195"/>
              <a:gd name="connsiteY9" fmla="*/ 85060 h 2339163"/>
              <a:gd name="connsiteX10" fmla="*/ 3551274 w 10122195"/>
              <a:gd name="connsiteY10" fmla="*/ 159488 h 2339163"/>
              <a:gd name="connsiteX11" fmla="*/ 3657600 w 10122195"/>
              <a:gd name="connsiteY11" fmla="*/ 159488 h 2339163"/>
              <a:gd name="connsiteX12" fmla="*/ 4263656 w 10122195"/>
              <a:gd name="connsiteY12" fmla="*/ 127591 h 2339163"/>
              <a:gd name="connsiteX13" fmla="*/ 4476308 w 10122195"/>
              <a:gd name="connsiteY13" fmla="*/ 350874 h 2339163"/>
              <a:gd name="connsiteX14" fmla="*/ 4880343 w 10122195"/>
              <a:gd name="connsiteY14" fmla="*/ 350875 h 2339163"/>
              <a:gd name="connsiteX15" fmla="*/ 5241851 w 10122195"/>
              <a:gd name="connsiteY15" fmla="*/ 340242 h 2339163"/>
              <a:gd name="connsiteX16" fmla="*/ 5762846 w 10122195"/>
              <a:gd name="connsiteY16" fmla="*/ 393405 h 2339163"/>
              <a:gd name="connsiteX17" fmla="*/ 6092455 w 10122195"/>
              <a:gd name="connsiteY17" fmla="*/ 148855 h 2339163"/>
              <a:gd name="connsiteX18" fmla="*/ 6687879 w 10122195"/>
              <a:gd name="connsiteY18" fmla="*/ 0 h 2339163"/>
              <a:gd name="connsiteX19" fmla="*/ 7166344 w 10122195"/>
              <a:gd name="connsiteY19" fmla="*/ 574158 h 2339163"/>
              <a:gd name="connsiteX20" fmla="*/ 7676707 w 10122195"/>
              <a:gd name="connsiteY20" fmla="*/ 616688 h 2339163"/>
              <a:gd name="connsiteX21" fmla="*/ 8006316 w 10122195"/>
              <a:gd name="connsiteY21" fmla="*/ 457200 h 2339163"/>
              <a:gd name="connsiteX22" fmla="*/ 8335925 w 10122195"/>
              <a:gd name="connsiteY22" fmla="*/ 425302 h 2339163"/>
              <a:gd name="connsiteX23" fmla="*/ 8623004 w 10122195"/>
              <a:gd name="connsiteY23" fmla="*/ 574158 h 2339163"/>
              <a:gd name="connsiteX24" fmla="*/ 8846288 w 10122195"/>
              <a:gd name="connsiteY24" fmla="*/ 712381 h 2339163"/>
              <a:gd name="connsiteX25" fmla="*/ 9292856 w 10122195"/>
              <a:gd name="connsiteY25" fmla="*/ 627321 h 2339163"/>
              <a:gd name="connsiteX26" fmla="*/ 9537404 w 10122195"/>
              <a:gd name="connsiteY26" fmla="*/ 584791 h 2339163"/>
              <a:gd name="connsiteX27" fmla="*/ 9707525 w 10122195"/>
              <a:gd name="connsiteY27" fmla="*/ 584791 h 2339163"/>
              <a:gd name="connsiteX28" fmla="*/ 10111563 w 10122195"/>
              <a:gd name="connsiteY28" fmla="*/ 574158 h 2339163"/>
              <a:gd name="connsiteX29" fmla="*/ 10122195 w 10122195"/>
              <a:gd name="connsiteY29" fmla="*/ 2339163 h 2339163"/>
              <a:gd name="connsiteX30" fmla="*/ 21265 w 10122195"/>
              <a:gd name="connsiteY30" fmla="*/ 2328530 h 2339163"/>
              <a:gd name="connsiteX31" fmla="*/ 21265 w 10122195"/>
              <a:gd name="connsiteY31" fmla="*/ 1137684 h 2339163"/>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71321 w 10122195"/>
              <a:gd name="connsiteY27" fmla="*/ 372140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952613 w 10154094"/>
              <a:gd name="connsiteY23" fmla="*/ 404037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78214 w 10154094"/>
              <a:gd name="connsiteY6" fmla="*/ 16437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946197 w 10154094"/>
              <a:gd name="connsiteY6" fmla="*/ 220750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52576 h 2434856"/>
              <a:gd name="connsiteX3" fmla="*/ 638513 w 10154094"/>
              <a:gd name="connsiteY3" fmla="*/ 95422 h 2434856"/>
              <a:gd name="connsiteX4" fmla="*/ 988948 w 10154094"/>
              <a:gd name="connsiteY4" fmla="*/ 161164 h 2434856"/>
              <a:gd name="connsiteX5" fmla="*/ 1489039 w 10154094"/>
              <a:gd name="connsiteY5" fmla="*/ 125376 h 2434856"/>
              <a:gd name="connsiteX6" fmla="*/ 1818126 w 10154094"/>
              <a:gd name="connsiteY6" fmla="*/ 301285 h 2434856"/>
              <a:gd name="connsiteX7" fmla="*/ 2329010 w 10154094"/>
              <a:gd name="connsiteY7" fmla="*/ 389559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508744 w 10154094"/>
              <a:gd name="connsiteY10" fmla="*/ 203602 h 2457704"/>
              <a:gd name="connsiteX11" fmla="*/ 3668593 w 10154094"/>
              <a:gd name="connsiteY11" fmla="*/ 0 h 2457704"/>
              <a:gd name="connsiteX12" fmla="*/ 4263656 w 10154094"/>
              <a:gd name="connsiteY12" fmla="*/ 246132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63656 w 10154094"/>
              <a:gd name="connsiteY12" fmla="*/ 246132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476308 w 10154094"/>
              <a:gd name="connsiteY13" fmla="*/ 469415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4912240 w 10154094"/>
              <a:gd name="connsiteY14" fmla="*/ 405621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241851 w 10154094"/>
              <a:gd name="connsiteY15" fmla="*/ 405620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762846 w 10154094"/>
              <a:gd name="connsiteY16" fmla="*/ 448150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092455 w 10154094"/>
              <a:gd name="connsiteY17" fmla="*/ 267396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241872 w 10154094"/>
              <a:gd name="connsiteY17" fmla="*/ 186861 h 2457704"/>
              <a:gd name="connsiteX18" fmla="*/ 6687879 w 10154094"/>
              <a:gd name="connsiteY18" fmla="*/ 118541 h 2457704"/>
              <a:gd name="connsiteX19" fmla="*/ 7028121 w 10154094"/>
              <a:gd name="connsiteY19" fmla="*/ 22848 h 2457704"/>
              <a:gd name="connsiteX20" fmla="*/ 7814930 w 10154094"/>
              <a:gd name="connsiteY20" fmla="*/ 309927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862820 h 2457704"/>
              <a:gd name="connsiteX1" fmla="*/ 0 w 10154094"/>
              <a:gd name="connsiteY1" fmla="*/ 1298755 h 2457704"/>
              <a:gd name="connsiteX2" fmla="*/ 10633 w 10154094"/>
              <a:gd name="connsiteY2" fmla="*/ 75424 h 2457704"/>
              <a:gd name="connsiteX3" fmla="*/ 638513 w 10154094"/>
              <a:gd name="connsiteY3" fmla="*/ 118270 h 2457704"/>
              <a:gd name="connsiteX4" fmla="*/ 988948 w 10154094"/>
              <a:gd name="connsiteY4" fmla="*/ 184012 h 2457704"/>
              <a:gd name="connsiteX5" fmla="*/ 1489039 w 10154094"/>
              <a:gd name="connsiteY5" fmla="*/ 148224 h 2457704"/>
              <a:gd name="connsiteX6" fmla="*/ 1818126 w 10154094"/>
              <a:gd name="connsiteY6" fmla="*/ 324133 h 2457704"/>
              <a:gd name="connsiteX7" fmla="*/ 2329010 w 10154094"/>
              <a:gd name="connsiteY7" fmla="*/ 412407 h 2457704"/>
              <a:gd name="connsiteX8" fmla="*/ 2711301 w 10154094"/>
              <a:gd name="connsiteY8" fmla="*/ 352456 h 2457704"/>
              <a:gd name="connsiteX9" fmla="*/ 3125971 w 10154094"/>
              <a:gd name="connsiteY9" fmla="*/ 129173 h 2457704"/>
              <a:gd name="connsiteX10" fmla="*/ 3444708 w 10154094"/>
              <a:gd name="connsiteY10" fmla="*/ 50584 h 2457704"/>
              <a:gd name="connsiteX11" fmla="*/ 3668593 w 10154094"/>
              <a:gd name="connsiteY11" fmla="*/ 0 h 2457704"/>
              <a:gd name="connsiteX12" fmla="*/ 4295675 w 10154094"/>
              <a:gd name="connsiteY12" fmla="*/ 149489 h 2457704"/>
              <a:gd name="connsiteX13" fmla="*/ 4572362 w 10154094"/>
              <a:gd name="connsiteY13" fmla="*/ 300290 h 2457704"/>
              <a:gd name="connsiteX14" fmla="*/ 5008294 w 10154094"/>
              <a:gd name="connsiteY14" fmla="*/ 276764 h 2457704"/>
              <a:gd name="connsiteX15" fmla="*/ 5433958 w 10154094"/>
              <a:gd name="connsiteY15" fmla="*/ 147906 h 2457704"/>
              <a:gd name="connsiteX16" fmla="*/ 5976298 w 10154094"/>
              <a:gd name="connsiteY16" fmla="*/ 190436 h 2457704"/>
              <a:gd name="connsiteX17" fmla="*/ 6241872 w 10154094"/>
              <a:gd name="connsiteY17" fmla="*/ 186861 h 2457704"/>
              <a:gd name="connsiteX18" fmla="*/ 6687879 w 10154094"/>
              <a:gd name="connsiteY18" fmla="*/ 118541 h 2457704"/>
              <a:gd name="connsiteX19" fmla="*/ 7028121 w 10154094"/>
              <a:gd name="connsiteY19" fmla="*/ 22848 h 2457704"/>
              <a:gd name="connsiteX20" fmla="*/ 7708205 w 10154094"/>
              <a:gd name="connsiteY20" fmla="*/ 148855 h 2457704"/>
              <a:gd name="connsiteX21" fmla="*/ 8165805 w 10154094"/>
              <a:gd name="connsiteY21" fmla="*/ 224866 h 2457704"/>
              <a:gd name="connsiteX22" fmla="*/ 8474148 w 10154094"/>
              <a:gd name="connsiteY22" fmla="*/ 267396 h 2457704"/>
              <a:gd name="connsiteX23" fmla="*/ 8761226 w 10154094"/>
              <a:gd name="connsiteY23" fmla="*/ 267396 h 2457704"/>
              <a:gd name="connsiteX24" fmla="*/ 9239693 w 10154094"/>
              <a:gd name="connsiteY24" fmla="*/ 341825 h 2457704"/>
              <a:gd name="connsiteX25" fmla="*/ 9579935 w 10154094"/>
              <a:gd name="connsiteY25" fmla="*/ 511945 h 2457704"/>
              <a:gd name="connsiteX26" fmla="*/ 9548037 w 10154094"/>
              <a:gd name="connsiteY26" fmla="*/ 480048 h 2457704"/>
              <a:gd name="connsiteX27" fmla="*/ 9771321 w 10154094"/>
              <a:gd name="connsiteY27" fmla="*/ 394988 h 2457704"/>
              <a:gd name="connsiteX28" fmla="*/ 10154094 w 10154094"/>
              <a:gd name="connsiteY28" fmla="*/ 267396 h 2457704"/>
              <a:gd name="connsiteX29" fmla="*/ 10122195 w 10154094"/>
              <a:gd name="connsiteY29" fmla="*/ 2457704 h 2457704"/>
              <a:gd name="connsiteX30" fmla="*/ 21265 w 10154094"/>
              <a:gd name="connsiteY30" fmla="*/ 2447071 h 2457704"/>
              <a:gd name="connsiteX31" fmla="*/ 21265 w 10154094"/>
              <a:gd name="connsiteY31" fmla="*/ 1256225 h 2457704"/>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08205 w 10154094"/>
              <a:gd name="connsiteY20" fmla="*/ 198489 h 2507338"/>
              <a:gd name="connsiteX21" fmla="*/ 8165805 w 10154094"/>
              <a:gd name="connsiteY21" fmla="*/ 274500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165805 w 10154094"/>
              <a:gd name="connsiteY21" fmla="*/ 274500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74148 w 10154094"/>
              <a:gd name="connsiteY22" fmla="*/ 317030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761226 w 10154094"/>
              <a:gd name="connsiteY23" fmla="*/ 317030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239693 w 10154094"/>
              <a:gd name="connsiteY24" fmla="*/ 391459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579935 w 10154094"/>
              <a:gd name="connsiteY25" fmla="*/ 561579 h 2507338"/>
              <a:gd name="connsiteX26" fmla="*/ 9548037 w 10154094"/>
              <a:gd name="connsiteY26" fmla="*/ 529682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579935 w 10154094"/>
              <a:gd name="connsiteY25" fmla="*/ 561579 h 2507338"/>
              <a:gd name="connsiteX26" fmla="*/ 9590727 w 10154094"/>
              <a:gd name="connsiteY26" fmla="*/ 110897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483882 w 10154094"/>
              <a:gd name="connsiteY25" fmla="*/ 110580 h 2507338"/>
              <a:gd name="connsiteX26" fmla="*/ 9590727 w 10154094"/>
              <a:gd name="connsiteY26" fmla="*/ 110897 h 2507338"/>
              <a:gd name="connsiteX27" fmla="*/ 9771321 w 10154094"/>
              <a:gd name="connsiteY27" fmla="*/ 444622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54094"/>
              <a:gd name="connsiteY0" fmla="*/ 912454 h 2507338"/>
              <a:gd name="connsiteX1" fmla="*/ 0 w 10154094"/>
              <a:gd name="connsiteY1" fmla="*/ 1348389 h 2507338"/>
              <a:gd name="connsiteX2" fmla="*/ 10633 w 10154094"/>
              <a:gd name="connsiteY2" fmla="*/ 125058 h 2507338"/>
              <a:gd name="connsiteX3" fmla="*/ 638513 w 10154094"/>
              <a:gd name="connsiteY3" fmla="*/ 167904 h 2507338"/>
              <a:gd name="connsiteX4" fmla="*/ 988948 w 10154094"/>
              <a:gd name="connsiteY4" fmla="*/ 233646 h 2507338"/>
              <a:gd name="connsiteX5" fmla="*/ 1489039 w 10154094"/>
              <a:gd name="connsiteY5" fmla="*/ 197858 h 2507338"/>
              <a:gd name="connsiteX6" fmla="*/ 1818126 w 10154094"/>
              <a:gd name="connsiteY6" fmla="*/ 373767 h 2507338"/>
              <a:gd name="connsiteX7" fmla="*/ 2329010 w 10154094"/>
              <a:gd name="connsiteY7" fmla="*/ 462041 h 2507338"/>
              <a:gd name="connsiteX8" fmla="*/ 2711301 w 10154094"/>
              <a:gd name="connsiteY8" fmla="*/ 402090 h 2507338"/>
              <a:gd name="connsiteX9" fmla="*/ 3125971 w 10154094"/>
              <a:gd name="connsiteY9" fmla="*/ 178807 h 2507338"/>
              <a:gd name="connsiteX10" fmla="*/ 3444708 w 10154094"/>
              <a:gd name="connsiteY10" fmla="*/ 100218 h 2507338"/>
              <a:gd name="connsiteX11" fmla="*/ 3668593 w 10154094"/>
              <a:gd name="connsiteY11" fmla="*/ 49634 h 2507338"/>
              <a:gd name="connsiteX12" fmla="*/ 4295675 w 10154094"/>
              <a:gd name="connsiteY12" fmla="*/ 199123 h 2507338"/>
              <a:gd name="connsiteX13" fmla="*/ 4572362 w 10154094"/>
              <a:gd name="connsiteY13" fmla="*/ 349924 h 2507338"/>
              <a:gd name="connsiteX14" fmla="*/ 5008294 w 10154094"/>
              <a:gd name="connsiteY14" fmla="*/ 326398 h 2507338"/>
              <a:gd name="connsiteX15" fmla="*/ 5433958 w 10154094"/>
              <a:gd name="connsiteY15" fmla="*/ 197540 h 2507338"/>
              <a:gd name="connsiteX16" fmla="*/ 5976298 w 10154094"/>
              <a:gd name="connsiteY16" fmla="*/ 240070 h 2507338"/>
              <a:gd name="connsiteX17" fmla="*/ 6241872 w 10154094"/>
              <a:gd name="connsiteY17" fmla="*/ 236495 h 2507338"/>
              <a:gd name="connsiteX18" fmla="*/ 6687879 w 10154094"/>
              <a:gd name="connsiteY18" fmla="*/ 168175 h 2507338"/>
              <a:gd name="connsiteX19" fmla="*/ 7028122 w 10154094"/>
              <a:gd name="connsiteY19" fmla="*/ 0 h 2507338"/>
              <a:gd name="connsiteX20" fmla="*/ 7718878 w 10154094"/>
              <a:gd name="connsiteY20" fmla="*/ 182382 h 2507338"/>
              <a:gd name="connsiteX21" fmla="*/ 8261858 w 10154094"/>
              <a:gd name="connsiteY21" fmla="*/ 218125 h 2507338"/>
              <a:gd name="connsiteX22" fmla="*/ 8495493 w 10154094"/>
              <a:gd name="connsiteY22" fmla="*/ 220388 h 2507338"/>
              <a:gd name="connsiteX23" fmla="*/ 8985350 w 10154094"/>
              <a:gd name="connsiteY23" fmla="*/ 155959 h 2507338"/>
              <a:gd name="connsiteX24" fmla="*/ 9314401 w 10154094"/>
              <a:gd name="connsiteY24" fmla="*/ 53210 h 2507338"/>
              <a:gd name="connsiteX25" fmla="*/ 9483882 w 10154094"/>
              <a:gd name="connsiteY25" fmla="*/ 110580 h 2507338"/>
              <a:gd name="connsiteX26" fmla="*/ 9590727 w 10154094"/>
              <a:gd name="connsiteY26" fmla="*/ 110897 h 2507338"/>
              <a:gd name="connsiteX27" fmla="*/ 9814012 w 10154094"/>
              <a:gd name="connsiteY27" fmla="*/ 259390 h 2507338"/>
              <a:gd name="connsiteX28" fmla="*/ 10154094 w 10154094"/>
              <a:gd name="connsiteY28" fmla="*/ 317030 h 2507338"/>
              <a:gd name="connsiteX29" fmla="*/ 10122195 w 10154094"/>
              <a:gd name="connsiteY29" fmla="*/ 2507338 h 2507338"/>
              <a:gd name="connsiteX30" fmla="*/ 21265 w 10154094"/>
              <a:gd name="connsiteY30" fmla="*/ 2496705 h 2507338"/>
              <a:gd name="connsiteX31" fmla="*/ 21265 w 10154094"/>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110580 h 2507338"/>
              <a:gd name="connsiteX26" fmla="*/ 9590727 w 10160468"/>
              <a:gd name="connsiteY26" fmla="*/ 110897 h 2507338"/>
              <a:gd name="connsiteX27" fmla="*/ 9814012 w 10160468"/>
              <a:gd name="connsiteY27" fmla="*/ 259390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110580 h 2507338"/>
              <a:gd name="connsiteX26" fmla="*/ 9590727 w 10160468"/>
              <a:gd name="connsiteY26" fmla="*/ 110897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52863 h 2507338"/>
              <a:gd name="connsiteX26" fmla="*/ 9590727 w 10160468"/>
              <a:gd name="connsiteY26" fmla="*/ 110897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985350 w 10160468"/>
              <a:gd name="connsiteY23" fmla="*/ 155959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087333 w 10160468"/>
              <a:gd name="connsiteY23" fmla="*/ 103052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163820 w 10160468"/>
              <a:gd name="connsiteY23" fmla="*/ 50144 h 2507338"/>
              <a:gd name="connsiteX24" fmla="*/ 9314401 w 10160468"/>
              <a:gd name="connsiteY24" fmla="*/ 5321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9163820 w 10160468"/>
              <a:gd name="connsiteY23" fmla="*/ 5014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127101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127101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5976298 w 10160468"/>
              <a:gd name="connsiteY16" fmla="*/ 240070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89039 w 10160468"/>
              <a:gd name="connsiteY5" fmla="*/ 197858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88948 w 10160468"/>
              <a:gd name="connsiteY4" fmla="*/ 233646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638513 w 10160468"/>
              <a:gd name="connsiteY3" fmla="*/ 167904 h 2507338"/>
              <a:gd name="connsiteX4" fmla="*/ 917214 w 10160468"/>
              <a:gd name="connsiteY4" fmla="*/ 386848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0 w 10160468"/>
              <a:gd name="connsiteY0" fmla="*/ 912454 h 2507338"/>
              <a:gd name="connsiteX1" fmla="*/ 0 w 10160468"/>
              <a:gd name="connsiteY1" fmla="*/ 1348389 h 2507338"/>
              <a:gd name="connsiteX2" fmla="*/ 10633 w 10160468"/>
              <a:gd name="connsiteY2" fmla="*/ 125058 h 2507338"/>
              <a:gd name="connsiteX3" fmla="*/ 423310 w 10160468"/>
              <a:gd name="connsiteY3" fmla="*/ 346639 h 2507338"/>
              <a:gd name="connsiteX4" fmla="*/ 917214 w 10160468"/>
              <a:gd name="connsiteY4" fmla="*/ 386848 h 2507338"/>
              <a:gd name="connsiteX5" fmla="*/ 1435239 w 10160468"/>
              <a:gd name="connsiteY5" fmla="*/ 338293 h 2507338"/>
              <a:gd name="connsiteX6" fmla="*/ 1818126 w 10160468"/>
              <a:gd name="connsiteY6" fmla="*/ 373767 h 2507338"/>
              <a:gd name="connsiteX7" fmla="*/ 2329010 w 10160468"/>
              <a:gd name="connsiteY7" fmla="*/ 462041 h 2507338"/>
              <a:gd name="connsiteX8" fmla="*/ 2711301 w 10160468"/>
              <a:gd name="connsiteY8" fmla="*/ 402090 h 2507338"/>
              <a:gd name="connsiteX9" fmla="*/ 3125971 w 10160468"/>
              <a:gd name="connsiteY9" fmla="*/ 178807 h 2507338"/>
              <a:gd name="connsiteX10" fmla="*/ 3444708 w 10160468"/>
              <a:gd name="connsiteY10" fmla="*/ 100218 h 2507338"/>
              <a:gd name="connsiteX11" fmla="*/ 3668593 w 10160468"/>
              <a:gd name="connsiteY11" fmla="*/ 49634 h 2507338"/>
              <a:gd name="connsiteX12" fmla="*/ 4295675 w 10160468"/>
              <a:gd name="connsiteY12" fmla="*/ 199123 h 2507338"/>
              <a:gd name="connsiteX13" fmla="*/ 4572362 w 10160468"/>
              <a:gd name="connsiteY13" fmla="*/ 349924 h 2507338"/>
              <a:gd name="connsiteX14" fmla="*/ 5008294 w 10160468"/>
              <a:gd name="connsiteY14" fmla="*/ 326398 h 2507338"/>
              <a:gd name="connsiteX15" fmla="*/ 5433958 w 10160468"/>
              <a:gd name="connsiteY15" fmla="*/ 197540 h 2507338"/>
              <a:gd name="connsiteX16" fmla="*/ 6046412 w 10160468"/>
              <a:gd name="connsiteY16" fmla="*/ 191973 h 2507338"/>
              <a:gd name="connsiteX17" fmla="*/ 6241872 w 10160468"/>
              <a:gd name="connsiteY17" fmla="*/ 236495 h 2507338"/>
              <a:gd name="connsiteX18" fmla="*/ 6687879 w 10160468"/>
              <a:gd name="connsiteY18" fmla="*/ 168175 h 2507338"/>
              <a:gd name="connsiteX19" fmla="*/ 7028122 w 10160468"/>
              <a:gd name="connsiteY19" fmla="*/ 0 h 2507338"/>
              <a:gd name="connsiteX20" fmla="*/ 7718878 w 10160468"/>
              <a:gd name="connsiteY20" fmla="*/ 182382 h 2507338"/>
              <a:gd name="connsiteX21" fmla="*/ 8261858 w 10160468"/>
              <a:gd name="connsiteY21" fmla="*/ 218125 h 2507338"/>
              <a:gd name="connsiteX22" fmla="*/ 8495493 w 10160468"/>
              <a:gd name="connsiteY22" fmla="*/ 220388 h 2507338"/>
              <a:gd name="connsiteX23" fmla="*/ 8883368 w 10160468"/>
              <a:gd name="connsiteY23" fmla="*/ 74194 h 2507338"/>
              <a:gd name="connsiteX24" fmla="*/ 9384514 w 10160468"/>
              <a:gd name="connsiteY24" fmla="*/ 38780 h 2507338"/>
              <a:gd name="connsiteX25" fmla="*/ 9483882 w 10160468"/>
              <a:gd name="connsiteY25" fmla="*/ 52863 h 2507338"/>
              <a:gd name="connsiteX26" fmla="*/ 9654466 w 10160468"/>
              <a:gd name="connsiteY26" fmla="*/ 67609 h 2507338"/>
              <a:gd name="connsiteX27" fmla="*/ 9845882 w 10160468"/>
              <a:gd name="connsiteY27" fmla="*/ 143956 h 2507338"/>
              <a:gd name="connsiteX28" fmla="*/ 10160468 w 10160468"/>
              <a:gd name="connsiteY28" fmla="*/ 211215 h 2507338"/>
              <a:gd name="connsiteX29" fmla="*/ 10122195 w 10160468"/>
              <a:gd name="connsiteY29" fmla="*/ 2507338 h 2507338"/>
              <a:gd name="connsiteX30" fmla="*/ 21265 w 10160468"/>
              <a:gd name="connsiteY30" fmla="*/ 2496705 h 2507338"/>
              <a:gd name="connsiteX31" fmla="*/ 21265 w 10160468"/>
              <a:gd name="connsiteY31" fmla="*/ 1305859 h 2507338"/>
              <a:gd name="connsiteX0" fmla="*/ 25507 w 10185975"/>
              <a:gd name="connsiteY0" fmla="*/ 912454 h 2507338"/>
              <a:gd name="connsiteX1" fmla="*/ 25507 w 10185975"/>
              <a:gd name="connsiteY1" fmla="*/ 1348389 h 2507338"/>
              <a:gd name="connsiteX2" fmla="*/ 273 w 10185975"/>
              <a:gd name="connsiteY2" fmla="*/ 291026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151478 w 10185975"/>
              <a:gd name="connsiteY9" fmla="*/ 178807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151478 w 10185975"/>
              <a:gd name="connsiteY9" fmla="*/ 178807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470215 w 10185975"/>
              <a:gd name="connsiteY10" fmla="*/ 1002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541949 w 10185975"/>
              <a:gd name="connsiteY10" fmla="*/ 176818 h 2507338"/>
              <a:gd name="connsiteX11" fmla="*/ 3694100 w 10185975"/>
              <a:gd name="connsiteY11" fmla="*/ 49634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912454 h 2507338"/>
              <a:gd name="connsiteX1" fmla="*/ 25507 w 10185975"/>
              <a:gd name="connsiteY1" fmla="*/ 1348389 h 2507338"/>
              <a:gd name="connsiteX2" fmla="*/ 273 w 10185975"/>
              <a:gd name="connsiteY2" fmla="*/ 354860 h 2507338"/>
              <a:gd name="connsiteX3" fmla="*/ 448817 w 10185975"/>
              <a:gd name="connsiteY3" fmla="*/ 346639 h 2507338"/>
              <a:gd name="connsiteX4" fmla="*/ 942721 w 10185975"/>
              <a:gd name="connsiteY4" fmla="*/ 386848 h 2507338"/>
              <a:gd name="connsiteX5" fmla="*/ 1460746 w 10185975"/>
              <a:gd name="connsiteY5" fmla="*/ 338293 h 2507338"/>
              <a:gd name="connsiteX6" fmla="*/ 1843633 w 10185975"/>
              <a:gd name="connsiteY6" fmla="*/ 373767 h 2507338"/>
              <a:gd name="connsiteX7" fmla="*/ 2354517 w 10185975"/>
              <a:gd name="connsiteY7" fmla="*/ 462041 h 2507338"/>
              <a:gd name="connsiteX8" fmla="*/ 2736808 w 10185975"/>
              <a:gd name="connsiteY8" fmla="*/ 402090 h 2507338"/>
              <a:gd name="connsiteX9" fmla="*/ 3205279 w 10185975"/>
              <a:gd name="connsiteY9" fmla="*/ 204340 h 2507338"/>
              <a:gd name="connsiteX10" fmla="*/ 3541949 w 10185975"/>
              <a:gd name="connsiteY10" fmla="*/ 176818 h 2507338"/>
              <a:gd name="connsiteX11" fmla="*/ 3998971 w 10185975"/>
              <a:gd name="connsiteY11" fmla="*/ 151768 h 2507338"/>
              <a:gd name="connsiteX12" fmla="*/ 4321182 w 10185975"/>
              <a:gd name="connsiteY12" fmla="*/ 199123 h 2507338"/>
              <a:gd name="connsiteX13" fmla="*/ 4597869 w 10185975"/>
              <a:gd name="connsiteY13" fmla="*/ 349924 h 2507338"/>
              <a:gd name="connsiteX14" fmla="*/ 5033801 w 10185975"/>
              <a:gd name="connsiteY14" fmla="*/ 326398 h 2507338"/>
              <a:gd name="connsiteX15" fmla="*/ 5459465 w 10185975"/>
              <a:gd name="connsiteY15" fmla="*/ 197540 h 2507338"/>
              <a:gd name="connsiteX16" fmla="*/ 6071919 w 10185975"/>
              <a:gd name="connsiteY16" fmla="*/ 191973 h 2507338"/>
              <a:gd name="connsiteX17" fmla="*/ 6267379 w 10185975"/>
              <a:gd name="connsiteY17" fmla="*/ 236495 h 2507338"/>
              <a:gd name="connsiteX18" fmla="*/ 6713386 w 10185975"/>
              <a:gd name="connsiteY18" fmla="*/ 168175 h 2507338"/>
              <a:gd name="connsiteX19" fmla="*/ 7053629 w 10185975"/>
              <a:gd name="connsiteY19" fmla="*/ 0 h 2507338"/>
              <a:gd name="connsiteX20" fmla="*/ 7744385 w 10185975"/>
              <a:gd name="connsiteY20" fmla="*/ 182382 h 2507338"/>
              <a:gd name="connsiteX21" fmla="*/ 8287365 w 10185975"/>
              <a:gd name="connsiteY21" fmla="*/ 218125 h 2507338"/>
              <a:gd name="connsiteX22" fmla="*/ 8521000 w 10185975"/>
              <a:gd name="connsiteY22" fmla="*/ 220388 h 2507338"/>
              <a:gd name="connsiteX23" fmla="*/ 8908875 w 10185975"/>
              <a:gd name="connsiteY23" fmla="*/ 74194 h 2507338"/>
              <a:gd name="connsiteX24" fmla="*/ 9410021 w 10185975"/>
              <a:gd name="connsiteY24" fmla="*/ 38780 h 2507338"/>
              <a:gd name="connsiteX25" fmla="*/ 9509389 w 10185975"/>
              <a:gd name="connsiteY25" fmla="*/ 52863 h 2507338"/>
              <a:gd name="connsiteX26" fmla="*/ 9679973 w 10185975"/>
              <a:gd name="connsiteY26" fmla="*/ 67609 h 2507338"/>
              <a:gd name="connsiteX27" fmla="*/ 9871389 w 10185975"/>
              <a:gd name="connsiteY27" fmla="*/ 143956 h 2507338"/>
              <a:gd name="connsiteX28" fmla="*/ 10185975 w 10185975"/>
              <a:gd name="connsiteY28" fmla="*/ 211215 h 2507338"/>
              <a:gd name="connsiteX29" fmla="*/ 10147702 w 10185975"/>
              <a:gd name="connsiteY29" fmla="*/ 2507338 h 2507338"/>
              <a:gd name="connsiteX30" fmla="*/ 46772 w 10185975"/>
              <a:gd name="connsiteY30" fmla="*/ 2496705 h 2507338"/>
              <a:gd name="connsiteX31" fmla="*/ 46772 w 10185975"/>
              <a:gd name="connsiteY31" fmla="*/ 1305859 h 250733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287365 w 10185975"/>
              <a:gd name="connsiteY21" fmla="*/ 179345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287365 w 10185975"/>
              <a:gd name="connsiteY21" fmla="*/ 179345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299513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843633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54517 w 10185975"/>
              <a:gd name="connsiteY7" fmla="*/ 423261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736808 w 10185975"/>
              <a:gd name="connsiteY8" fmla="*/ 363310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165560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08313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40379 h 2468558"/>
              <a:gd name="connsiteX10" fmla="*/ 3541949 w 10185975"/>
              <a:gd name="connsiteY10" fmla="*/ 138038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399561 w 10185975"/>
              <a:gd name="connsiteY7" fmla="*/ 316376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5033801 w 10185975"/>
              <a:gd name="connsiteY14" fmla="*/ 287618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6071919 w 10185975"/>
              <a:gd name="connsiteY16" fmla="*/ 153193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32991 w 10185975"/>
              <a:gd name="connsiteY16" fmla="*/ 240461 h 2468558"/>
              <a:gd name="connsiteX17" fmla="*/ 6267379 w 10185975"/>
              <a:gd name="connsiteY17" fmla="*/ 197715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32991 w 10185975"/>
              <a:gd name="connsiteY16" fmla="*/ 240461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5459465 w 10185975"/>
              <a:gd name="connsiteY15" fmla="*/ 158760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927562 w 10185975"/>
              <a:gd name="connsiteY14" fmla="*/ 217805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321182 w 10185975"/>
              <a:gd name="connsiteY12" fmla="*/ 160343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98971 w 10185975"/>
              <a:gd name="connsiteY11" fmla="*/ 112988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77303 w 10185975"/>
              <a:gd name="connsiteY15" fmla="*/ 292569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161230 w 10185975"/>
              <a:gd name="connsiteY19" fmla="*/ 8888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13386 w 10185975"/>
              <a:gd name="connsiteY18" fmla="*/ 129395 h 2468558"/>
              <a:gd name="connsiteX19" fmla="*/ 7202092 w 10185975"/>
              <a:gd name="connsiteY19" fmla="*/ 14124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202092 w 10185975"/>
              <a:gd name="connsiteY19" fmla="*/ 14124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744385 w 10185975"/>
              <a:gd name="connsiteY20" fmla="*/ 14360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24675 w 10185975"/>
              <a:gd name="connsiteY19" fmla="*/ 193608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982024 w 10185975"/>
              <a:gd name="connsiteY16" fmla="*/ 170647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090097 w 10185975"/>
              <a:gd name="connsiteY21" fmla="*/ 141044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129394 w 10185975"/>
              <a:gd name="connsiteY21" fmla="*/ 208986 h 2468558"/>
              <a:gd name="connsiteX22" fmla="*/ 8521000 w 10185975"/>
              <a:gd name="connsiteY22" fmla="*/ 181608 h 2468558"/>
              <a:gd name="connsiteX23" fmla="*/ 8908875 w 10185975"/>
              <a:gd name="connsiteY23" fmla="*/ 35414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73674 h 2468558"/>
              <a:gd name="connsiteX1" fmla="*/ 25507 w 10185975"/>
              <a:gd name="connsiteY1" fmla="*/ 1309609 h 2468558"/>
              <a:gd name="connsiteX2" fmla="*/ 273 w 10185975"/>
              <a:gd name="connsiteY2" fmla="*/ 316080 h 2468558"/>
              <a:gd name="connsiteX3" fmla="*/ 448817 w 10185975"/>
              <a:gd name="connsiteY3" fmla="*/ 307859 h 2468558"/>
              <a:gd name="connsiteX4" fmla="*/ 942721 w 10185975"/>
              <a:gd name="connsiteY4" fmla="*/ 348068 h 2468558"/>
              <a:gd name="connsiteX5" fmla="*/ 1460746 w 10185975"/>
              <a:gd name="connsiteY5" fmla="*/ 325046 h 2468558"/>
              <a:gd name="connsiteX6" fmla="*/ 1987102 w 10185975"/>
              <a:gd name="connsiteY6" fmla="*/ 334987 h 2468558"/>
              <a:gd name="connsiteX7" fmla="*/ 2414575 w 10185975"/>
              <a:gd name="connsiteY7" fmla="*/ 294999 h 2468558"/>
              <a:gd name="connsiteX8" fmla="*/ 2826893 w 10185975"/>
              <a:gd name="connsiteY8" fmla="*/ 267114 h 2468558"/>
              <a:gd name="connsiteX9" fmla="*/ 3205279 w 10185975"/>
              <a:gd name="connsiteY9" fmla="*/ 240379 h 2468558"/>
              <a:gd name="connsiteX10" fmla="*/ 3541949 w 10185975"/>
              <a:gd name="connsiteY10" fmla="*/ 266301 h 2468558"/>
              <a:gd name="connsiteX11" fmla="*/ 3925419 w 10185975"/>
              <a:gd name="connsiteY11" fmla="*/ 194437 h 2468558"/>
              <a:gd name="connsiteX12" fmla="*/ 4231288 w 10185975"/>
              <a:gd name="connsiteY12" fmla="*/ 230157 h 2468558"/>
              <a:gd name="connsiteX13" fmla="*/ 4597869 w 10185975"/>
              <a:gd name="connsiteY13" fmla="*/ 311144 h 2468558"/>
              <a:gd name="connsiteX14" fmla="*/ 4764117 w 10185975"/>
              <a:gd name="connsiteY14" fmla="*/ 287618 h 2468558"/>
              <a:gd name="connsiteX15" fmla="*/ 4928268 w 10185975"/>
              <a:gd name="connsiteY15" fmla="*/ 286752 h 2468558"/>
              <a:gd name="connsiteX16" fmla="*/ 5475344 w 10185975"/>
              <a:gd name="connsiteY16" fmla="*/ 182282 h 2468558"/>
              <a:gd name="connsiteX17" fmla="*/ 6349101 w 10185975"/>
              <a:gd name="connsiteY17" fmla="*/ 191896 h 2468558"/>
              <a:gd name="connsiteX18" fmla="*/ 6746075 w 10185975"/>
              <a:gd name="connsiteY18" fmla="*/ 164302 h 2468558"/>
              <a:gd name="connsiteX19" fmla="*/ 7390054 w 10185975"/>
              <a:gd name="connsiteY19" fmla="*/ 176155 h 2468558"/>
              <a:gd name="connsiteX20" fmla="*/ 7916002 w 10185975"/>
              <a:gd name="connsiteY20" fmla="*/ 195962 h 2468558"/>
              <a:gd name="connsiteX21" fmla="*/ 8129394 w 10185975"/>
              <a:gd name="connsiteY21" fmla="*/ 208986 h 2468558"/>
              <a:gd name="connsiteX22" fmla="*/ 8521000 w 10185975"/>
              <a:gd name="connsiteY22" fmla="*/ 181608 h 2468558"/>
              <a:gd name="connsiteX23" fmla="*/ 9009928 w 10185975"/>
              <a:gd name="connsiteY23" fmla="*/ 83372 h 2468558"/>
              <a:gd name="connsiteX24" fmla="*/ 9410021 w 10185975"/>
              <a:gd name="connsiteY24" fmla="*/ 0 h 2468558"/>
              <a:gd name="connsiteX25" fmla="*/ 9509389 w 10185975"/>
              <a:gd name="connsiteY25" fmla="*/ 14083 h 2468558"/>
              <a:gd name="connsiteX26" fmla="*/ 9679973 w 10185975"/>
              <a:gd name="connsiteY26" fmla="*/ 28829 h 2468558"/>
              <a:gd name="connsiteX27" fmla="*/ 9871389 w 10185975"/>
              <a:gd name="connsiteY27" fmla="*/ 105176 h 2468558"/>
              <a:gd name="connsiteX28" fmla="*/ 10185975 w 10185975"/>
              <a:gd name="connsiteY28" fmla="*/ 172435 h 2468558"/>
              <a:gd name="connsiteX29" fmla="*/ 10147702 w 10185975"/>
              <a:gd name="connsiteY29" fmla="*/ 2468558 h 2468558"/>
              <a:gd name="connsiteX30" fmla="*/ 46772 w 10185975"/>
              <a:gd name="connsiteY30" fmla="*/ 2457925 h 2468558"/>
              <a:gd name="connsiteX31" fmla="*/ 46772 w 10185975"/>
              <a:gd name="connsiteY31" fmla="*/ 1267079 h 2468558"/>
              <a:gd name="connsiteX0" fmla="*/ 25507 w 10185975"/>
              <a:gd name="connsiteY0" fmla="*/ 859591 h 2454475"/>
              <a:gd name="connsiteX1" fmla="*/ 25507 w 10185975"/>
              <a:gd name="connsiteY1" fmla="*/ 1295526 h 2454475"/>
              <a:gd name="connsiteX2" fmla="*/ 273 w 10185975"/>
              <a:gd name="connsiteY2" fmla="*/ 301997 h 2454475"/>
              <a:gd name="connsiteX3" fmla="*/ 448817 w 10185975"/>
              <a:gd name="connsiteY3" fmla="*/ 293776 h 2454475"/>
              <a:gd name="connsiteX4" fmla="*/ 942721 w 10185975"/>
              <a:gd name="connsiteY4" fmla="*/ 333985 h 2454475"/>
              <a:gd name="connsiteX5" fmla="*/ 1460746 w 10185975"/>
              <a:gd name="connsiteY5" fmla="*/ 310963 h 2454475"/>
              <a:gd name="connsiteX6" fmla="*/ 1987102 w 10185975"/>
              <a:gd name="connsiteY6" fmla="*/ 320904 h 2454475"/>
              <a:gd name="connsiteX7" fmla="*/ 2414575 w 10185975"/>
              <a:gd name="connsiteY7" fmla="*/ 280916 h 2454475"/>
              <a:gd name="connsiteX8" fmla="*/ 2826893 w 10185975"/>
              <a:gd name="connsiteY8" fmla="*/ 253031 h 2454475"/>
              <a:gd name="connsiteX9" fmla="*/ 3205279 w 10185975"/>
              <a:gd name="connsiteY9" fmla="*/ 226296 h 2454475"/>
              <a:gd name="connsiteX10" fmla="*/ 3541949 w 10185975"/>
              <a:gd name="connsiteY10" fmla="*/ 252218 h 2454475"/>
              <a:gd name="connsiteX11" fmla="*/ 3925419 w 10185975"/>
              <a:gd name="connsiteY11" fmla="*/ 180354 h 2454475"/>
              <a:gd name="connsiteX12" fmla="*/ 4231288 w 10185975"/>
              <a:gd name="connsiteY12" fmla="*/ 216074 h 2454475"/>
              <a:gd name="connsiteX13" fmla="*/ 4597869 w 10185975"/>
              <a:gd name="connsiteY13" fmla="*/ 297061 h 2454475"/>
              <a:gd name="connsiteX14" fmla="*/ 4764117 w 10185975"/>
              <a:gd name="connsiteY14" fmla="*/ 273535 h 2454475"/>
              <a:gd name="connsiteX15" fmla="*/ 4928268 w 10185975"/>
              <a:gd name="connsiteY15" fmla="*/ 272669 h 2454475"/>
              <a:gd name="connsiteX16" fmla="*/ 5475344 w 10185975"/>
              <a:gd name="connsiteY16" fmla="*/ 168199 h 2454475"/>
              <a:gd name="connsiteX17" fmla="*/ 6349101 w 10185975"/>
              <a:gd name="connsiteY17" fmla="*/ 177813 h 2454475"/>
              <a:gd name="connsiteX18" fmla="*/ 6746075 w 10185975"/>
              <a:gd name="connsiteY18" fmla="*/ 150219 h 2454475"/>
              <a:gd name="connsiteX19" fmla="*/ 7390054 w 10185975"/>
              <a:gd name="connsiteY19" fmla="*/ 162072 h 2454475"/>
              <a:gd name="connsiteX20" fmla="*/ 7916002 w 10185975"/>
              <a:gd name="connsiteY20" fmla="*/ 181879 h 2454475"/>
              <a:gd name="connsiteX21" fmla="*/ 8129394 w 10185975"/>
              <a:gd name="connsiteY21" fmla="*/ 194903 h 2454475"/>
              <a:gd name="connsiteX22" fmla="*/ 8521000 w 10185975"/>
              <a:gd name="connsiteY22" fmla="*/ 167525 h 2454475"/>
              <a:gd name="connsiteX23" fmla="*/ 9009928 w 10185975"/>
              <a:gd name="connsiteY23" fmla="*/ 69289 h 2454475"/>
              <a:gd name="connsiteX24" fmla="*/ 9511074 w 10185975"/>
              <a:gd name="connsiteY24" fmla="*/ 33875 h 2454475"/>
              <a:gd name="connsiteX25" fmla="*/ 9509389 w 10185975"/>
              <a:gd name="connsiteY25" fmla="*/ 0 h 2454475"/>
              <a:gd name="connsiteX26" fmla="*/ 9679973 w 10185975"/>
              <a:gd name="connsiteY26" fmla="*/ 14746 h 2454475"/>
              <a:gd name="connsiteX27" fmla="*/ 9871389 w 10185975"/>
              <a:gd name="connsiteY27" fmla="*/ 91093 h 2454475"/>
              <a:gd name="connsiteX28" fmla="*/ 10185975 w 10185975"/>
              <a:gd name="connsiteY28" fmla="*/ 158352 h 2454475"/>
              <a:gd name="connsiteX29" fmla="*/ 10147702 w 10185975"/>
              <a:gd name="connsiteY29" fmla="*/ 2454475 h 2454475"/>
              <a:gd name="connsiteX30" fmla="*/ 46772 w 10185975"/>
              <a:gd name="connsiteY30" fmla="*/ 2443842 h 2454475"/>
              <a:gd name="connsiteX31" fmla="*/ 46772 w 10185975"/>
              <a:gd name="connsiteY31" fmla="*/ 1252996 h 2454475"/>
              <a:gd name="connsiteX0" fmla="*/ 25507 w 10185975"/>
              <a:gd name="connsiteY0" fmla="*/ 859591 h 2454475"/>
              <a:gd name="connsiteX1" fmla="*/ 25507 w 10185975"/>
              <a:gd name="connsiteY1" fmla="*/ 1295526 h 2454475"/>
              <a:gd name="connsiteX2" fmla="*/ 273 w 10185975"/>
              <a:gd name="connsiteY2" fmla="*/ 301997 h 2454475"/>
              <a:gd name="connsiteX3" fmla="*/ 448817 w 10185975"/>
              <a:gd name="connsiteY3" fmla="*/ 293776 h 2454475"/>
              <a:gd name="connsiteX4" fmla="*/ 942721 w 10185975"/>
              <a:gd name="connsiteY4" fmla="*/ 333985 h 2454475"/>
              <a:gd name="connsiteX5" fmla="*/ 1460746 w 10185975"/>
              <a:gd name="connsiteY5" fmla="*/ 310963 h 2454475"/>
              <a:gd name="connsiteX6" fmla="*/ 1987102 w 10185975"/>
              <a:gd name="connsiteY6" fmla="*/ 320904 h 2454475"/>
              <a:gd name="connsiteX7" fmla="*/ 2414575 w 10185975"/>
              <a:gd name="connsiteY7" fmla="*/ 280916 h 2454475"/>
              <a:gd name="connsiteX8" fmla="*/ 2826893 w 10185975"/>
              <a:gd name="connsiteY8" fmla="*/ 253031 h 2454475"/>
              <a:gd name="connsiteX9" fmla="*/ 3205279 w 10185975"/>
              <a:gd name="connsiteY9" fmla="*/ 226296 h 2454475"/>
              <a:gd name="connsiteX10" fmla="*/ 3541949 w 10185975"/>
              <a:gd name="connsiteY10" fmla="*/ 252218 h 2454475"/>
              <a:gd name="connsiteX11" fmla="*/ 3925419 w 10185975"/>
              <a:gd name="connsiteY11" fmla="*/ 180354 h 2454475"/>
              <a:gd name="connsiteX12" fmla="*/ 4231288 w 10185975"/>
              <a:gd name="connsiteY12" fmla="*/ 216074 h 2454475"/>
              <a:gd name="connsiteX13" fmla="*/ 4597869 w 10185975"/>
              <a:gd name="connsiteY13" fmla="*/ 297061 h 2454475"/>
              <a:gd name="connsiteX14" fmla="*/ 4764117 w 10185975"/>
              <a:gd name="connsiteY14" fmla="*/ 273535 h 2454475"/>
              <a:gd name="connsiteX15" fmla="*/ 4928268 w 10185975"/>
              <a:gd name="connsiteY15" fmla="*/ 272669 h 2454475"/>
              <a:gd name="connsiteX16" fmla="*/ 5475344 w 10185975"/>
              <a:gd name="connsiteY16" fmla="*/ 168199 h 2454475"/>
              <a:gd name="connsiteX17" fmla="*/ 6349101 w 10185975"/>
              <a:gd name="connsiteY17" fmla="*/ 177813 h 2454475"/>
              <a:gd name="connsiteX18" fmla="*/ 6746075 w 10185975"/>
              <a:gd name="connsiteY18" fmla="*/ 150219 h 2454475"/>
              <a:gd name="connsiteX19" fmla="*/ 7390054 w 10185975"/>
              <a:gd name="connsiteY19" fmla="*/ 162072 h 2454475"/>
              <a:gd name="connsiteX20" fmla="*/ 7916002 w 10185975"/>
              <a:gd name="connsiteY20" fmla="*/ 181879 h 2454475"/>
              <a:gd name="connsiteX21" fmla="*/ 8129394 w 10185975"/>
              <a:gd name="connsiteY21" fmla="*/ 194903 h 2454475"/>
              <a:gd name="connsiteX22" fmla="*/ 8521000 w 10185975"/>
              <a:gd name="connsiteY22" fmla="*/ 167525 h 2454475"/>
              <a:gd name="connsiteX23" fmla="*/ 9009928 w 10185975"/>
              <a:gd name="connsiteY23" fmla="*/ 69289 h 2454475"/>
              <a:gd name="connsiteX24" fmla="*/ 9511074 w 10185975"/>
              <a:gd name="connsiteY24" fmla="*/ 33875 h 2454475"/>
              <a:gd name="connsiteX25" fmla="*/ 9509389 w 10185975"/>
              <a:gd name="connsiteY25" fmla="*/ 0 h 2454475"/>
              <a:gd name="connsiteX26" fmla="*/ 9781026 w 10185975"/>
              <a:gd name="connsiteY26" fmla="*/ 102671 h 2454475"/>
              <a:gd name="connsiteX27" fmla="*/ 9871389 w 10185975"/>
              <a:gd name="connsiteY27" fmla="*/ 91093 h 2454475"/>
              <a:gd name="connsiteX28" fmla="*/ 10185975 w 10185975"/>
              <a:gd name="connsiteY28" fmla="*/ 158352 h 2454475"/>
              <a:gd name="connsiteX29" fmla="*/ 10147702 w 10185975"/>
              <a:gd name="connsiteY29" fmla="*/ 2454475 h 2454475"/>
              <a:gd name="connsiteX30" fmla="*/ 46772 w 10185975"/>
              <a:gd name="connsiteY30" fmla="*/ 2443842 h 2454475"/>
              <a:gd name="connsiteX31" fmla="*/ 46772 w 10185975"/>
              <a:gd name="connsiteY31" fmla="*/ 1252996 h 2454475"/>
              <a:gd name="connsiteX0" fmla="*/ 25507 w 10185975"/>
              <a:gd name="connsiteY0" fmla="*/ 828403 h 2423287"/>
              <a:gd name="connsiteX1" fmla="*/ 25507 w 10185975"/>
              <a:gd name="connsiteY1" fmla="*/ 1264338 h 2423287"/>
              <a:gd name="connsiteX2" fmla="*/ 273 w 10185975"/>
              <a:gd name="connsiteY2" fmla="*/ 270809 h 2423287"/>
              <a:gd name="connsiteX3" fmla="*/ 448817 w 10185975"/>
              <a:gd name="connsiteY3" fmla="*/ 262588 h 2423287"/>
              <a:gd name="connsiteX4" fmla="*/ 942721 w 10185975"/>
              <a:gd name="connsiteY4" fmla="*/ 302797 h 2423287"/>
              <a:gd name="connsiteX5" fmla="*/ 1460746 w 10185975"/>
              <a:gd name="connsiteY5" fmla="*/ 279775 h 2423287"/>
              <a:gd name="connsiteX6" fmla="*/ 1987102 w 10185975"/>
              <a:gd name="connsiteY6" fmla="*/ 289716 h 2423287"/>
              <a:gd name="connsiteX7" fmla="*/ 2414575 w 10185975"/>
              <a:gd name="connsiteY7" fmla="*/ 249728 h 2423287"/>
              <a:gd name="connsiteX8" fmla="*/ 2826893 w 10185975"/>
              <a:gd name="connsiteY8" fmla="*/ 221843 h 2423287"/>
              <a:gd name="connsiteX9" fmla="*/ 3205279 w 10185975"/>
              <a:gd name="connsiteY9" fmla="*/ 195108 h 2423287"/>
              <a:gd name="connsiteX10" fmla="*/ 3541949 w 10185975"/>
              <a:gd name="connsiteY10" fmla="*/ 221030 h 2423287"/>
              <a:gd name="connsiteX11" fmla="*/ 3925419 w 10185975"/>
              <a:gd name="connsiteY11" fmla="*/ 149166 h 2423287"/>
              <a:gd name="connsiteX12" fmla="*/ 4231288 w 10185975"/>
              <a:gd name="connsiteY12" fmla="*/ 184886 h 2423287"/>
              <a:gd name="connsiteX13" fmla="*/ 4597869 w 10185975"/>
              <a:gd name="connsiteY13" fmla="*/ 265873 h 2423287"/>
              <a:gd name="connsiteX14" fmla="*/ 4764117 w 10185975"/>
              <a:gd name="connsiteY14" fmla="*/ 242347 h 2423287"/>
              <a:gd name="connsiteX15" fmla="*/ 4928268 w 10185975"/>
              <a:gd name="connsiteY15" fmla="*/ 241481 h 2423287"/>
              <a:gd name="connsiteX16" fmla="*/ 5475344 w 10185975"/>
              <a:gd name="connsiteY16" fmla="*/ 137011 h 2423287"/>
              <a:gd name="connsiteX17" fmla="*/ 6349101 w 10185975"/>
              <a:gd name="connsiteY17" fmla="*/ 146625 h 2423287"/>
              <a:gd name="connsiteX18" fmla="*/ 6746075 w 10185975"/>
              <a:gd name="connsiteY18" fmla="*/ 119031 h 2423287"/>
              <a:gd name="connsiteX19" fmla="*/ 7390054 w 10185975"/>
              <a:gd name="connsiteY19" fmla="*/ 130884 h 2423287"/>
              <a:gd name="connsiteX20" fmla="*/ 7916002 w 10185975"/>
              <a:gd name="connsiteY20" fmla="*/ 150691 h 2423287"/>
              <a:gd name="connsiteX21" fmla="*/ 8129394 w 10185975"/>
              <a:gd name="connsiteY21" fmla="*/ 163715 h 2423287"/>
              <a:gd name="connsiteX22" fmla="*/ 8521000 w 10185975"/>
              <a:gd name="connsiteY22" fmla="*/ 136337 h 2423287"/>
              <a:gd name="connsiteX23" fmla="*/ 9009928 w 10185975"/>
              <a:gd name="connsiteY23" fmla="*/ 38101 h 2423287"/>
              <a:gd name="connsiteX24" fmla="*/ 9511074 w 10185975"/>
              <a:gd name="connsiteY24" fmla="*/ 2687 h 2423287"/>
              <a:gd name="connsiteX25" fmla="*/ 9340969 w 10185975"/>
              <a:gd name="connsiteY25" fmla="*/ 8778 h 2423287"/>
              <a:gd name="connsiteX26" fmla="*/ 9781026 w 10185975"/>
              <a:gd name="connsiteY26" fmla="*/ 71483 h 2423287"/>
              <a:gd name="connsiteX27" fmla="*/ 9871389 w 10185975"/>
              <a:gd name="connsiteY27" fmla="*/ 59905 h 2423287"/>
              <a:gd name="connsiteX28" fmla="*/ 10185975 w 10185975"/>
              <a:gd name="connsiteY28" fmla="*/ 127164 h 2423287"/>
              <a:gd name="connsiteX29" fmla="*/ 10147702 w 10185975"/>
              <a:gd name="connsiteY29" fmla="*/ 2423287 h 2423287"/>
              <a:gd name="connsiteX30" fmla="*/ 46772 w 10185975"/>
              <a:gd name="connsiteY30" fmla="*/ 2412654 h 2423287"/>
              <a:gd name="connsiteX31" fmla="*/ 46772 w 10185975"/>
              <a:gd name="connsiteY31" fmla="*/ 1221808 h 2423287"/>
              <a:gd name="connsiteX0" fmla="*/ 25507 w 10185975"/>
              <a:gd name="connsiteY0" fmla="*/ 826541 h 2421425"/>
              <a:gd name="connsiteX1" fmla="*/ 25507 w 10185975"/>
              <a:gd name="connsiteY1" fmla="*/ 1262476 h 2421425"/>
              <a:gd name="connsiteX2" fmla="*/ 273 w 10185975"/>
              <a:gd name="connsiteY2" fmla="*/ 268947 h 2421425"/>
              <a:gd name="connsiteX3" fmla="*/ 448817 w 10185975"/>
              <a:gd name="connsiteY3" fmla="*/ 260726 h 2421425"/>
              <a:gd name="connsiteX4" fmla="*/ 942721 w 10185975"/>
              <a:gd name="connsiteY4" fmla="*/ 300935 h 2421425"/>
              <a:gd name="connsiteX5" fmla="*/ 1460746 w 10185975"/>
              <a:gd name="connsiteY5" fmla="*/ 277913 h 2421425"/>
              <a:gd name="connsiteX6" fmla="*/ 1987102 w 10185975"/>
              <a:gd name="connsiteY6" fmla="*/ 287854 h 2421425"/>
              <a:gd name="connsiteX7" fmla="*/ 2414575 w 10185975"/>
              <a:gd name="connsiteY7" fmla="*/ 247866 h 2421425"/>
              <a:gd name="connsiteX8" fmla="*/ 2826893 w 10185975"/>
              <a:gd name="connsiteY8" fmla="*/ 219981 h 2421425"/>
              <a:gd name="connsiteX9" fmla="*/ 3205279 w 10185975"/>
              <a:gd name="connsiteY9" fmla="*/ 193246 h 2421425"/>
              <a:gd name="connsiteX10" fmla="*/ 3541949 w 10185975"/>
              <a:gd name="connsiteY10" fmla="*/ 219168 h 2421425"/>
              <a:gd name="connsiteX11" fmla="*/ 3925419 w 10185975"/>
              <a:gd name="connsiteY11" fmla="*/ 147304 h 2421425"/>
              <a:gd name="connsiteX12" fmla="*/ 4231288 w 10185975"/>
              <a:gd name="connsiteY12" fmla="*/ 183024 h 2421425"/>
              <a:gd name="connsiteX13" fmla="*/ 4597869 w 10185975"/>
              <a:gd name="connsiteY13" fmla="*/ 264011 h 2421425"/>
              <a:gd name="connsiteX14" fmla="*/ 4764117 w 10185975"/>
              <a:gd name="connsiteY14" fmla="*/ 240485 h 2421425"/>
              <a:gd name="connsiteX15" fmla="*/ 4928268 w 10185975"/>
              <a:gd name="connsiteY15" fmla="*/ 239619 h 2421425"/>
              <a:gd name="connsiteX16" fmla="*/ 5475344 w 10185975"/>
              <a:gd name="connsiteY16" fmla="*/ 135149 h 2421425"/>
              <a:gd name="connsiteX17" fmla="*/ 6349101 w 10185975"/>
              <a:gd name="connsiteY17" fmla="*/ 144763 h 2421425"/>
              <a:gd name="connsiteX18" fmla="*/ 6746075 w 10185975"/>
              <a:gd name="connsiteY18" fmla="*/ 117169 h 2421425"/>
              <a:gd name="connsiteX19" fmla="*/ 7390054 w 10185975"/>
              <a:gd name="connsiteY19" fmla="*/ 129022 h 2421425"/>
              <a:gd name="connsiteX20" fmla="*/ 7916002 w 10185975"/>
              <a:gd name="connsiteY20" fmla="*/ 148829 h 2421425"/>
              <a:gd name="connsiteX21" fmla="*/ 8129394 w 10185975"/>
              <a:gd name="connsiteY21" fmla="*/ 161853 h 2421425"/>
              <a:gd name="connsiteX22" fmla="*/ 8521000 w 10185975"/>
              <a:gd name="connsiteY22" fmla="*/ 134475 h 2421425"/>
              <a:gd name="connsiteX23" fmla="*/ 9009928 w 10185975"/>
              <a:gd name="connsiteY23" fmla="*/ 36239 h 2421425"/>
              <a:gd name="connsiteX24" fmla="*/ 9511074 w 10185975"/>
              <a:gd name="connsiteY24" fmla="*/ 825 h 2421425"/>
              <a:gd name="connsiteX25" fmla="*/ 9554299 w 10185975"/>
              <a:gd name="connsiteY25" fmla="*/ 86847 h 2421425"/>
              <a:gd name="connsiteX26" fmla="*/ 9781026 w 10185975"/>
              <a:gd name="connsiteY26" fmla="*/ 69621 h 2421425"/>
              <a:gd name="connsiteX27" fmla="*/ 9871389 w 10185975"/>
              <a:gd name="connsiteY27" fmla="*/ 58043 h 2421425"/>
              <a:gd name="connsiteX28" fmla="*/ 10185975 w 10185975"/>
              <a:gd name="connsiteY28" fmla="*/ 125302 h 2421425"/>
              <a:gd name="connsiteX29" fmla="*/ 10147702 w 10185975"/>
              <a:gd name="connsiteY29" fmla="*/ 2421425 h 2421425"/>
              <a:gd name="connsiteX30" fmla="*/ 46772 w 10185975"/>
              <a:gd name="connsiteY30" fmla="*/ 2410792 h 2421425"/>
              <a:gd name="connsiteX31" fmla="*/ 46772 w 10185975"/>
              <a:gd name="connsiteY31" fmla="*/ 1219946 h 2421425"/>
              <a:gd name="connsiteX0" fmla="*/ 25507 w 10185975"/>
              <a:gd name="connsiteY0" fmla="*/ 790302 h 2385186"/>
              <a:gd name="connsiteX1" fmla="*/ 25507 w 10185975"/>
              <a:gd name="connsiteY1" fmla="*/ 1226237 h 2385186"/>
              <a:gd name="connsiteX2" fmla="*/ 273 w 10185975"/>
              <a:gd name="connsiteY2" fmla="*/ 232708 h 2385186"/>
              <a:gd name="connsiteX3" fmla="*/ 448817 w 10185975"/>
              <a:gd name="connsiteY3" fmla="*/ 224487 h 2385186"/>
              <a:gd name="connsiteX4" fmla="*/ 942721 w 10185975"/>
              <a:gd name="connsiteY4" fmla="*/ 264696 h 2385186"/>
              <a:gd name="connsiteX5" fmla="*/ 1460746 w 10185975"/>
              <a:gd name="connsiteY5" fmla="*/ 241674 h 2385186"/>
              <a:gd name="connsiteX6" fmla="*/ 1987102 w 10185975"/>
              <a:gd name="connsiteY6" fmla="*/ 251615 h 2385186"/>
              <a:gd name="connsiteX7" fmla="*/ 2414575 w 10185975"/>
              <a:gd name="connsiteY7" fmla="*/ 211627 h 2385186"/>
              <a:gd name="connsiteX8" fmla="*/ 2826893 w 10185975"/>
              <a:gd name="connsiteY8" fmla="*/ 183742 h 2385186"/>
              <a:gd name="connsiteX9" fmla="*/ 3205279 w 10185975"/>
              <a:gd name="connsiteY9" fmla="*/ 157007 h 2385186"/>
              <a:gd name="connsiteX10" fmla="*/ 3541949 w 10185975"/>
              <a:gd name="connsiteY10" fmla="*/ 182929 h 2385186"/>
              <a:gd name="connsiteX11" fmla="*/ 3925419 w 10185975"/>
              <a:gd name="connsiteY11" fmla="*/ 111065 h 2385186"/>
              <a:gd name="connsiteX12" fmla="*/ 4231288 w 10185975"/>
              <a:gd name="connsiteY12" fmla="*/ 146785 h 2385186"/>
              <a:gd name="connsiteX13" fmla="*/ 4597869 w 10185975"/>
              <a:gd name="connsiteY13" fmla="*/ 227772 h 2385186"/>
              <a:gd name="connsiteX14" fmla="*/ 4764117 w 10185975"/>
              <a:gd name="connsiteY14" fmla="*/ 204246 h 2385186"/>
              <a:gd name="connsiteX15" fmla="*/ 4928268 w 10185975"/>
              <a:gd name="connsiteY15" fmla="*/ 203380 h 2385186"/>
              <a:gd name="connsiteX16" fmla="*/ 5475344 w 10185975"/>
              <a:gd name="connsiteY16" fmla="*/ 98910 h 2385186"/>
              <a:gd name="connsiteX17" fmla="*/ 6349101 w 10185975"/>
              <a:gd name="connsiteY17" fmla="*/ 108524 h 2385186"/>
              <a:gd name="connsiteX18" fmla="*/ 6746075 w 10185975"/>
              <a:gd name="connsiteY18" fmla="*/ 80930 h 2385186"/>
              <a:gd name="connsiteX19" fmla="*/ 7390054 w 10185975"/>
              <a:gd name="connsiteY19" fmla="*/ 92783 h 2385186"/>
              <a:gd name="connsiteX20" fmla="*/ 7916002 w 10185975"/>
              <a:gd name="connsiteY20" fmla="*/ 112590 h 2385186"/>
              <a:gd name="connsiteX21" fmla="*/ 8129394 w 10185975"/>
              <a:gd name="connsiteY21" fmla="*/ 125614 h 2385186"/>
              <a:gd name="connsiteX22" fmla="*/ 8521000 w 10185975"/>
              <a:gd name="connsiteY22" fmla="*/ 98236 h 2385186"/>
              <a:gd name="connsiteX23" fmla="*/ 9009928 w 10185975"/>
              <a:gd name="connsiteY23" fmla="*/ 0 h 2385186"/>
              <a:gd name="connsiteX24" fmla="*/ 9314585 w 10185975"/>
              <a:gd name="connsiteY24" fmla="*/ 12545 h 2385186"/>
              <a:gd name="connsiteX25" fmla="*/ 9554299 w 10185975"/>
              <a:gd name="connsiteY25" fmla="*/ 50608 h 2385186"/>
              <a:gd name="connsiteX26" fmla="*/ 9781026 w 10185975"/>
              <a:gd name="connsiteY26" fmla="*/ 33382 h 2385186"/>
              <a:gd name="connsiteX27" fmla="*/ 9871389 w 10185975"/>
              <a:gd name="connsiteY27" fmla="*/ 21804 h 2385186"/>
              <a:gd name="connsiteX28" fmla="*/ 10185975 w 10185975"/>
              <a:gd name="connsiteY28" fmla="*/ 89063 h 2385186"/>
              <a:gd name="connsiteX29" fmla="*/ 10147702 w 10185975"/>
              <a:gd name="connsiteY29" fmla="*/ 2385186 h 2385186"/>
              <a:gd name="connsiteX30" fmla="*/ 46772 w 10185975"/>
              <a:gd name="connsiteY30" fmla="*/ 2374553 h 2385186"/>
              <a:gd name="connsiteX31" fmla="*/ 46772 w 10185975"/>
              <a:gd name="connsiteY31" fmla="*/ 1183707 h 2385186"/>
              <a:gd name="connsiteX0" fmla="*/ 25507 w 10185975"/>
              <a:gd name="connsiteY0" fmla="*/ 779166 h 2374050"/>
              <a:gd name="connsiteX1" fmla="*/ 25507 w 10185975"/>
              <a:gd name="connsiteY1" fmla="*/ 1215101 h 2374050"/>
              <a:gd name="connsiteX2" fmla="*/ 273 w 10185975"/>
              <a:gd name="connsiteY2" fmla="*/ 221572 h 2374050"/>
              <a:gd name="connsiteX3" fmla="*/ 448817 w 10185975"/>
              <a:gd name="connsiteY3" fmla="*/ 213351 h 2374050"/>
              <a:gd name="connsiteX4" fmla="*/ 942721 w 10185975"/>
              <a:gd name="connsiteY4" fmla="*/ 253560 h 2374050"/>
              <a:gd name="connsiteX5" fmla="*/ 1460746 w 10185975"/>
              <a:gd name="connsiteY5" fmla="*/ 230538 h 2374050"/>
              <a:gd name="connsiteX6" fmla="*/ 1987102 w 10185975"/>
              <a:gd name="connsiteY6" fmla="*/ 240479 h 2374050"/>
              <a:gd name="connsiteX7" fmla="*/ 2414575 w 10185975"/>
              <a:gd name="connsiteY7" fmla="*/ 200491 h 2374050"/>
              <a:gd name="connsiteX8" fmla="*/ 2826893 w 10185975"/>
              <a:gd name="connsiteY8" fmla="*/ 172606 h 2374050"/>
              <a:gd name="connsiteX9" fmla="*/ 3205279 w 10185975"/>
              <a:gd name="connsiteY9" fmla="*/ 145871 h 2374050"/>
              <a:gd name="connsiteX10" fmla="*/ 3541949 w 10185975"/>
              <a:gd name="connsiteY10" fmla="*/ 171793 h 2374050"/>
              <a:gd name="connsiteX11" fmla="*/ 3925419 w 10185975"/>
              <a:gd name="connsiteY11" fmla="*/ 99929 h 2374050"/>
              <a:gd name="connsiteX12" fmla="*/ 4231288 w 10185975"/>
              <a:gd name="connsiteY12" fmla="*/ 135649 h 2374050"/>
              <a:gd name="connsiteX13" fmla="*/ 4597869 w 10185975"/>
              <a:gd name="connsiteY13" fmla="*/ 216636 h 2374050"/>
              <a:gd name="connsiteX14" fmla="*/ 4764117 w 10185975"/>
              <a:gd name="connsiteY14" fmla="*/ 193110 h 2374050"/>
              <a:gd name="connsiteX15" fmla="*/ 4928268 w 10185975"/>
              <a:gd name="connsiteY15" fmla="*/ 192244 h 2374050"/>
              <a:gd name="connsiteX16" fmla="*/ 5475344 w 10185975"/>
              <a:gd name="connsiteY16" fmla="*/ 87774 h 2374050"/>
              <a:gd name="connsiteX17" fmla="*/ 6349101 w 10185975"/>
              <a:gd name="connsiteY17" fmla="*/ 97388 h 2374050"/>
              <a:gd name="connsiteX18" fmla="*/ 6746075 w 10185975"/>
              <a:gd name="connsiteY18" fmla="*/ 69794 h 2374050"/>
              <a:gd name="connsiteX19" fmla="*/ 7390054 w 10185975"/>
              <a:gd name="connsiteY19" fmla="*/ 81647 h 2374050"/>
              <a:gd name="connsiteX20" fmla="*/ 7916002 w 10185975"/>
              <a:gd name="connsiteY20" fmla="*/ 101454 h 2374050"/>
              <a:gd name="connsiteX21" fmla="*/ 8129394 w 10185975"/>
              <a:gd name="connsiteY21" fmla="*/ 114478 h 2374050"/>
              <a:gd name="connsiteX22" fmla="*/ 8521000 w 10185975"/>
              <a:gd name="connsiteY22" fmla="*/ 87100 h 2374050"/>
              <a:gd name="connsiteX23" fmla="*/ 8920103 w 10185975"/>
              <a:gd name="connsiteY23" fmla="*/ 40819 h 2374050"/>
              <a:gd name="connsiteX24" fmla="*/ 9314585 w 10185975"/>
              <a:gd name="connsiteY24" fmla="*/ 1409 h 2374050"/>
              <a:gd name="connsiteX25" fmla="*/ 9554299 w 10185975"/>
              <a:gd name="connsiteY25" fmla="*/ 39472 h 2374050"/>
              <a:gd name="connsiteX26" fmla="*/ 9781026 w 10185975"/>
              <a:gd name="connsiteY26" fmla="*/ 22246 h 2374050"/>
              <a:gd name="connsiteX27" fmla="*/ 9871389 w 10185975"/>
              <a:gd name="connsiteY27" fmla="*/ 10668 h 2374050"/>
              <a:gd name="connsiteX28" fmla="*/ 10185975 w 10185975"/>
              <a:gd name="connsiteY28" fmla="*/ 77927 h 2374050"/>
              <a:gd name="connsiteX29" fmla="*/ 10147702 w 10185975"/>
              <a:gd name="connsiteY29" fmla="*/ 2374050 h 2374050"/>
              <a:gd name="connsiteX30" fmla="*/ 46772 w 10185975"/>
              <a:gd name="connsiteY30" fmla="*/ 2363417 h 2374050"/>
              <a:gd name="connsiteX31" fmla="*/ 46772 w 10185975"/>
              <a:gd name="connsiteY31" fmla="*/ 1172571 h 2374050"/>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71389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71389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67259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597869 w 10185975"/>
              <a:gd name="connsiteY13" fmla="*/ 205968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64117 w 10185975"/>
              <a:gd name="connsiteY14" fmla="*/ 182442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4928268 w 10185975"/>
              <a:gd name="connsiteY15" fmla="*/ 181576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475344 w 10185975"/>
              <a:gd name="connsiteY16" fmla="*/ 77106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501040 w 10185975"/>
              <a:gd name="connsiteY16" fmla="*/ 109118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533159 w 10185975"/>
              <a:gd name="connsiteY16" fmla="*/ 122838 h 2363382"/>
              <a:gd name="connsiteX17" fmla="*/ 6349101 w 10185975"/>
              <a:gd name="connsiteY17" fmla="*/ 86720 h 2363382"/>
              <a:gd name="connsiteX18" fmla="*/ 6746075 w 10185975"/>
              <a:gd name="connsiteY18" fmla="*/ 59126 h 2363382"/>
              <a:gd name="connsiteX19" fmla="*/ 7390054 w 10185975"/>
              <a:gd name="connsiteY19" fmla="*/ 70979 h 2363382"/>
              <a:gd name="connsiteX20" fmla="*/ 7916002 w 10185975"/>
              <a:gd name="connsiteY20" fmla="*/ 90786 h 2363382"/>
              <a:gd name="connsiteX21" fmla="*/ 8129394 w 10185975"/>
              <a:gd name="connsiteY21" fmla="*/ 103810 h 2363382"/>
              <a:gd name="connsiteX22" fmla="*/ 8521000 w 10185975"/>
              <a:gd name="connsiteY22" fmla="*/ 76432 h 2363382"/>
              <a:gd name="connsiteX23" fmla="*/ 8920103 w 10185975"/>
              <a:gd name="connsiteY23" fmla="*/ 30151 h 2363382"/>
              <a:gd name="connsiteX24" fmla="*/ 9393181 w 10185975"/>
              <a:gd name="connsiteY24" fmla="*/ 26710 h 2363382"/>
              <a:gd name="connsiteX25" fmla="*/ 9554299 w 10185975"/>
              <a:gd name="connsiteY25" fmla="*/ 28804 h 2363382"/>
              <a:gd name="connsiteX26" fmla="*/ 9781026 w 10185975"/>
              <a:gd name="connsiteY26" fmla="*/ 11578 h 2363382"/>
              <a:gd name="connsiteX27" fmla="*/ 9893846 w 10185975"/>
              <a:gd name="connsiteY27" fmla="*/ 0 h 2363382"/>
              <a:gd name="connsiteX28" fmla="*/ 10185975 w 10185975"/>
              <a:gd name="connsiteY28" fmla="*/ 23297 h 2363382"/>
              <a:gd name="connsiteX29" fmla="*/ 10147702 w 10185975"/>
              <a:gd name="connsiteY29" fmla="*/ 2363382 h 2363382"/>
              <a:gd name="connsiteX30" fmla="*/ 46772 w 10185975"/>
              <a:gd name="connsiteY30" fmla="*/ 2352749 h 2363382"/>
              <a:gd name="connsiteX31" fmla="*/ 46772 w 10185975"/>
              <a:gd name="connsiteY31"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25419 w 10185975"/>
              <a:gd name="connsiteY11" fmla="*/ 89261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48817 w 10185975"/>
              <a:gd name="connsiteY3" fmla="*/ 202683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25507 w 10185975"/>
              <a:gd name="connsiteY0" fmla="*/ 768498 h 2363382"/>
              <a:gd name="connsiteX1" fmla="*/ 25507 w 10185975"/>
              <a:gd name="connsiteY1" fmla="*/ 1204433 h 2363382"/>
              <a:gd name="connsiteX2" fmla="*/ 273 w 10185975"/>
              <a:gd name="connsiteY2" fmla="*/ 210904 h 2363382"/>
              <a:gd name="connsiteX3" fmla="*/ 456892 w 10185975"/>
              <a:gd name="connsiteY3" fmla="*/ 351628 h 2363382"/>
              <a:gd name="connsiteX4" fmla="*/ 942721 w 10185975"/>
              <a:gd name="connsiteY4" fmla="*/ 242892 h 2363382"/>
              <a:gd name="connsiteX5" fmla="*/ 1460746 w 10185975"/>
              <a:gd name="connsiteY5" fmla="*/ 219870 h 2363382"/>
              <a:gd name="connsiteX6" fmla="*/ 1987102 w 10185975"/>
              <a:gd name="connsiteY6" fmla="*/ 229811 h 2363382"/>
              <a:gd name="connsiteX7" fmla="*/ 2414575 w 10185975"/>
              <a:gd name="connsiteY7" fmla="*/ 189823 h 2363382"/>
              <a:gd name="connsiteX8" fmla="*/ 2826893 w 10185975"/>
              <a:gd name="connsiteY8" fmla="*/ 161938 h 2363382"/>
              <a:gd name="connsiteX9" fmla="*/ 3205279 w 10185975"/>
              <a:gd name="connsiteY9" fmla="*/ 135203 h 2363382"/>
              <a:gd name="connsiteX10" fmla="*/ 3541949 w 10185975"/>
              <a:gd name="connsiteY10" fmla="*/ 161125 h 2363382"/>
              <a:gd name="connsiteX11" fmla="*/ 3931843 w 10185975"/>
              <a:gd name="connsiteY11" fmla="*/ 121274 h 2363382"/>
              <a:gd name="connsiteX12" fmla="*/ 4231288 w 10185975"/>
              <a:gd name="connsiteY12" fmla="*/ 124981 h 2363382"/>
              <a:gd name="connsiteX13" fmla="*/ 4610717 w 10185975"/>
              <a:gd name="connsiteY13" fmla="*/ 151090 h 2363382"/>
              <a:gd name="connsiteX14" fmla="*/ 4796236 w 10185975"/>
              <a:gd name="connsiteY14" fmla="*/ 136709 h 2363382"/>
              <a:gd name="connsiteX15" fmla="*/ 5262313 w 10185975"/>
              <a:gd name="connsiteY15" fmla="*/ 131272 h 2363382"/>
              <a:gd name="connsiteX16" fmla="*/ 5343654 w 10185975"/>
              <a:gd name="connsiteY16" fmla="*/ 135613 h 2363382"/>
              <a:gd name="connsiteX17" fmla="*/ 5533159 w 10185975"/>
              <a:gd name="connsiteY17" fmla="*/ 122838 h 2363382"/>
              <a:gd name="connsiteX18" fmla="*/ 6349101 w 10185975"/>
              <a:gd name="connsiteY18" fmla="*/ 86720 h 2363382"/>
              <a:gd name="connsiteX19" fmla="*/ 6746075 w 10185975"/>
              <a:gd name="connsiteY19" fmla="*/ 59126 h 2363382"/>
              <a:gd name="connsiteX20" fmla="*/ 7390054 w 10185975"/>
              <a:gd name="connsiteY20" fmla="*/ 70979 h 2363382"/>
              <a:gd name="connsiteX21" fmla="*/ 7916002 w 10185975"/>
              <a:gd name="connsiteY21" fmla="*/ 90786 h 2363382"/>
              <a:gd name="connsiteX22" fmla="*/ 8129394 w 10185975"/>
              <a:gd name="connsiteY22" fmla="*/ 103810 h 2363382"/>
              <a:gd name="connsiteX23" fmla="*/ 8521000 w 10185975"/>
              <a:gd name="connsiteY23" fmla="*/ 76432 h 2363382"/>
              <a:gd name="connsiteX24" fmla="*/ 8920103 w 10185975"/>
              <a:gd name="connsiteY24" fmla="*/ 30151 h 2363382"/>
              <a:gd name="connsiteX25" fmla="*/ 9393181 w 10185975"/>
              <a:gd name="connsiteY25" fmla="*/ 26710 h 2363382"/>
              <a:gd name="connsiteX26" fmla="*/ 9554299 w 10185975"/>
              <a:gd name="connsiteY26" fmla="*/ 28804 h 2363382"/>
              <a:gd name="connsiteX27" fmla="*/ 9781026 w 10185975"/>
              <a:gd name="connsiteY27" fmla="*/ 11578 h 2363382"/>
              <a:gd name="connsiteX28" fmla="*/ 9893846 w 10185975"/>
              <a:gd name="connsiteY28" fmla="*/ 0 h 2363382"/>
              <a:gd name="connsiteX29" fmla="*/ 10185975 w 10185975"/>
              <a:gd name="connsiteY29" fmla="*/ 23297 h 2363382"/>
              <a:gd name="connsiteX30" fmla="*/ 10147702 w 10185975"/>
              <a:gd name="connsiteY30" fmla="*/ 2363382 h 2363382"/>
              <a:gd name="connsiteX31" fmla="*/ 46772 w 10185975"/>
              <a:gd name="connsiteY31" fmla="*/ 2352749 h 2363382"/>
              <a:gd name="connsiteX32" fmla="*/ 46772 w 10185975"/>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4925 w 10174008"/>
              <a:gd name="connsiteY3" fmla="*/ 351628 h 2363382"/>
              <a:gd name="connsiteX4" fmla="*/ 930754 w 10174008"/>
              <a:gd name="connsiteY4" fmla="*/ 242892 h 2363382"/>
              <a:gd name="connsiteX5" fmla="*/ 1448779 w 10174008"/>
              <a:gd name="connsiteY5" fmla="*/ 219870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930754 w 10174008"/>
              <a:gd name="connsiteY4" fmla="*/ 242892 h 2363382"/>
              <a:gd name="connsiteX5" fmla="*/ 1448779 w 10174008"/>
              <a:gd name="connsiteY5" fmla="*/ 219870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16758 w 10174008"/>
              <a:gd name="connsiteY4" fmla="*/ 425883 h 2363382"/>
              <a:gd name="connsiteX5" fmla="*/ 1448779 w 10174008"/>
              <a:gd name="connsiteY5" fmla="*/ 219870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16758 w 10174008"/>
              <a:gd name="connsiteY4" fmla="*/ 425883 h 2363382"/>
              <a:gd name="connsiteX5" fmla="*/ 1561833 w 10174008"/>
              <a:gd name="connsiteY5" fmla="*/ 373072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561833 w 10174008"/>
              <a:gd name="connsiteY5" fmla="*/ 373072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561833 w 10174008"/>
              <a:gd name="connsiteY5" fmla="*/ 373072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975135 w 10174008"/>
              <a:gd name="connsiteY6" fmla="*/ 229811 h 2363382"/>
              <a:gd name="connsiteX7" fmla="*/ 2402608 w 10174008"/>
              <a:gd name="connsiteY7" fmla="*/ 189823 h 2363382"/>
              <a:gd name="connsiteX8" fmla="*/ 2814926 w 10174008"/>
              <a:gd name="connsiteY8" fmla="*/ 161938 h 2363382"/>
              <a:gd name="connsiteX9" fmla="*/ 3193312 w 10174008"/>
              <a:gd name="connsiteY9" fmla="*/ 135203 h 2363382"/>
              <a:gd name="connsiteX10" fmla="*/ 3529982 w 10174008"/>
              <a:gd name="connsiteY10" fmla="*/ 161125 h 2363382"/>
              <a:gd name="connsiteX11" fmla="*/ 3919876 w 10174008"/>
              <a:gd name="connsiteY11" fmla="*/ 121274 h 2363382"/>
              <a:gd name="connsiteX12" fmla="*/ 4219321 w 10174008"/>
              <a:gd name="connsiteY12" fmla="*/ 124981 h 2363382"/>
              <a:gd name="connsiteX13" fmla="*/ 4598750 w 10174008"/>
              <a:gd name="connsiteY13" fmla="*/ 151090 h 2363382"/>
              <a:gd name="connsiteX14" fmla="*/ 4784269 w 10174008"/>
              <a:gd name="connsiteY14" fmla="*/ 136709 h 2363382"/>
              <a:gd name="connsiteX15" fmla="*/ 5250346 w 10174008"/>
              <a:gd name="connsiteY15" fmla="*/ 131272 h 2363382"/>
              <a:gd name="connsiteX16" fmla="*/ 5331687 w 10174008"/>
              <a:gd name="connsiteY16" fmla="*/ 135613 h 2363382"/>
              <a:gd name="connsiteX17" fmla="*/ 5521192 w 10174008"/>
              <a:gd name="connsiteY17" fmla="*/ 122838 h 2363382"/>
              <a:gd name="connsiteX18" fmla="*/ 6337134 w 10174008"/>
              <a:gd name="connsiteY18" fmla="*/ 86720 h 2363382"/>
              <a:gd name="connsiteX19" fmla="*/ 6734108 w 10174008"/>
              <a:gd name="connsiteY19" fmla="*/ 59126 h 2363382"/>
              <a:gd name="connsiteX20" fmla="*/ 7378087 w 10174008"/>
              <a:gd name="connsiteY20" fmla="*/ 70979 h 2363382"/>
              <a:gd name="connsiteX21" fmla="*/ 7904035 w 10174008"/>
              <a:gd name="connsiteY21" fmla="*/ 90786 h 2363382"/>
              <a:gd name="connsiteX22" fmla="*/ 8117427 w 10174008"/>
              <a:gd name="connsiteY22" fmla="*/ 103810 h 2363382"/>
              <a:gd name="connsiteX23" fmla="*/ 8509033 w 10174008"/>
              <a:gd name="connsiteY23" fmla="*/ 76432 h 2363382"/>
              <a:gd name="connsiteX24" fmla="*/ 8908136 w 10174008"/>
              <a:gd name="connsiteY24" fmla="*/ 30151 h 2363382"/>
              <a:gd name="connsiteX25" fmla="*/ 9381214 w 10174008"/>
              <a:gd name="connsiteY25" fmla="*/ 26710 h 2363382"/>
              <a:gd name="connsiteX26" fmla="*/ 9542332 w 10174008"/>
              <a:gd name="connsiteY26" fmla="*/ 28804 h 2363382"/>
              <a:gd name="connsiteX27" fmla="*/ 9769059 w 10174008"/>
              <a:gd name="connsiteY27" fmla="*/ 11578 h 2363382"/>
              <a:gd name="connsiteX28" fmla="*/ 9881879 w 10174008"/>
              <a:gd name="connsiteY28" fmla="*/ 0 h 2363382"/>
              <a:gd name="connsiteX29" fmla="*/ 10174008 w 10174008"/>
              <a:gd name="connsiteY29" fmla="*/ 23297 h 2363382"/>
              <a:gd name="connsiteX30" fmla="*/ 10135735 w 10174008"/>
              <a:gd name="connsiteY30" fmla="*/ 2363382 h 2363382"/>
              <a:gd name="connsiteX31" fmla="*/ 34805 w 10174008"/>
              <a:gd name="connsiteY31" fmla="*/ 2352749 h 2363382"/>
              <a:gd name="connsiteX32" fmla="*/ 34805 w 10174008"/>
              <a:gd name="connsiteY32"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930032 w 10174008"/>
              <a:gd name="connsiteY6" fmla="*/ 246826 h 2363382"/>
              <a:gd name="connsiteX7" fmla="*/ 1975135 w 10174008"/>
              <a:gd name="connsiteY7" fmla="*/ 229811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930032 w 10174008"/>
              <a:gd name="connsiteY6" fmla="*/ 246826 h 2363382"/>
              <a:gd name="connsiteX7" fmla="*/ 1845930 w 10174008"/>
              <a:gd name="connsiteY7" fmla="*/ 374501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45930 w 10174008"/>
              <a:gd name="connsiteY7" fmla="*/ 374501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402608 w 10174008"/>
              <a:gd name="connsiteY8" fmla="*/ 189823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14926 w 10174008"/>
              <a:gd name="connsiteY9" fmla="*/ 161938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93312 w 10174008"/>
              <a:gd name="connsiteY10" fmla="*/ 135203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529982 w 10174008"/>
              <a:gd name="connsiteY11" fmla="*/ 161125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3919876 w 10174008"/>
              <a:gd name="connsiteY12" fmla="*/ 121274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19321 w 10174008"/>
              <a:gd name="connsiteY13" fmla="*/ 124981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31434 w 10174008"/>
              <a:gd name="connsiteY13" fmla="*/ 295206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31434 w 10174008"/>
              <a:gd name="connsiteY13" fmla="*/ 295206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598750 w 10174008"/>
              <a:gd name="connsiteY14" fmla="*/ 151090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618938 w 10174008"/>
              <a:gd name="connsiteY14" fmla="*/ 202157 h 2363382"/>
              <a:gd name="connsiteX15" fmla="*/ 4784269 w 10174008"/>
              <a:gd name="connsiteY15" fmla="*/ 136709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618938 w 10174008"/>
              <a:gd name="connsiteY14" fmla="*/ 202157 h 2363382"/>
              <a:gd name="connsiteX15" fmla="*/ 4844834 w 10174008"/>
              <a:gd name="connsiteY15" fmla="*/ 209054 h 2363382"/>
              <a:gd name="connsiteX16" fmla="*/ 5250346 w 10174008"/>
              <a:gd name="connsiteY16" fmla="*/ 131272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618938 w 10174008"/>
              <a:gd name="connsiteY14" fmla="*/ 202157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73307 w 10174008"/>
              <a:gd name="connsiteY12" fmla="*/ 491511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81383 w 10174008"/>
              <a:gd name="connsiteY12" fmla="*/ 465978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56884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48898 w 10174008"/>
              <a:gd name="connsiteY10" fmla="*/ 530974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505440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505440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399441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0818 w 10174008"/>
              <a:gd name="connsiteY12" fmla="*/ 410655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24857 w 10174008"/>
              <a:gd name="connsiteY12" fmla="*/ 431934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36785 w 10174008"/>
              <a:gd name="connsiteY10" fmla="*/ 428839 h 2363382"/>
              <a:gd name="connsiteX11" fmla="*/ 3618810 w 10174008"/>
              <a:gd name="connsiteY11" fmla="*/ 420720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18810 w 10174008"/>
              <a:gd name="connsiteY11" fmla="*/ 420720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18810 w 10174008"/>
              <a:gd name="connsiteY11" fmla="*/ 420720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12745 w 10174008"/>
              <a:gd name="connsiteY12" fmla="*/ 423423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75849 w 10174008"/>
              <a:gd name="connsiteY13" fmla="*/ 30797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5662 w 10174008"/>
              <a:gd name="connsiteY13" fmla="*/ 214350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5662 w 10174008"/>
              <a:gd name="connsiteY13" fmla="*/ 214350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5662 w 10174008"/>
              <a:gd name="connsiteY13" fmla="*/ 214350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647397 w 10174008"/>
              <a:gd name="connsiteY6" fmla="*/ 327682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594908 w 10174008"/>
              <a:gd name="connsiteY6" fmla="*/ 314915 h 2363382"/>
              <a:gd name="connsiteX7" fmla="*/ 1874194 w 10174008"/>
              <a:gd name="connsiteY7" fmla="*/ 348967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 name="connsiteX0" fmla="*/ 13540 w 10174008"/>
              <a:gd name="connsiteY0" fmla="*/ 768498 h 2363382"/>
              <a:gd name="connsiteX1" fmla="*/ 13540 w 10174008"/>
              <a:gd name="connsiteY1" fmla="*/ 1204433 h 2363382"/>
              <a:gd name="connsiteX2" fmla="*/ 419 w 10174008"/>
              <a:gd name="connsiteY2" fmla="*/ 372617 h 2363382"/>
              <a:gd name="connsiteX3" fmla="*/ 440888 w 10174008"/>
              <a:gd name="connsiteY3" fmla="*/ 351628 h 2363382"/>
              <a:gd name="connsiteX4" fmla="*/ 749060 w 10174008"/>
              <a:gd name="connsiteY4" fmla="*/ 400349 h 2363382"/>
              <a:gd name="connsiteX5" fmla="*/ 1355912 w 10174008"/>
              <a:gd name="connsiteY5" fmla="*/ 390095 h 2363382"/>
              <a:gd name="connsiteX6" fmla="*/ 1594908 w 10174008"/>
              <a:gd name="connsiteY6" fmla="*/ 314915 h 2363382"/>
              <a:gd name="connsiteX7" fmla="*/ 1890344 w 10174008"/>
              <a:gd name="connsiteY7" fmla="*/ 327689 h 2363382"/>
              <a:gd name="connsiteX8" fmla="*/ 2269365 w 10174008"/>
              <a:gd name="connsiteY8" fmla="*/ 308980 h 2363382"/>
              <a:gd name="connsiteX9" fmla="*/ 2835115 w 10174008"/>
              <a:gd name="connsiteY9" fmla="*/ 276839 h 2363382"/>
              <a:gd name="connsiteX10" fmla="*/ 3181199 w 10174008"/>
              <a:gd name="connsiteY10" fmla="*/ 271382 h 2363382"/>
              <a:gd name="connsiteX11" fmla="*/ 3671300 w 10174008"/>
              <a:gd name="connsiteY11" fmla="*/ 280285 h 2363382"/>
              <a:gd name="connsiteX12" fmla="*/ 4081386 w 10174008"/>
              <a:gd name="connsiteY12" fmla="*/ 282988 h 2363382"/>
              <a:gd name="connsiteX13" fmla="*/ 4259700 w 10174008"/>
              <a:gd name="connsiteY13" fmla="*/ 239883 h 2363382"/>
              <a:gd name="connsiteX14" fmla="*/ 4493770 w 10174008"/>
              <a:gd name="connsiteY14" fmla="*/ 223434 h 2363382"/>
              <a:gd name="connsiteX15" fmla="*/ 4844834 w 10174008"/>
              <a:gd name="connsiteY15" fmla="*/ 209054 h 2363382"/>
              <a:gd name="connsiteX16" fmla="*/ 5242270 w 10174008"/>
              <a:gd name="connsiteY16" fmla="*/ 182339 h 2363382"/>
              <a:gd name="connsiteX17" fmla="*/ 5331687 w 10174008"/>
              <a:gd name="connsiteY17" fmla="*/ 135613 h 2363382"/>
              <a:gd name="connsiteX18" fmla="*/ 5521192 w 10174008"/>
              <a:gd name="connsiteY18" fmla="*/ 122838 h 2363382"/>
              <a:gd name="connsiteX19" fmla="*/ 6337134 w 10174008"/>
              <a:gd name="connsiteY19" fmla="*/ 86720 h 2363382"/>
              <a:gd name="connsiteX20" fmla="*/ 6734108 w 10174008"/>
              <a:gd name="connsiteY20" fmla="*/ 59126 h 2363382"/>
              <a:gd name="connsiteX21" fmla="*/ 7378087 w 10174008"/>
              <a:gd name="connsiteY21" fmla="*/ 70979 h 2363382"/>
              <a:gd name="connsiteX22" fmla="*/ 7904035 w 10174008"/>
              <a:gd name="connsiteY22" fmla="*/ 90786 h 2363382"/>
              <a:gd name="connsiteX23" fmla="*/ 8117427 w 10174008"/>
              <a:gd name="connsiteY23" fmla="*/ 103810 h 2363382"/>
              <a:gd name="connsiteX24" fmla="*/ 8509033 w 10174008"/>
              <a:gd name="connsiteY24" fmla="*/ 76432 h 2363382"/>
              <a:gd name="connsiteX25" fmla="*/ 8908136 w 10174008"/>
              <a:gd name="connsiteY25" fmla="*/ 30151 h 2363382"/>
              <a:gd name="connsiteX26" fmla="*/ 9381214 w 10174008"/>
              <a:gd name="connsiteY26" fmla="*/ 26710 h 2363382"/>
              <a:gd name="connsiteX27" fmla="*/ 9542332 w 10174008"/>
              <a:gd name="connsiteY27" fmla="*/ 28804 h 2363382"/>
              <a:gd name="connsiteX28" fmla="*/ 9769059 w 10174008"/>
              <a:gd name="connsiteY28" fmla="*/ 11578 h 2363382"/>
              <a:gd name="connsiteX29" fmla="*/ 9881879 w 10174008"/>
              <a:gd name="connsiteY29" fmla="*/ 0 h 2363382"/>
              <a:gd name="connsiteX30" fmla="*/ 10174008 w 10174008"/>
              <a:gd name="connsiteY30" fmla="*/ 23297 h 2363382"/>
              <a:gd name="connsiteX31" fmla="*/ 10135735 w 10174008"/>
              <a:gd name="connsiteY31" fmla="*/ 2363382 h 2363382"/>
              <a:gd name="connsiteX32" fmla="*/ 34805 w 10174008"/>
              <a:gd name="connsiteY32" fmla="*/ 2352749 h 2363382"/>
              <a:gd name="connsiteX33" fmla="*/ 34805 w 10174008"/>
              <a:gd name="connsiteY33" fmla="*/ 1161903 h 236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174008" h="2363382">
                <a:moveTo>
                  <a:pt x="13540" y="768498"/>
                </a:moveTo>
                <a:lnTo>
                  <a:pt x="13540" y="1204433"/>
                </a:lnTo>
                <a:cubicBezTo>
                  <a:pt x="17084" y="796656"/>
                  <a:pt x="-3125" y="780394"/>
                  <a:pt x="419" y="372617"/>
                </a:cubicBezTo>
                <a:lnTo>
                  <a:pt x="440888" y="351628"/>
                </a:lnTo>
                <a:lnTo>
                  <a:pt x="749060" y="400349"/>
                </a:lnTo>
                <a:cubicBezTo>
                  <a:pt x="951343" y="365723"/>
                  <a:pt x="1084988" y="399187"/>
                  <a:pt x="1355912" y="390095"/>
                </a:cubicBezTo>
                <a:lnTo>
                  <a:pt x="1594908" y="314915"/>
                </a:lnTo>
                <a:lnTo>
                  <a:pt x="1890344" y="327689"/>
                </a:lnTo>
                <a:cubicBezTo>
                  <a:pt x="2015350" y="283594"/>
                  <a:pt x="2099070" y="241973"/>
                  <a:pt x="2269365" y="308980"/>
                </a:cubicBezTo>
                <a:lnTo>
                  <a:pt x="2835115" y="276839"/>
                </a:lnTo>
                <a:cubicBezTo>
                  <a:pt x="2935672" y="327506"/>
                  <a:pt x="2939324" y="271782"/>
                  <a:pt x="3181199" y="271382"/>
                </a:cubicBezTo>
                <a:cubicBezTo>
                  <a:pt x="3310918" y="274350"/>
                  <a:pt x="3521393" y="298596"/>
                  <a:pt x="3671300" y="280285"/>
                </a:cubicBezTo>
                <a:cubicBezTo>
                  <a:pt x="3809340" y="281186"/>
                  <a:pt x="3947383" y="286343"/>
                  <a:pt x="4081386" y="282988"/>
                </a:cubicBezTo>
                <a:cubicBezTo>
                  <a:pt x="4198698" y="272876"/>
                  <a:pt x="4190840" y="279785"/>
                  <a:pt x="4259700" y="239883"/>
                </a:cubicBezTo>
                <a:cubicBezTo>
                  <a:pt x="4359260" y="221636"/>
                  <a:pt x="4361911" y="224661"/>
                  <a:pt x="4493770" y="223434"/>
                </a:cubicBezTo>
                <a:lnTo>
                  <a:pt x="4844834" y="209054"/>
                </a:lnTo>
                <a:lnTo>
                  <a:pt x="5242270" y="182339"/>
                </a:lnTo>
                <a:cubicBezTo>
                  <a:pt x="5329224" y="174534"/>
                  <a:pt x="5286546" y="137019"/>
                  <a:pt x="5331687" y="135613"/>
                </a:cubicBezTo>
                <a:cubicBezTo>
                  <a:pt x="5376828" y="134207"/>
                  <a:pt x="5349335" y="123365"/>
                  <a:pt x="5521192" y="122838"/>
                </a:cubicBezTo>
                <a:lnTo>
                  <a:pt x="6337134" y="86720"/>
                </a:lnTo>
                <a:lnTo>
                  <a:pt x="6734108" y="59126"/>
                </a:lnTo>
                <a:lnTo>
                  <a:pt x="7378087" y="70979"/>
                </a:lnTo>
                <a:cubicBezTo>
                  <a:pt x="7679344" y="110612"/>
                  <a:pt x="7624046" y="75004"/>
                  <a:pt x="7904035" y="90786"/>
                </a:cubicBezTo>
                <a:lnTo>
                  <a:pt x="8117427" y="103810"/>
                </a:lnTo>
                <a:lnTo>
                  <a:pt x="8509033" y="76432"/>
                </a:lnTo>
                <a:cubicBezTo>
                  <a:pt x="8888261" y="-5084"/>
                  <a:pt x="8705543" y="95203"/>
                  <a:pt x="8908136" y="30151"/>
                </a:cubicBezTo>
                <a:lnTo>
                  <a:pt x="9381214" y="26710"/>
                </a:lnTo>
                <a:cubicBezTo>
                  <a:pt x="9380652" y="15418"/>
                  <a:pt x="9542894" y="40096"/>
                  <a:pt x="9542332" y="28804"/>
                </a:cubicBezTo>
                <a:lnTo>
                  <a:pt x="9769059" y="11578"/>
                </a:lnTo>
                <a:lnTo>
                  <a:pt x="9881879" y="0"/>
                </a:lnTo>
                <a:lnTo>
                  <a:pt x="10174008" y="23297"/>
                </a:lnTo>
                <a:lnTo>
                  <a:pt x="10135735" y="2363382"/>
                </a:lnTo>
                <a:lnTo>
                  <a:pt x="34805" y="2352749"/>
                </a:lnTo>
                <a:lnTo>
                  <a:pt x="34805" y="1161903"/>
                </a:lnTo>
              </a:path>
            </a:pathLst>
          </a:cu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Freeform: Shape 14">
            <a:extLst>
              <a:ext uri="{FF2B5EF4-FFF2-40B4-BE49-F238E27FC236}">
                <a16:creationId xmlns:a16="http://schemas.microsoft.com/office/drawing/2014/main" id="{DE0E7913-D08F-4C82-87E1-5F940A9CC69E}"/>
              </a:ext>
            </a:extLst>
          </p:cNvPr>
          <p:cNvSpPr/>
          <p:nvPr/>
        </p:nvSpPr>
        <p:spPr>
          <a:xfrm>
            <a:off x="923508" y="4265458"/>
            <a:ext cx="10667078" cy="1834613"/>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446568 h 2041452"/>
              <a:gd name="connsiteX1" fmla="*/ 0 w 10122195"/>
              <a:gd name="connsiteY1" fmla="*/ 882503 h 2041452"/>
              <a:gd name="connsiteX2" fmla="*/ 244549 w 10122195"/>
              <a:gd name="connsiteY2" fmla="*/ 499731 h 2041452"/>
              <a:gd name="connsiteX3" fmla="*/ 489098 w 10122195"/>
              <a:gd name="connsiteY3" fmla="*/ 0 h 2041452"/>
              <a:gd name="connsiteX4" fmla="*/ 935665 w 10122195"/>
              <a:gd name="connsiteY4" fmla="*/ 308345 h 2041452"/>
              <a:gd name="connsiteX5" fmla="*/ 1275907 w 10122195"/>
              <a:gd name="connsiteY5" fmla="*/ 308345 h 2041452"/>
              <a:gd name="connsiteX6" fmla="*/ 1733107 w 10122195"/>
              <a:gd name="connsiteY6" fmla="*/ 446568 h 2041452"/>
              <a:gd name="connsiteX7" fmla="*/ 2243470 w 10122195"/>
              <a:gd name="connsiteY7" fmla="*/ 499731 h 2041452"/>
              <a:gd name="connsiteX8" fmla="*/ 2583711 w 10122195"/>
              <a:gd name="connsiteY8" fmla="*/ 510363 h 2041452"/>
              <a:gd name="connsiteX9" fmla="*/ 2977116 w 10122195"/>
              <a:gd name="connsiteY9" fmla="*/ 435935 h 2041452"/>
              <a:gd name="connsiteX10" fmla="*/ 3232297 w 10122195"/>
              <a:gd name="connsiteY10" fmla="*/ 372140 h 2041452"/>
              <a:gd name="connsiteX11" fmla="*/ 3487479 w 10122195"/>
              <a:gd name="connsiteY11" fmla="*/ 223284 h 2041452"/>
              <a:gd name="connsiteX12" fmla="*/ 3965944 w 10122195"/>
              <a:gd name="connsiteY12" fmla="*/ 244549 h 2041452"/>
              <a:gd name="connsiteX13" fmla="*/ 4359349 w 10122195"/>
              <a:gd name="connsiteY13" fmla="*/ 297712 h 2041452"/>
              <a:gd name="connsiteX14" fmla="*/ 4859079 w 10122195"/>
              <a:gd name="connsiteY14" fmla="*/ 265815 h 2041452"/>
              <a:gd name="connsiteX15" fmla="*/ 5231218 w 10122195"/>
              <a:gd name="connsiteY15" fmla="*/ 329610 h 2041452"/>
              <a:gd name="connsiteX16" fmla="*/ 5752214 w 10122195"/>
              <a:gd name="connsiteY16" fmla="*/ 265815 h 2041452"/>
              <a:gd name="connsiteX17" fmla="*/ 6071190 w 10122195"/>
              <a:gd name="connsiteY17" fmla="*/ 148856 h 2041452"/>
              <a:gd name="connsiteX18" fmla="*/ 6709144 w 10122195"/>
              <a:gd name="connsiteY18" fmla="*/ 159489 h 2041452"/>
              <a:gd name="connsiteX19" fmla="*/ 7166344 w 10122195"/>
              <a:gd name="connsiteY19" fmla="*/ 276447 h 2041452"/>
              <a:gd name="connsiteX20" fmla="*/ 7676707 w 10122195"/>
              <a:gd name="connsiteY20" fmla="*/ 318977 h 2041452"/>
              <a:gd name="connsiteX21" fmla="*/ 8006316 w 10122195"/>
              <a:gd name="connsiteY21" fmla="*/ 159489 h 2041452"/>
              <a:gd name="connsiteX22" fmla="*/ 8335925 w 10122195"/>
              <a:gd name="connsiteY22" fmla="*/ 127591 h 2041452"/>
              <a:gd name="connsiteX23" fmla="*/ 8623004 w 10122195"/>
              <a:gd name="connsiteY23" fmla="*/ 276447 h 2041452"/>
              <a:gd name="connsiteX24" fmla="*/ 8846288 w 10122195"/>
              <a:gd name="connsiteY24" fmla="*/ 414670 h 2041452"/>
              <a:gd name="connsiteX25" fmla="*/ 9292856 w 10122195"/>
              <a:gd name="connsiteY25" fmla="*/ 329610 h 2041452"/>
              <a:gd name="connsiteX26" fmla="*/ 9537404 w 10122195"/>
              <a:gd name="connsiteY26" fmla="*/ 287080 h 2041452"/>
              <a:gd name="connsiteX27" fmla="*/ 9707525 w 10122195"/>
              <a:gd name="connsiteY27" fmla="*/ 287080 h 2041452"/>
              <a:gd name="connsiteX28" fmla="*/ 10111563 w 10122195"/>
              <a:gd name="connsiteY28" fmla="*/ 276447 h 2041452"/>
              <a:gd name="connsiteX29" fmla="*/ 10122195 w 10122195"/>
              <a:gd name="connsiteY29" fmla="*/ 2041452 h 2041452"/>
              <a:gd name="connsiteX30" fmla="*/ 21265 w 10122195"/>
              <a:gd name="connsiteY30" fmla="*/ 2030819 h 2041452"/>
              <a:gd name="connsiteX31" fmla="*/ 21265 w 10122195"/>
              <a:gd name="connsiteY31" fmla="*/ 839973 h 2041452"/>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35665 w 10122195"/>
              <a:gd name="connsiteY4" fmla="*/ 318977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275907 w 10122195"/>
              <a:gd name="connsiteY5" fmla="*/ 318977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733107 w 10122195"/>
              <a:gd name="connsiteY6" fmla="*/ 45720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43470 w 10122195"/>
              <a:gd name="connsiteY7" fmla="*/ 510363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57200 h 2052084"/>
              <a:gd name="connsiteX1" fmla="*/ 0 w 10122195"/>
              <a:gd name="connsiteY1" fmla="*/ 893135 h 2052084"/>
              <a:gd name="connsiteX2" fmla="*/ 10633 w 10122195"/>
              <a:gd name="connsiteY2" fmla="*/ 0 h 2052084"/>
              <a:gd name="connsiteX3" fmla="*/ 489098 w 10122195"/>
              <a:gd name="connsiteY3" fmla="*/ 10632 h 2052084"/>
              <a:gd name="connsiteX4" fmla="*/ 956930 w 10122195"/>
              <a:gd name="connsiteY4" fmla="*/ 148856 h 2052084"/>
              <a:gd name="connsiteX5" fmla="*/ 1392865 w 10122195"/>
              <a:gd name="connsiteY5" fmla="*/ 74429 h 2052084"/>
              <a:gd name="connsiteX6" fmla="*/ 1818167 w 10122195"/>
              <a:gd name="connsiteY6" fmla="*/ 127590 h 2052084"/>
              <a:gd name="connsiteX7" fmla="*/ 2200939 w 10122195"/>
              <a:gd name="connsiteY7" fmla="*/ 127591 h 2052084"/>
              <a:gd name="connsiteX8" fmla="*/ 2583711 w 10122195"/>
              <a:gd name="connsiteY8" fmla="*/ 520995 h 2052084"/>
              <a:gd name="connsiteX9" fmla="*/ 2977116 w 10122195"/>
              <a:gd name="connsiteY9" fmla="*/ 446567 h 2052084"/>
              <a:gd name="connsiteX10" fmla="*/ 3232297 w 10122195"/>
              <a:gd name="connsiteY10" fmla="*/ 382772 h 2052084"/>
              <a:gd name="connsiteX11" fmla="*/ 3487479 w 10122195"/>
              <a:gd name="connsiteY11" fmla="*/ 233916 h 2052084"/>
              <a:gd name="connsiteX12" fmla="*/ 3965944 w 10122195"/>
              <a:gd name="connsiteY12" fmla="*/ 255181 h 2052084"/>
              <a:gd name="connsiteX13" fmla="*/ 4359349 w 10122195"/>
              <a:gd name="connsiteY13" fmla="*/ 308344 h 2052084"/>
              <a:gd name="connsiteX14" fmla="*/ 4859079 w 10122195"/>
              <a:gd name="connsiteY14" fmla="*/ 276447 h 2052084"/>
              <a:gd name="connsiteX15" fmla="*/ 5231218 w 10122195"/>
              <a:gd name="connsiteY15" fmla="*/ 340242 h 2052084"/>
              <a:gd name="connsiteX16" fmla="*/ 5752214 w 10122195"/>
              <a:gd name="connsiteY16" fmla="*/ 276447 h 2052084"/>
              <a:gd name="connsiteX17" fmla="*/ 6071190 w 10122195"/>
              <a:gd name="connsiteY17" fmla="*/ 159488 h 2052084"/>
              <a:gd name="connsiteX18" fmla="*/ 6709144 w 10122195"/>
              <a:gd name="connsiteY18" fmla="*/ 170121 h 2052084"/>
              <a:gd name="connsiteX19" fmla="*/ 7166344 w 10122195"/>
              <a:gd name="connsiteY19" fmla="*/ 287079 h 2052084"/>
              <a:gd name="connsiteX20" fmla="*/ 7676707 w 10122195"/>
              <a:gd name="connsiteY20" fmla="*/ 329609 h 2052084"/>
              <a:gd name="connsiteX21" fmla="*/ 8006316 w 10122195"/>
              <a:gd name="connsiteY21" fmla="*/ 170121 h 2052084"/>
              <a:gd name="connsiteX22" fmla="*/ 8335925 w 10122195"/>
              <a:gd name="connsiteY22" fmla="*/ 138223 h 2052084"/>
              <a:gd name="connsiteX23" fmla="*/ 8623004 w 10122195"/>
              <a:gd name="connsiteY23" fmla="*/ 287079 h 2052084"/>
              <a:gd name="connsiteX24" fmla="*/ 8846288 w 10122195"/>
              <a:gd name="connsiteY24" fmla="*/ 425302 h 2052084"/>
              <a:gd name="connsiteX25" fmla="*/ 9292856 w 10122195"/>
              <a:gd name="connsiteY25" fmla="*/ 340242 h 2052084"/>
              <a:gd name="connsiteX26" fmla="*/ 9537404 w 10122195"/>
              <a:gd name="connsiteY26" fmla="*/ 297712 h 2052084"/>
              <a:gd name="connsiteX27" fmla="*/ 9707525 w 10122195"/>
              <a:gd name="connsiteY27" fmla="*/ 297712 h 2052084"/>
              <a:gd name="connsiteX28" fmla="*/ 10111563 w 10122195"/>
              <a:gd name="connsiteY28" fmla="*/ 287079 h 2052084"/>
              <a:gd name="connsiteX29" fmla="*/ 10122195 w 10122195"/>
              <a:gd name="connsiteY29" fmla="*/ 2052084 h 2052084"/>
              <a:gd name="connsiteX30" fmla="*/ 21265 w 10122195"/>
              <a:gd name="connsiteY30" fmla="*/ 2041451 h 2052084"/>
              <a:gd name="connsiteX31" fmla="*/ 21265 w 10122195"/>
              <a:gd name="connsiteY31" fmla="*/ 850605 h 2052084"/>
              <a:gd name="connsiteX0" fmla="*/ 0 w 10122195"/>
              <a:gd name="connsiteY0" fmla="*/ 467833 h 2062717"/>
              <a:gd name="connsiteX1" fmla="*/ 0 w 10122195"/>
              <a:gd name="connsiteY1" fmla="*/ 903768 h 2062717"/>
              <a:gd name="connsiteX2" fmla="*/ 10633 w 10122195"/>
              <a:gd name="connsiteY2" fmla="*/ 10633 h 2062717"/>
              <a:gd name="connsiteX3" fmla="*/ 489098 w 10122195"/>
              <a:gd name="connsiteY3" fmla="*/ 21265 h 2062717"/>
              <a:gd name="connsiteX4" fmla="*/ 956930 w 10122195"/>
              <a:gd name="connsiteY4" fmla="*/ 159489 h 2062717"/>
              <a:gd name="connsiteX5" fmla="*/ 1392865 w 10122195"/>
              <a:gd name="connsiteY5" fmla="*/ 85062 h 2062717"/>
              <a:gd name="connsiteX6" fmla="*/ 1818167 w 10122195"/>
              <a:gd name="connsiteY6" fmla="*/ 138223 h 2062717"/>
              <a:gd name="connsiteX7" fmla="*/ 2200939 w 10122195"/>
              <a:gd name="connsiteY7" fmla="*/ 138224 h 2062717"/>
              <a:gd name="connsiteX8" fmla="*/ 2711301 w 10122195"/>
              <a:gd name="connsiteY8" fmla="*/ 0 h 2062717"/>
              <a:gd name="connsiteX9" fmla="*/ 2977116 w 10122195"/>
              <a:gd name="connsiteY9" fmla="*/ 457200 h 2062717"/>
              <a:gd name="connsiteX10" fmla="*/ 3232297 w 10122195"/>
              <a:gd name="connsiteY10" fmla="*/ 393405 h 2062717"/>
              <a:gd name="connsiteX11" fmla="*/ 3487479 w 10122195"/>
              <a:gd name="connsiteY11" fmla="*/ 244549 h 2062717"/>
              <a:gd name="connsiteX12" fmla="*/ 3965944 w 10122195"/>
              <a:gd name="connsiteY12" fmla="*/ 265814 h 2062717"/>
              <a:gd name="connsiteX13" fmla="*/ 4359349 w 10122195"/>
              <a:gd name="connsiteY13" fmla="*/ 318977 h 2062717"/>
              <a:gd name="connsiteX14" fmla="*/ 4859079 w 10122195"/>
              <a:gd name="connsiteY14" fmla="*/ 287080 h 2062717"/>
              <a:gd name="connsiteX15" fmla="*/ 5231218 w 10122195"/>
              <a:gd name="connsiteY15" fmla="*/ 350875 h 2062717"/>
              <a:gd name="connsiteX16" fmla="*/ 5752214 w 10122195"/>
              <a:gd name="connsiteY16" fmla="*/ 287080 h 2062717"/>
              <a:gd name="connsiteX17" fmla="*/ 6071190 w 10122195"/>
              <a:gd name="connsiteY17" fmla="*/ 170121 h 2062717"/>
              <a:gd name="connsiteX18" fmla="*/ 6709144 w 10122195"/>
              <a:gd name="connsiteY18" fmla="*/ 180754 h 2062717"/>
              <a:gd name="connsiteX19" fmla="*/ 7166344 w 10122195"/>
              <a:gd name="connsiteY19" fmla="*/ 297712 h 2062717"/>
              <a:gd name="connsiteX20" fmla="*/ 7676707 w 10122195"/>
              <a:gd name="connsiteY20" fmla="*/ 340242 h 2062717"/>
              <a:gd name="connsiteX21" fmla="*/ 8006316 w 10122195"/>
              <a:gd name="connsiteY21" fmla="*/ 180754 h 2062717"/>
              <a:gd name="connsiteX22" fmla="*/ 8335925 w 10122195"/>
              <a:gd name="connsiteY22" fmla="*/ 148856 h 2062717"/>
              <a:gd name="connsiteX23" fmla="*/ 8623004 w 10122195"/>
              <a:gd name="connsiteY23" fmla="*/ 297712 h 2062717"/>
              <a:gd name="connsiteX24" fmla="*/ 8846288 w 10122195"/>
              <a:gd name="connsiteY24" fmla="*/ 435935 h 2062717"/>
              <a:gd name="connsiteX25" fmla="*/ 9292856 w 10122195"/>
              <a:gd name="connsiteY25" fmla="*/ 350875 h 2062717"/>
              <a:gd name="connsiteX26" fmla="*/ 9537404 w 10122195"/>
              <a:gd name="connsiteY26" fmla="*/ 308345 h 2062717"/>
              <a:gd name="connsiteX27" fmla="*/ 9707525 w 10122195"/>
              <a:gd name="connsiteY27" fmla="*/ 308345 h 2062717"/>
              <a:gd name="connsiteX28" fmla="*/ 10111563 w 10122195"/>
              <a:gd name="connsiteY28" fmla="*/ 297712 h 2062717"/>
              <a:gd name="connsiteX29" fmla="*/ 10122195 w 10122195"/>
              <a:gd name="connsiteY29" fmla="*/ 2062717 h 2062717"/>
              <a:gd name="connsiteX30" fmla="*/ 21265 w 10122195"/>
              <a:gd name="connsiteY30" fmla="*/ 2052084 h 2062717"/>
              <a:gd name="connsiteX31" fmla="*/ 21265 w 10122195"/>
              <a:gd name="connsiteY31" fmla="*/ 861238 h 2062717"/>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232297 w 10122195"/>
              <a:gd name="connsiteY10" fmla="*/ 584791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487479 w 10122195"/>
              <a:gd name="connsiteY11" fmla="*/ 435935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3965944 w 10122195"/>
              <a:gd name="connsiteY12" fmla="*/ 457200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359349 w 10122195"/>
              <a:gd name="connsiteY13" fmla="*/ 510363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59079 w 10122195"/>
              <a:gd name="connsiteY14" fmla="*/ 478466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31218 w 10122195"/>
              <a:gd name="connsiteY15" fmla="*/ 542261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90976 w 10122195"/>
              <a:gd name="connsiteY14" fmla="*/ 30834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52214 w 10122195"/>
              <a:gd name="connsiteY16" fmla="*/ 478466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71190 w 10122195"/>
              <a:gd name="connsiteY17" fmla="*/ 361507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659219 h 2254103"/>
              <a:gd name="connsiteX1" fmla="*/ 0 w 10122195"/>
              <a:gd name="connsiteY1" fmla="*/ 1095154 h 2254103"/>
              <a:gd name="connsiteX2" fmla="*/ 10633 w 10122195"/>
              <a:gd name="connsiteY2" fmla="*/ 202019 h 2254103"/>
              <a:gd name="connsiteX3" fmla="*/ 489098 w 10122195"/>
              <a:gd name="connsiteY3" fmla="*/ 212651 h 2254103"/>
              <a:gd name="connsiteX4" fmla="*/ 956930 w 10122195"/>
              <a:gd name="connsiteY4" fmla="*/ 350875 h 2254103"/>
              <a:gd name="connsiteX5" fmla="*/ 1392865 w 10122195"/>
              <a:gd name="connsiteY5" fmla="*/ 276448 h 2254103"/>
              <a:gd name="connsiteX6" fmla="*/ 1818167 w 10122195"/>
              <a:gd name="connsiteY6" fmla="*/ 329609 h 2254103"/>
              <a:gd name="connsiteX7" fmla="*/ 2200939 w 10122195"/>
              <a:gd name="connsiteY7" fmla="*/ 329610 h 2254103"/>
              <a:gd name="connsiteX8" fmla="*/ 2711301 w 10122195"/>
              <a:gd name="connsiteY8" fmla="*/ 191386 h 2254103"/>
              <a:gd name="connsiteX9" fmla="*/ 3221664 w 10122195"/>
              <a:gd name="connsiteY9" fmla="*/ 0 h 2254103"/>
              <a:gd name="connsiteX10" fmla="*/ 3551274 w 10122195"/>
              <a:gd name="connsiteY10" fmla="*/ 74428 h 2254103"/>
              <a:gd name="connsiteX11" fmla="*/ 3657600 w 10122195"/>
              <a:gd name="connsiteY11" fmla="*/ 74428 h 2254103"/>
              <a:gd name="connsiteX12" fmla="*/ 4263656 w 10122195"/>
              <a:gd name="connsiteY12" fmla="*/ 42531 h 2254103"/>
              <a:gd name="connsiteX13" fmla="*/ 4476308 w 10122195"/>
              <a:gd name="connsiteY13" fmla="*/ 265814 h 2254103"/>
              <a:gd name="connsiteX14" fmla="*/ 4880343 w 10122195"/>
              <a:gd name="connsiteY14" fmla="*/ 265815 h 2254103"/>
              <a:gd name="connsiteX15" fmla="*/ 5241851 w 10122195"/>
              <a:gd name="connsiteY15" fmla="*/ 255182 h 2254103"/>
              <a:gd name="connsiteX16" fmla="*/ 5762846 w 10122195"/>
              <a:gd name="connsiteY16" fmla="*/ 308345 h 2254103"/>
              <a:gd name="connsiteX17" fmla="*/ 6092455 w 10122195"/>
              <a:gd name="connsiteY17" fmla="*/ 63795 h 2254103"/>
              <a:gd name="connsiteX18" fmla="*/ 6709144 w 10122195"/>
              <a:gd name="connsiteY18" fmla="*/ 372140 h 2254103"/>
              <a:gd name="connsiteX19" fmla="*/ 7166344 w 10122195"/>
              <a:gd name="connsiteY19" fmla="*/ 489098 h 2254103"/>
              <a:gd name="connsiteX20" fmla="*/ 7676707 w 10122195"/>
              <a:gd name="connsiteY20" fmla="*/ 531628 h 2254103"/>
              <a:gd name="connsiteX21" fmla="*/ 8006316 w 10122195"/>
              <a:gd name="connsiteY21" fmla="*/ 372140 h 2254103"/>
              <a:gd name="connsiteX22" fmla="*/ 8335925 w 10122195"/>
              <a:gd name="connsiteY22" fmla="*/ 340242 h 2254103"/>
              <a:gd name="connsiteX23" fmla="*/ 8623004 w 10122195"/>
              <a:gd name="connsiteY23" fmla="*/ 489098 h 2254103"/>
              <a:gd name="connsiteX24" fmla="*/ 8846288 w 10122195"/>
              <a:gd name="connsiteY24" fmla="*/ 627321 h 2254103"/>
              <a:gd name="connsiteX25" fmla="*/ 9292856 w 10122195"/>
              <a:gd name="connsiteY25" fmla="*/ 542261 h 2254103"/>
              <a:gd name="connsiteX26" fmla="*/ 9537404 w 10122195"/>
              <a:gd name="connsiteY26" fmla="*/ 499731 h 2254103"/>
              <a:gd name="connsiteX27" fmla="*/ 9707525 w 10122195"/>
              <a:gd name="connsiteY27" fmla="*/ 499731 h 2254103"/>
              <a:gd name="connsiteX28" fmla="*/ 10111563 w 10122195"/>
              <a:gd name="connsiteY28" fmla="*/ 489098 h 2254103"/>
              <a:gd name="connsiteX29" fmla="*/ 10122195 w 10122195"/>
              <a:gd name="connsiteY29" fmla="*/ 2254103 h 2254103"/>
              <a:gd name="connsiteX30" fmla="*/ 21265 w 10122195"/>
              <a:gd name="connsiteY30" fmla="*/ 2243470 h 2254103"/>
              <a:gd name="connsiteX31" fmla="*/ 21265 w 10122195"/>
              <a:gd name="connsiteY31" fmla="*/ 1052624 h 2254103"/>
              <a:gd name="connsiteX0" fmla="*/ 0 w 10122195"/>
              <a:gd name="connsiteY0" fmla="*/ 744279 h 2339163"/>
              <a:gd name="connsiteX1" fmla="*/ 0 w 10122195"/>
              <a:gd name="connsiteY1" fmla="*/ 1180214 h 2339163"/>
              <a:gd name="connsiteX2" fmla="*/ 10633 w 10122195"/>
              <a:gd name="connsiteY2" fmla="*/ 287079 h 2339163"/>
              <a:gd name="connsiteX3" fmla="*/ 489098 w 10122195"/>
              <a:gd name="connsiteY3" fmla="*/ 297711 h 2339163"/>
              <a:gd name="connsiteX4" fmla="*/ 956930 w 10122195"/>
              <a:gd name="connsiteY4" fmla="*/ 435935 h 2339163"/>
              <a:gd name="connsiteX5" fmla="*/ 1392865 w 10122195"/>
              <a:gd name="connsiteY5" fmla="*/ 361508 h 2339163"/>
              <a:gd name="connsiteX6" fmla="*/ 1818167 w 10122195"/>
              <a:gd name="connsiteY6" fmla="*/ 414669 h 2339163"/>
              <a:gd name="connsiteX7" fmla="*/ 2200939 w 10122195"/>
              <a:gd name="connsiteY7" fmla="*/ 414670 h 2339163"/>
              <a:gd name="connsiteX8" fmla="*/ 2711301 w 10122195"/>
              <a:gd name="connsiteY8" fmla="*/ 276446 h 2339163"/>
              <a:gd name="connsiteX9" fmla="*/ 3221664 w 10122195"/>
              <a:gd name="connsiteY9" fmla="*/ 85060 h 2339163"/>
              <a:gd name="connsiteX10" fmla="*/ 3551274 w 10122195"/>
              <a:gd name="connsiteY10" fmla="*/ 159488 h 2339163"/>
              <a:gd name="connsiteX11" fmla="*/ 3657600 w 10122195"/>
              <a:gd name="connsiteY11" fmla="*/ 159488 h 2339163"/>
              <a:gd name="connsiteX12" fmla="*/ 4263656 w 10122195"/>
              <a:gd name="connsiteY12" fmla="*/ 127591 h 2339163"/>
              <a:gd name="connsiteX13" fmla="*/ 4476308 w 10122195"/>
              <a:gd name="connsiteY13" fmla="*/ 350874 h 2339163"/>
              <a:gd name="connsiteX14" fmla="*/ 4880343 w 10122195"/>
              <a:gd name="connsiteY14" fmla="*/ 350875 h 2339163"/>
              <a:gd name="connsiteX15" fmla="*/ 5241851 w 10122195"/>
              <a:gd name="connsiteY15" fmla="*/ 340242 h 2339163"/>
              <a:gd name="connsiteX16" fmla="*/ 5762846 w 10122195"/>
              <a:gd name="connsiteY16" fmla="*/ 393405 h 2339163"/>
              <a:gd name="connsiteX17" fmla="*/ 6092455 w 10122195"/>
              <a:gd name="connsiteY17" fmla="*/ 148855 h 2339163"/>
              <a:gd name="connsiteX18" fmla="*/ 6687879 w 10122195"/>
              <a:gd name="connsiteY18" fmla="*/ 0 h 2339163"/>
              <a:gd name="connsiteX19" fmla="*/ 7166344 w 10122195"/>
              <a:gd name="connsiteY19" fmla="*/ 574158 h 2339163"/>
              <a:gd name="connsiteX20" fmla="*/ 7676707 w 10122195"/>
              <a:gd name="connsiteY20" fmla="*/ 616688 h 2339163"/>
              <a:gd name="connsiteX21" fmla="*/ 8006316 w 10122195"/>
              <a:gd name="connsiteY21" fmla="*/ 457200 h 2339163"/>
              <a:gd name="connsiteX22" fmla="*/ 8335925 w 10122195"/>
              <a:gd name="connsiteY22" fmla="*/ 425302 h 2339163"/>
              <a:gd name="connsiteX23" fmla="*/ 8623004 w 10122195"/>
              <a:gd name="connsiteY23" fmla="*/ 574158 h 2339163"/>
              <a:gd name="connsiteX24" fmla="*/ 8846288 w 10122195"/>
              <a:gd name="connsiteY24" fmla="*/ 712381 h 2339163"/>
              <a:gd name="connsiteX25" fmla="*/ 9292856 w 10122195"/>
              <a:gd name="connsiteY25" fmla="*/ 627321 h 2339163"/>
              <a:gd name="connsiteX26" fmla="*/ 9537404 w 10122195"/>
              <a:gd name="connsiteY26" fmla="*/ 584791 h 2339163"/>
              <a:gd name="connsiteX27" fmla="*/ 9707525 w 10122195"/>
              <a:gd name="connsiteY27" fmla="*/ 584791 h 2339163"/>
              <a:gd name="connsiteX28" fmla="*/ 10111563 w 10122195"/>
              <a:gd name="connsiteY28" fmla="*/ 574158 h 2339163"/>
              <a:gd name="connsiteX29" fmla="*/ 10122195 w 10122195"/>
              <a:gd name="connsiteY29" fmla="*/ 2339163 h 2339163"/>
              <a:gd name="connsiteX30" fmla="*/ 21265 w 10122195"/>
              <a:gd name="connsiteY30" fmla="*/ 2328530 h 2339163"/>
              <a:gd name="connsiteX31" fmla="*/ 21265 w 10122195"/>
              <a:gd name="connsiteY31" fmla="*/ 1137684 h 2339163"/>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676707 w 10122195"/>
              <a:gd name="connsiteY20" fmla="*/ 712381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006316 w 10122195"/>
              <a:gd name="connsiteY21" fmla="*/ 552893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783032 w 10122195"/>
              <a:gd name="connsiteY20" fmla="*/ 404037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89098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435935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221664 w 10122195"/>
              <a:gd name="connsiteY9" fmla="*/ 180753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335925 w 10122195"/>
              <a:gd name="connsiteY22" fmla="*/ 520995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623004 w 10122195"/>
              <a:gd name="connsiteY23" fmla="*/ 669851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8846288 w 10122195"/>
              <a:gd name="connsiteY24" fmla="*/ 808074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292856 w 10122195"/>
              <a:gd name="connsiteY25" fmla="*/ 723014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37404 w 10122195"/>
              <a:gd name="connsiteY26" fmla="*/ 680484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07525 w 10122195"/>
              <a:gd name="connsiteY27" fmla="*/ 680484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22195"/>
              <a:gd name="connsiteY0" fmla="*/ 839972 h 2434856"/>
              <a:gd name="connsiteX1" fmla="*/ 0 w 10122195"/>
              <a:gd name="connsiteY1" fmla="*/ 1275907 h 2434856"/>
              <a:gd name="connsiteX2" fmla="*/ 10633 w 10122195"/>
              <a:gd name="connsiteY2" fmla="*/ 382772 h 2434856"/>
              <a:gd name="connsiteX3" fmla="*/ 489098 w 10122195"/>
              <a:gd name="connsiteY3" fmla="*/ 393404 h 2434856"/>
              <a:gd name="connsiteX4" fmla="*/ 956930 w 10122195"/>
              <a:gd name="connsiteY4" fmla="*/ 531628 h 2434856"/>
              <a:gd name="connsiteX5" fmla="*/ 1392865 w 10122195"/>
              <a:gd name="connsiteY5" fmla="*/ 457201 h 2434856"/>
              <a:gd name="connsiteX6" fmla="*/ 1818167 w 10122195"/>
              <a:gd name="connsiteY6" fmla="*/ 510362 h 2434856"/>
              <a:gd name="connsiteX7" fmla="*/ 2200939 w 10122195"/>
              <a:gd name="connsiteY7" fmla="*/ 510363 h 2434856"/>
              <a:gd name="connsiteX8" fmla="*/ 2711301 w 10122195"/>
              <a:gd name="connsiteY8" fmla="*/ 372139 h 2434856"/>
              <a:gd name="connsiteX9" fmla="*/ 3125971 w 10122195"/>
              <a:gd name="connsiteY9" fmla="*/ 106325 h 2434856"/>
              <a:gd name="connsiteX10" fmla="*/ 3551274 w 10122195"/>
              <a:gd name="connsiteY10" fmla="*/ 255181 h 2434856"/>
              <a:gd name="connsiteX11" fmla="*/ 3657600 w 10122195"/>
              <a:gd name="connsiteY11" fmla="*/ 255181 h 2434856"/>
              <a:gd name="connsiteX12" fmla="*/ 4263656 w 10122195"/>
              <a:gd name="connsiteY12" fmla="*/ 223284 h 2434856"/>
              <a:gd name="connsiteX13" fmla="*/ 4476308 w 10122195"/>
              <a:gd name="connsiteY13" fmla="*/ 446567 h 2434856"/>
              <a:gd name="connsiteX14" fmla="*/ 4880343 w 10122195"/>
              <a:gd name="connsiteY14" fmla="*/ 446568 h 2434856"/>
              <a:gd name="connsiteX15" fmla="*/ 5241851 w 10122195"/>
              <a:gd name="connsiteY15" fmla="*/ 382772 h 2434856"/>
              <a:gd name="connsiteX16" fmla="*/ 5762846 w 10122195"/>
              <a:gd name="connsiteY16" fmla="*/ 425302 h 2434856"/>
              <a:gd name="connsiteX17" fmla="*/ 6092455 w 10122195"/>
              <a:gd name="connsiteY17" fmla="*/ 244548 h 2434856"/>
              <a:gd name="connsiteX18" fmla="*/ 6687879 w 10122195"/>
              <a:gd name="connsiteY18" fmla="*/ 95693 h 2434856"/>
              <a:gd name="connsiteX19" fmla="*/ 7028121 w 10122195"/>
              <a:gd name="connsiteY19" fmla="*/ 0 h 2434856"/>
              <a:gd name="connsiteX20" fmla="*/ 7814930 w 10122195"/>
              <a:gd name="connsiteY20" fmla="*/ 287079 h 2434856"/>
              <a:gd name="connsiteX21" fmla="*/ 8165805 w 10122195"/>
              <a:gd name="connsiteY21" fmla="*/ 202018 h 2434856"/>
              <a:gd name="connsiteX22" fmla="*/ 8474148 w 10122195"/>
              <a:gd name="connsiteY22" fmla="*/ 244548 h 2434856"/>
              <a:gd name="connsiteX23" fmla="*/ 8952613 w 10122195"/>
              <a:gd name="connsiteY23" fmla="*/ 404037 h 2434856"/>
              <a:gd name="connsiteX24" fmla="*/ 9229060 w 10122195"/>
              <a:gd name="connsiteY24" fmla="*/ 372139 h 2434856"/>
              <a:gd name="connsiteX25" fmla="*/ 9579935 w 10122195"/>
              <a:gd name="connsiteY25" fmla="*/ 489097 h 2434856"/>
              <a:gd name="connsiteX26" fmla="*/ 9548037 w 10122195"/>
              <a:gd name="connsiteY26" fmla="*/ 457200 h 2434856"/>
              <a:gd name="connsiteX27" fmla="*/ 9771321 w 10122195"/>
              <a:gd name="connsiteY27" fmla="*/ 372140 h 2434856"/>
              <a:gd name="connsiteX28" fmla="*/ 10111563 w 10122195"/>
              <a:gd name="connsiteY28" fmla="*/ 669851 h 2434856"/>
              <a:gd name="connsiteX29" fmla="*/ 10122195 w 10122195"/>
              <a:gd name="connsiteY29" fmla="*/ 2434856 h 2434856"/>
              <a:gd name="connsiteX30" fmla="*/ 21265 w 10122195"/>
              <a:gd name="connsiteY30" fmla="*/ 2424223 h 2434856"/>
              <a:gd name="connsiteX31" fmla="*/ 21265 w 10122195"/>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952613 w 10154094"/>
              <a:gd name="connsiteY23" fmla="*/ 404037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29060 w 10154094"/>
              <a:gd name="connsiteY24" fmla="*/ 372139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92865 w 10154094"/>
              <a:gd name="connsiteY5" fmla="*/ 457201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18167 w 10154094"/>
              <a:gd name="connsiteY6" fmla="*/ 510362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72139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657600 w 10154094"/>
              <a:gd name="connsiteY11" fmla="*/ 255181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51274 w 10154094"/>
              <a:gd name="connsiteY10" fmla="*/ 255181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880343 w 10154094"/>
              <a:gd name="connsiteY14" fmla="*/ 446568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 name="connsiteX0" fmla="*/ 0 w 10154094"/>
              <a:gd name="connsiteY0" fmla="*/ 839972 h 2434856"/>
              <a:gd name="connsiteX1" fmla="*/ 0 w 10154094"/>
              <a:gd name="connsiteY1" fmla="*/ 1275907 h 2434856"/>
              <a:gd name="connsiteX2" fmla="*/ 10633 w 10154094"/>
              <a:gd name="connsiteY2" fmla="*/ 382772 h 2434856"/>
              <a:gd name="connsiteX3" fmla="*/ 489098 w 10154094"/>
              <a:gd name="connsiteY3" fmla="*/ 393404 h 2434856"/>
              <a:gd name="connsiteX4" fmla="*/ 956930 w 10154094"/>
              <a:gd name="connsiteY4" fmla="*/ 531628 h 2434856"/>
              <a:gd name="connsiteX5" fmla="*/ 1360968 w 10154094"/>
              <a:gd name="connsiteY5" fmla="*/ 350876 h 2434856"/>
              <a:gd name="connsiteX6" fmla="*/ 1828799 w 10154094"/>
              <a:gd name="connsiteY6" fmla="*/ 478464 h 2434856"/>
              <a:gd name="connsiteX7" fmla="*/ 2200939 w 10154094"/>
              <a:gd name="connsiteY7" fmla="*/ 510363 h 2434856"/>
              <a:gd name="connsiteX8" fmla="*/ 2711301 w 10154094"/>
              <a:gd name="connsiteY8" fmla="*/ 329608 h 2434856"/>
              <a:gd name="connsiteX9" fmla="*/ 3125971 w 10154094"/>
              <a:gd name="connsiteY9" fmla="*/ 106325 h 2434856"/>
              <a:gd name="connsiteX10" fmla="*/ 3508744 w 10154094"/>
              <a:gd name="connsiteY10" fmla="*/ 180754 h 2434856"/>
              <a:gd name="connsiteX11" fmla="*/ 3572540 w 10154094"/>
              <a:gd name="connsiteY11" fmla="*/ 138223 h 2434856"/>
              <a:gd name="connsiteX12" fmla="*/ 4263656 w 10154094"/>
              <a:gd name="connsiteY12" fmla="*/ 223284 h 2434856"/>
              <a:gd name="connsiteX13" fmla="*/ 4476308 w 10154094"/>
              <a:gd name="connsiteY13" fmla="*/ 446567 h 2434856"/>
              <a:gd name="connsiteX14" fmla="*/ 4912240 w 10154094"/>
              <a:gd name="connsiteY14" fmla="*/ 382773 h 2434856"/>
              <a:gd name="connsiteX15" fmla="*/ 5241851 w 10154094"/>
              <a:gd name="connsiteY15" fmla="*/ 382772 h 2434856"/>
              <a:gd name="connsiteX16" fmla="*/ 5762846 w 10154094"/>
              <a:gd name="connsiteY16" fmla="*/ 425302 h 2434856"/>
              <a:gd name="connsiteX17" fmla="*/ 6092455 w 10154094"/>
              <a:gd name="connsiteY17" fmla="*/ 244548 h 2434856"/>
              <a:gd name="connsiteX18" fmla="*/ 6687879 w 10154094"/>
              <a:gd name="connsiteY18" fmla="*/ 95693 h 2434856"/>
              <a:gd name="connsiteX19" fmla="*/ 7028121 w 10154094"/>
              <a:gd name="connsiteY19" fmla="*/ 0 h 2434856"/>
              <a:gd name="connsiteX20" fmla="*/ 7814930 w 10154094"/>
              <a:gd name="connsiteY20" fmla="*/ 287079 h 2434856"/>
              <a:gd name="connsiteX21" fmla="*/ 8165805 w 10154094"/>
              <a:gd name="connsiteY21" fmla="*/ 202018 h 2434856"/>
              <a:gd name="connsiteX22" fmla="*/ 8474148 w 10154094"/>
              <a:gd name="connsiteY22" fmla="*/ 244548 h 2434856"/>
              <a:gd name="connsiteX23" fmla="*/ 8761226 w 10154094"/>
              <a:gd name="connsiteY23" fmla="*/ 244548 h 2434856"/>
              <a:gd name="connsiteX24" fmla="*/ 9239693 w 10154094"/>
              <a:gd name="connsiteY24" fmla="*/ 318977 h 2434856"/>
              <a:gd name="connsiteX25" fmla="*/ 9579935 w 10154094"/>
              <a:gd name="connsiteY25" fmla="*/ 489097 h 2434856"/>
              <a:gd name="connsiteX26" fmla="*/ 9548037 w 10154094"/>
              <a:gd name="connsiteY26" fmla="*/ 457200 h 2434856"/>
              <a:gd name="connsiteX27" fmla="*/ 9771321 w 10154094"/>
              <a:gd name="connsiteY27" fmla="*/ 372140 h 2434856"/>
              <a:gd name="connsiteX28" fmla="*/ 10154094 w 10154094"/>
              <a:gd name="connsiteY28" fmla="*/ 244548 h 2434856"/>
              <a:gd name="connsiteX29" fmla="*/ 10122195 w 10154094"/>
              <a:gd name="connsiteY29" fmla="*/ 2434856 h 2434856"/>
              <a:gd name="connsiteX30" fmla="*/ 21265 w 10154094"/>
              <a:gd name="connsiteY30" fmla="*/ 2424223 h 2434856"/>
              <a:gd name="connsiteX31" fmla="*/ 21265 w 10154094"/>
              <a:gd name="connsiteY31" fmla="*/ 1233377 h 24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54094" h="2434856">
                <a:moveTo>
                  <a:pt x="0" y="839972"/>
                </a:moveTo>
                <a:lnTo>
                  <a:pt x="0" y="1275907"/>
                </a:lnTo>
                <a:lnTo>
                  <a:pt x="10633" y="382772"/>
                </a:lnTo>
                <a:lnTo>
                  <a:pt x="489098" y="393404"/>
                </a:lnTo>
                <a:lnTo>
                  <a:pt x="956930" y="531628"/>
                </a:lnTo>
                <a:lnTo>
                  <a:pt x="1360968" y="350876"/>
                </a:lnTo>
                <a:lnTo>
                  <a:pt x="1828799" y="478464"/>
                </a:lnTo>
                <a:lnTo>
                  <a:pt x="2200939" y="510363"/>
                </a:lnTo>
                <a:lnTo>
                  <a:pt x="2711301" y="329608"/>
                </a:lnTo>
                <a:lnTo>
                  <a:pt x="3125971" y="106325"/>
                </a:lnTo>
                <a:lnTo>
                  <a:pt x="3508744" y="180754"/>
                </a:lnTo>
                <a:lnTo>
                  <a:pt x="3572540" y="138223"/>
                </a:lnTo>
                <a:lnTo>
                  <a:pt x="4263656" y="223284"/>
                </a:lnTo>
                <a:lnTo>
                  <a:pt x="4476308" y="446567"/>
                </a:lnTo>
                <a:lnTo>
                  <a:pt x="4912240" y="382773"/>
                </a:lnTo>
                <a:lnTo>
                  <a:pt x="5241851" y="382772"/>
                </a:lnTo>
                <a:cubicBezTo>
                  <a:pt x="5433237" y="244549"/>
                  <a:pt x="5592725" y="350874"/>
                  <a:pt x="5762846" y="425302"/>
                </a:cubicBezTo>
                <a:lnTo>
                  <a:pt x="6092455" y="244548"/>
                </a:lnTo>
                <a:lnTo>
                  <a:pt x="6687879" y="95693"/>
                </a:lnTo>
                <a:lnTo>
                  <a:pt x="7028121" y="0"/>
                </a:lnTo>
                <a:cubicBezTo>
                  <a:pt x="7329377" y="141767"/>
                  <a:pt x="7534940" y="166577"/>
                  <a:pt x="7814930" y="287079"/>
                </a:cubicBezTo>
                <a:lnTo>
                  <a:pt x="8165805" y="202018"/>
                </a:lnTo>
                <a:lnTo>
                  <a:pt x="8474148" y="244548"/>
                </a:lnTo>
                <a:cubicBezTo>
                  <a:pt x="8853376" y="163032"/>
                  <a:pt x="8711607" y="102780"/>
                  <a:pt x="8761226" y="244548"/>
                </a:cubicBezTo>
                <a:lnTo>
                  <a:pt x="9239693" y="318977"/>
                </a:lnTo>
                <a:lnTo>
                  <a:pt x="9579935" y="489097"/>
                </a:lnTo>
                <a:lnTo>
                  <a:pt x="9548037" y="457200"/>
                </a:lnTo>
                <a:lnTo>
                  <a:pt x="9771321" y="372140"/>
                </a:lnTo>
                <a:lnTo>
                  <a:pt x="10154094" y="244548"/>
                </a:lnTo>
                <a:lnTo>
                  <a:pt x="10122195" y="2434856"/>
                </a:lnTo>
                <a:lnTo>
                  <a:pt x="21265" y="2424223"/>
                </a:lnTo>
                <a:lnTo>
                  <a:pt x="21265" y="1233377"/>
                </a:lnTo>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Shape 15">
            <a:extLst>
              <a:ext uri="{FF2B5EF4-FFF2-40B4-BE49-F238E27FC236}">
                <a16:creationId xmlns:a16="http://schemas.microsoft.com/office/drawing/2014/main" id="{2D690C34-329B-432B-8665-53D9439C5852}"/>
              </a:ext>
            </a:extLst>
          </p:cNvPr>
          <p:cNvSpPr/>
          <p:nvPr/>
        </p:nvSpPr>
        <p:spPr>
          <a:xfrm>
            <a:off x="927064" y="4767516"/>
            <a:ext cx="10653445" cy="1442054"/>
          </a:xfrm>
          <a:custGeom>
            <a:avLst/>
            <a:gdLst>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712382 h 1913861"/>
              <a:gd name="connsiteX0" fmla="*/ 0 w 10122195"/>
              <a:gd name="connsiteY0" fmla="*/ 318977 h 1913861"/>
              <a:gd name="connsiteX1" fmla="*/ 0 w 10122195"/>
              <a:gd name="connsiteY1" fmla="*/ 754912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552893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 name="connsiteX0" fmla="*/ 0 w 10122195"/>
              <a:gd name="connsiteY0" fmla="*/ 318977 h 1913861"/>
              <a:gd name="connsiteX1" fmla="*/ 117030 w 10122195"/>
              <a:gd name="connsiteY1" fmla="*/ 489098 h 1913861"/>
              <a:gd name="connsiteX2" fmla="*/ 244549 w 10122195"/>
              <a:gd name="connsiteY2" fmla="*/ 372140 h 1913861"/>
              <a:gd name="connsiteX3" fmla="*/ 563525 w 10122195"/>
              <a:gd name="connsiteY3" fmla="*/ 265814 h 1913861"/>
              <a:gd name="connsiteX4" fmla="*/ 935665 w 10122195"/>
              <a:gd name="connsiteY4" fmla="*/ 180754 h 1913861"/>
              <a:gd name="connsiteX5" fmla="*/ 1275907 w 10122195"/>
              <a:gd name="connsiteY5" fmla="*/ 180754 h 1913861"/>
              <a:gd name="connsiteX6" fmla="*/ 1733107 w 10122195"/>
              <a:gd name="connsiteY6" fmla="*/ 318977 h 1913861"/>
              <a:gd name="connsiteX7" fmla="*/ 2243470 w 10122195"/>
              <a:gd name="connsiteY7" fmla="*/ 372140 h 1913861"/>
              <a:gd name="connsiteX8" fmla="*/ 2583711 w 10122195"/>
              <a:gd name="connsiteY8" fmla="*/ 382772 h 1913861"/>
              <a:gd name="connsiteX9" fmla="*/ 2977116 w 10122195"/>
              <a:gd name="connsiteY9" fmla="*/ 308344 h 1913861"/>
              <a:gd name="connsiteX10" fmla="*/ 3232297 w 10122195"/>
              <a:gd name="connsiteY10" fmla="*/ 244549 h 1913861"/>
              <a:gd name="connsiteX11" fmla="*/ 3487479 w 10122195"/>
              <a:gd name="connsiteY11" fmla="*/ 95693 h 1913861"/>
              <a:gd name="connsiteX12" fmla="*/ 3965944 w 10122195"/>
              <a:gd name="connsiteY12" fmla="*/ 116958 h 1913861"/>
              <a:gd name="connsiteX13" fmla="*/ 4359349 w 10122195"/>
              <a:gd name="connsiteY13" fmla="*/ 170121 h 1913861"/>
              <a:gd name="connsiteX14" fmla="*/ 4859079 w 10122195"/>
              <a:gd name="connsiteY14" fmla="*/ 138224 h 1913861"/>
              <a:gd name="connsiteX15" fmla="*/ 5231218 w 10122195"/>
              <a:gd name="connsiteY15" fmla="*/ 202019 h 1913861"/>
              <a:gd name="connsiteX16" fmla="*/ 5752214 w 10122195"/>
              <a:gd name="connsiteY16" fmla="*/ 138224 h 1913861"/>
              <a:gd name="connsiteX17" fmla="*/ 6071190 w 10122195"/>
              <a:gd name="connsiteY17" fmla="*/ 21265 h 1913861"/>
              <a:gd name="connsiteX18" fmla="*/ 6709144 w 10122195"/>
              <a:gd name="connsiteY18" fmla="*/ 31898 h 1913861"/>
              <a:gd name="connsiteX19" fmla="*/ 7166344 w 10122195"/>
              <a:gd name="connsiteY19" fmla="*/ 148856 h 1913861"/>
              <a:gd name="connsiteX20" fmla="*/ 7676707 w 10122195"/>
              <a:gd name="connsiteY20" fmla="*/ 191386 h 1913861"/>
              <a:gd name="connsiteX21" fmla="*/ 8006316 w 10122195"/>
              <a:gd name="connsiteY21" fmla="*/ 31898 h 1913861"/>
              <a:gd name="connsiteX22" fmla="*/ 8335925 w 10122195"/>
              <a:gd name="connsiteY22" fmla="*/ 0 h 1913861"/>
              <a:gd name="connsiteX23" fmla="*/ 8623004 w 10122195"/>
              <a:gd name="connsiteY23" fmla="*/ 148856 h 1913861"/>
              <a:gd name="connsiteX24" fmla="*/ 8846288 w 10122195"/>
              <a:gd name="connsiteY24" fmla="*/ 287079 h 1913861"/>
              <a:gd name="connsiteX25" fmla="*/ 9292856 w 10122195"/>
              <a:gd name="connsiteY25" fmla="*/ 202019 h 1913861"/>
              <a:gd name="connsiteX26" fmla="*/ 9537404 w 10122195"/>
              <a:gd name="connsiteY26" fmla="*/ 159489 h 1913861"/>
              <a:gd name="connsiteX27" fmla="*/ 9707525 w 10122195"/>
              <a:gd name="connsiteY27" fmla="*/ 159489 h 1913861"/>
              <a:gd name="connsiteX28" fmla="*/ 10111563 w 10122195"/>
              <a:gd name="connsiteY28" fmla="*/ 148856 h 1913861"/>
              <a:gd name="connsiteX29" fmla="*/ 10122195 w 10122195"/>
              <a:gd name="connsiteY29" fmla="*/ 1913861 h 1913861"/>
              <a:gd name="connsiteX30" fmla="*/ 21265 w 10122195"/>
              <a:gd name="connsiteY30" fmla="*/ 1903228 h 1913861"/>
              <a:gd name="connsiteX31" fmla="*/ 21265 w 10122195"/>
              <a:gd name="connsiteY31" fmla="*/ 457200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22195" h="1913861">
                <a:moveTo>
                  <a:pt x="0" y="318977"/>
                </a:moveTo>
                <a:lnTo>
                  <a:pt x="117030" y="489098"/>
                </a:lnTo>
                <a:lnTo>
                  <a:pt x="244549" y="372140"/>
                </a:lnTo>
                <a:lnTo>
                  <a:pt x="563525" y="265814"/>
                </a:lnTo>
                <a:lnTo>
                  <a:pt x="935665" y="180754"/>
                </a:lnTo>
                <a:lnTo>
                  <a:pt x="1275907" y="180754"/>
                </a:lnTo>
                <a:lnTo>
                  <a:pt x="1733107" y="318977"/>
                </a:lnTo>
                <a:lnTo>
                  <a:pt x="2243470" y="372140"/>
                </a:lnTo>
                <a:lnTo>
                  <a:pt x="2583711" y="382772"/>
                </a:lnTo>
                <a:lnTo>
                  <a:pt x="2977116" y="308344"/>
                </a:lnTo>
                <a:lnTo>
                  <a:pt x="3232297" y="244549"/>
                </a:lnTo>
                <a:lnTo>
                  <a:pt x="3487479" y="95693"/>
                </a:lnTo>
                <a:lnTo>
                  <a:pt x="3965944" y="116958"/>
                </a:lnTo>
                <a:lnTo>
                  <a:pt x="4359349" y="170121"/>
                </a:lnTo>
                <a:lnTo>
                  <a:pt x="4859079" y="138224"/>
                </a:lnTo>
                <a:lnTo>
                  <a:pt x="5231218" y="202019"/>
                </a:lnTo>
                <a:lnTo>
                  <a:pt x="5752214" y="138224"/>
                </a:lnTo>
                <a:lnTo>
                  <a:pt x="6071190" y="21265"/>
                </a:lnTo>
                <a:lnTo>
                  <a:pt x="6709144" y="31898"/>
                </a:lnTo>
                <a:lnTo>
                  <a:pt x="7166344" y="148856"/>
                </a:lnTo>
                <a:lnTo>
                  <a:pt x="7676707" y="191386"/>
                </a:lnTo>
                <a:lnTo>
                  <a:pt x="8006316" y="31898"/>
                </a:lnTo>
                <a:lnTo>
                  <a:pt x="8335925" y="0"/>
                </a:lnTo>
                <a:lnTo>
                  <a:pt x="8623004" y="148856"/>
                </a:lnTo>
                <a:lnTo>
                  <a:pt x="8846288" y="287079"/>
                </a:lnTo>
                <a:lnTo>
                  <a:pt x="9292856" y="202019"/>
                </a:lnTo>
                <a:lnTo>
                  <a:pt x="9537404" y="159489"/>
                </a:lnTo>
                <a:lnTo>
                  <a:pt x="9707525" y="159489"/>
                </a:lnTo>
                <a:lnTo>
                  <a:pt x="10111563" y="148856"/>
                </a:lnTo>
                <a:lnTo>
                  <a:pt x="10122195" y="1913861"/>
                </a:lnTo>
                <a:lnTo>
                  <a:pt x="21265" y="1903228"/>
                </a:lnTo>
                <a:lnTo>
                  <a:pt x="21265" y="457200"/>
                </a:lnTo>
              </a:path>
            </a:pathLst>
          </a:custGeom>
          <a:solidFill>
            <a:schemeClr val="accent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Trapezoid 199">
            <a:extLst>
              <a:ext uri="{FF2B5EF4-FFF2-40B4-BE49-F238E27FC236}">
                <a16:creationId xmlns:a16="http://schemas.microsoft.com/office/drawing/2014/main" id="{6824C9E3-ED6F-4F68-84D1-E1EC974AEECB}"/>
              </a:ext>
            </a:extLst>
          </p:cNvPr>
          <p:cNvSpPr/>
          <p:nvPr/>
        </p:nvSpPr>
        <p:spPr>
          <a:xfrm>
            <a:off x="10962291" y="3832162"/>
            <a:ext cx="72000" cy="72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96" name="Freeform: Shape 195">
            <a:extLst>
              <a:ext uri="{FF2B5EF4-FFF2-40B4-BE49-F238E27FC236}">
                <a16:creationId xmlns:a16="http://schemas.microsoft.com/office/drawing/2014/main" id="{36744375-3831-49F1-9CE4-77D7D652266E}"/>
              </a:ext>
            </a:extLst>
          </p:cNvPr>
          <p:cNvSpPr/>
          <p:nvPr/>
        </p:nvSpPr>
        <p:spPr>
          <a:xfrm>
            <a:off x="4387794" y="3918030"/>
            <a:ext cx="5149745" cy="211737"/>
          </a:xfrm>
          <a:custGeom>
            <a:avLst/>
            <a:gdLst>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400536 w 5139159"/>
              <a:gd name="connsiteY4" fmla="*/ 185195 h 196770"/>
              <a:gd name="connsiteX5" fmla="*/ 1498921 w 5139159"/>
              <a:gd name="connsiteY5" fmla="*/ 179408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400536 w 5139159"/>
              <a:gd name="connsiteY4" fmla="*/ 185195 h 196770"/>
              <a:gd name="connsiteX5" fmla="*/ 1474249 w 5139159"/>
              <a:gd name="connsiteY5" fmla="*/ 11584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59083 w 5139159"/>
              <a:gd name="connsiteY3" fmla="*/ 173621 h 196770"/>
              <a:gd name="connsiteX4" fmla="*/ 1370929 w 5139159"/>
              <a:gd name="connsiteY4" fmla="*/ 116737 h 196770"/>
              <a:gd name="connsiteX5" fmla="*/ 1474249 w 5139159"/>
              <a:gd name="connsiteY5" fmla="*/ 11584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196770"/>
              <a:gd name="connsiteX1" fmla="*/ 462987 w 5139159"/>
              <a:gd name="connsiteY1" fmla="*/ 162046 h 196770"/>
              <a:gd name="connsiteX2" fmla="*/ 653969 w 5139159"/>
              <a:gd name="connsiteY2" fmla="*/ 196770 h 196770"/>
              <a:gd name="connsiteX3" fmla="*/ 1024542 w 5139159"/>
              <a:gd name="connsiteY3" fmla="*/ 144282 h 196770"/>
              <a:gd name="connsiteX4" fmla="*/ 1370929 w 5139159"/>
              <a:gd name="connsiteY4" fmla="*/ 116737 h 196770"/>
              <a:gd name="connsiteX5" fmla="*/ 1474249 w 5139159"/>
              <a:gd name="connsiteY5" fmla="*/ 115840 h 196770"/>
              <a:gd name="connsiteX6" fmla="*/ 1608881 w 5139159"/>
              <a:gd name="connsiteY6" fmla="*/ 127322 h 196770"/>
              <a:gd name="connsiteX7" fmla="*/ 1695691 w 5139159"/>
              <a:gd name="connsiteY7" fmla="*/ 127322 h 196770"/>
              <a:gd name="connsiteX8" fmla="*/ 1938759 w 5139159"/>
              <a:gd name="connsiteY8" fmla="*/ 127322 h 196770"/>
              <a:gd name="connsiteX9" fmla="*/ 2216552 w 5139159"/>
              <a:gd name="connsiteY9" fmla="*/ 63661 h 196770"/>
              <a:gd name="connsiteX10" fmla="*/ 2471195 w 5139159"/>
              <a:gd name="connsiteY10" fmla="*/ 109960 h 196770"/>
              <a:gd name="connsiteX11" fmla="*/ 2714263 w 5139159"/>
              <a:gd name="connsiteY11" fmla="*/ 81023 h 196770"/>
              <a:gd name="connsiteX12" fmla="*/ 3009417 w 5139159"/>
              <a:gd name="connsiteY12" fmla="*/ 81023 h 196770"/>
              <a:gd name="connsiteX13" fmla="*/ 3321934 w 5139159"/>
              <a:gd name="connsiteY13" fmla="*/ 86811 h 196770"/>
              <a:gd name="connsiteX14" fmla="*/ 3790709 w 5139159"/>
              <a:gd name="connsiteY14" fmla="*/ 69448 h 196770"/>
              <a:gd name="connsiteX15" fmla="*/ 4218972 w 5139159"/>
              <a:gd name="connsiteY15" fmla="*/ 46299 h 196770"/>
              <a:gd name="connsiteX16" fmla="*/ 4699321 w 5139159"/>
              <a:gd name="connsiteY16" fmla="*/ 17362 h 196770"/>
              <a:gd name="connsiteX17" fmla="*/ 5081286 w 5139159"/>
              <a:gd name="connsiteY17" fmla="*/ 0 h 196770"/>
              <a:gd name="connsiteX18" fmla="*/ 5139159 w 5139159"/>
              <a:gd name="connsiteY18" fmla="*/ 0 h 196770"/>
              <a:gd name="connsiteX19" fmla="*/ 5139159 w 5139159"/>
              <a:gd name="connsiteY19" fmla="*/ 0 h 196770"/>
              <a:gd name="connsiteX0" fmla="*/ 0 w 5139159"/>
              <a:gd name="connsiteY0" fmla="*/ 162046 h 289677"/>
              <a:gd name="connsiteX1" fmla="*/ 462987 w 5139159"/>
              <a:gd name="connsiteY1" fmla="*/ 162046 h 289677"/>
              <a:gd name="connsiteX2" fmla="*/ 900693 w 5139159"/>
              <a:gd name="connsiteY2" fmla="*/ 289677 h 289677"/>
              <a:gd name="connsiteX3" fmla="*/ 1024542 w 5139159"/>
              <a:gd name="connsiteY3" fmla="*/ 144282 h 289677"/>
              <a:gd name="connsiteX4" fmla="*/ 1370929 w 5139159"/>
              <a:gd name="connsiteY4" fmla="*/ 116737 h 289677"/>
              <a:gd name="connsiteX5" fmla="*/ 1474249 w 5139159"/>
              <a:gd name="connsiteY5" fmla="*/ 115840 h 289677"/>
              <a:gd name="connsiteX6" fmla="*/ 1608881 w 5139159"/>
              <a:gd name="connsiteY6" fmla="*/ 127322 h 289677"/>
              <a:gd name="connsiteX7" fmla="*/ 1695691 w 5139159"/>
              <a:gd name="connsiteY7" fmla="*/ 127322 h 289677"/>
              <a:gd name="connsiteX8" fmla="*/ 1938759 w 5139159"/>
              <a:gd name="connsiteY8" fmla="*/ 127322 h 289677"/>
              <a:gd name="connsiteX9" fmla="*/ 2216552 w 5139159"/>
              <a:gd name="connsiteY9" fmla="*/ 63661 h 289677"/>
              <a:gd name="connsiteX10" fmla="*/ 2471195 w 5139159"/>
              <a:gd name="connsiteY10" fmla="*/ 109960 h 289677"/>
              <a:gd name="connsiteX11" fmla="*/ 2714263 w 5139159"/>
              <a:gd name="connsiteY11" fmla="*/ 81023 h 289677"/>
              <a:gd name="connsiteX12" fmla="*/ 3009417 w 5139159"/>
              <a:gd name="connsiteY12" fmla="*/ 81023 h 289677"/>
              <a:gd name="connsiteX13" fmla="*/ 3321934 w 5139159"/>
              <a:gd name="connsiteY13" fmla="*/ 86811 h 289677"/>
              <a:gd name="connsiteX14" fmla="*/ 3790709 w 5139159"/>
              <a:gd name="connsiteY14" fmla="*/ 69448 h 289677"/>
              <a:gd name="connsiteX15" fmla="*/ 4218972 w 5139159"/>
              <a:gd name="connsiteY15" fmla="*/ 46299 h 289677"/>
              <a:gd name="connsiteX16" fmla="*/ 4699321 w 5139159"/>
              <a:gd name="connsiteY16" fmla="*/ 17362 h 289677"/>
              <a:gd name="connsiteX17" fmla="*/ 5081286 w 5139159"/>
              <a:gd name="connsiteY17" fmla="*/ 0 h 289677"/>
              <a:gd name="connsiteX18" fmla="*/ 5139159 w 5139159"/>
              <a:gd name="connsiteY18" fmla="*/ 0 h 289677"/>
              <a:gd name="connsiteX19" fmla="*/ 5139159 w 5139159"/>
              <a:gd name="connsiteY19" fmla="*/ 0 h 289677"/>
              <a:gd name="connsiteX0" fmla="*/ 0 w 5139159"/>
              <a:gd name="connsiteY0" fmla="*/ 162046 h 338080"/>
              <a:gd name="connsiteX1" fmla="*/ 453118 w 5139159"/>
              <a:gd name="connsiteY1" fmla="*/ 338080 h 338080"/>
              <a:gd name="connsiteX2" fmla="*/ 900693 w 5139159"/>
              <a:gd name="connsiteY2" fmla="*/ 289677 h 338080"/>
              <a:gd name="connsiteX3" fmla="*/ 1024542 w 5139159"/>
              <a:gd name="connsiteY3" fmla="*/ 144282 h 338080"/>
              <a:gd name="connsiteX4" fmla="*/ 1370929 w 5139159"/>
              <a:gd name="connsiteY4" fmla="*/ 116737 h 338080"/>
              <a:gd name="connsiteX5" fmla="*/ 1474249 w 5139159"/>
              <a:gd name="connsiteY5" fmla="*/ 115840 h 338080"/>
              <a:gd name="connsiteX6" fmla="*/ 1608881 w 5139159"/>
              <a:gd name="connsiteY6" fmla="*/ 127322 h 338080"/>
              <a:gd name="connsiteX7" fmla="*/ 1695691 w 5139159"/>
              <a:gd name="connsiteY7" fmla="*/ 127322 h 338080"/>
              <a:gd name="connsiteX8" fmla="*/ 1938759 w 5139159"/>
              <a:gd name="connsiteY8" fmla="*/ 127322 h 338080"/>
              <a:gd name="connsiteX9" fmla="*/ 2216552 w 5139159"/>
              <a:gd name="connsiteY9" fmla="*/ 63661 h 338080"/>
              <a:gd name="connsiteX10" fmla="*/ 2471195 w 5139159"/>
              <a:gd name="connsiteY10" fmla="*/ 109960 h 338080"/>
              <a:gd name="connsiteX11" fmla="*/ 2714263 w 5139159"/>
              <a:gd name="connsiteY11" fmla="*/ 81023 h 338080"/>
              <a:gd name="connsiteX12" fmla="*/ 3009417 w 5139159"/>
              <a:gd name="connsiteY12" fmla="*/ 81023 h 338080"/>
              <a:gd name="connsiteX13" fmla="*/ 3321934 w 5139159"/>
              <a:gd name="connsiteY13" fmla="*/ 86811 h 338080"/>
              <a:gd name="connsiteX14" fmla="*/ 3790709 w 5139159"/>
              <a:gd name="connsiteY14" fmla="*/ 69448 h 338080"/>
              <a:gd name="connsiteX15" fmla="*/ 4218972 w 5139159"/>
              <a:gd name="connsiteY15" fmla="*/ 46299 h 338080"/>
              <a:gd name="connsiteX16" fmla="*/ 4699321 w 5139159"/>
              <a:gd name="connsiteY16" fmla="*/ 17362 h 338080"/>
              <a:gd name="connsiteX17" fmla="*/ 5081286 w 5139159"/>
              <a:gd name="connsiteY17" fmla="*/ 0 h 338080"/>
              <a:gd name="connsiteX18" fmla="*/ 5139159 w 5139159"/>
              <a:gd name="connsiteY18" fmla="*/ 0 h 338080"/>
              <a:gd name="connsiteX19" fmla="*/ 5139159 w 5139159"/>
              <a:gd name="connsiteY19" fmla="*/ 0 h 338080"/>
              <a:gd name="connsiteX0" fmla="*/ 0 w 5218110"/>
              <a:gd name="connsiteY0" fmla="*/ 342970 h 342970"/>
              <a:gd name="connsiteX1" fmla="*/ 532069 w 5218110"/>
              <a:gd name="connsiteY1" fmla="*/ 338080 h 342970"/>
              <a:gd name="connsiteX2" fmla="*/ 979644 w 5218110"/>
              <a:gd name="connsiteY2" fmla="*/ 289677 h 342970"/>
              <a:gd name="connsiteX3" fmla="*/ 1103493 w 5218110"/>
              <a:gd name="connsiteY3" fmla="*/ 144282 h 342970"/>
              <a:gd name="connsiteX4" fmla="*/ 1449880 w 5218110"/>
              <a:gd name="connsiteY4" fmla="*/ 116737 h 342970"/>
              <a:gd name="connsiteX5" fmla="*/ 1553200 w 5218110"/>
              <a:gd name="connsiteY5" fmla="*/ 115840 h 342970"/>
              <a:gd name="connsiteX6" fmla="*/ 1687832 w 5218110"/>
              <a:gd name="connsiteY6" fmla="*/ 127322 h 342970"/>
              <a:gd name="connsiteX7" fmla="*/ 1774642 w 5218110"/>
              <a:gd name="connsiteY7" fmla="*/ 127322 h 342970"/>
              <a:gd name="connsiteX8" fmla="*/ 2017710 w 5218110"/>
              <a:gd name="connsiteY8" fmla="*/ 127322 h 342970"/>
              <a:gd name="connsiteX9" fmla="*/ 2295503 w 5218110"/>
              <a:gd name="connsiteY9" fmla="*/ 63661 h 342970"/>
              <a:gd name="connsiteX10" fmla="*/ 2550146 w 5218110"/>
              <a:gd name="connsiteY10" fmla="*/ 109960 h 342970"/>
              <a:gd name="connsiteX11" fmla="*/ 2793214 w 5218110"/>
              <a:gd name="connsiteY11" fmla="*/ 81023 h 342970"/>
              <a:gd name="connsiteX12" fmla="*/ 3088368 w 5218110"/>
              <a:gd name="connsiteY12" fmla="*/ 81023 h 342970"/>
              <a:gd name="connsiteX13" fmla="*/ 3400885 w 5218110"/>
              <a:gd name="connsiteY13" fmla="*/ 86811 h 342970"/>
              <a:gd name="connsiteX14" fmla="*/ 3869660 w 5218110"/>
              <a:gd name="connsiteY14" fmla="*/ 69448 h 342970"/>
              <a:gd name="connsiteX15" fmla="*/ 4297923 w 5218110"/>
              <a:gd name="connsiteY15" fmla="*/ 46299 h 342970"/>
              <a:gd name="connsiteX16" fmla="*/ 4778272 w 5218110"/>
              <a:gd name="connsiteY16" fmla="*/ 17362 h 342970"/>
              <a:gd name="connsiteX17" fmla="*/ 5160237 w 5218110"/>
              <a:gd name="connsiteY17" fmla="*/ 0 h 342970"/>
              <a:gd name="connsiteX18" fmla="*/ 5218110 w 5218110"/>
              <a:gd name="connsiteY18" fmla="*/ 0 h 342970"/>
              <a:gd name="connsiteX19" fmla="*/ 5218110 w 5218110"/>
              <a:gd name="connsiteY19" fmla="*/ 0 h 342970"/>
              <a:gd name="connsiteX0" fmla="*/ 0 w 5218110"/>
              <a:gd name="connsiteY0" fmla="*/ 342970 h 342970"/>
              <a:gd name="connsiteX1" fmla="*/ 532069 w 5218110"/>
              <a:gd name="connsiteY1" fmla="*/ 338080 h 342970"/>
              <a:gd name="connsiteX2" fmla="*/ 983917 w 5218110"/>
              <a:gd name="connsiteY2" fmla="*/ 327777 h 342970"/>
              <a:gd name="connsiteX3" fmla="*/ 1103493 w 5218110"/>
              <a:gd name="connsiteY3" fmla="*/ 144282 h 342970"/>
              <a:gd name="connsiteX4" fmla="*/ 1449880 w 5218110"/>
              <a:gd name="connsiteY4" fmla="*/ 116737 h 342970"/>
              <a:gd name="connsiteX5" fmla="*/ 1553200 w 5218110"/>
              <a:gd name="connsiteY5" fmla="*/ 115840 h 342970"/>
              <a:gd name="connsiteX6" fmla="*/ 1687832 w 5218110"/>
              <a:gd name="connsiteY6" fmla="*/ 127322 h 342970"/>
              <a:gd name="connsiteX7" fmla="*/ 1774642 w 5218110"/>
              <a:gd name="connsiteY7" fmla="*/ 127322 h 342970"/>
              <a:gd name="connsiteX8" fmla="*/ 2017710 w 5218110"/>
              <a:gd name="connsiteY8" fmla="*/ 127322 h 342970"/>
              <a:gd name="connsiteX9" fmla="*/ 2295503 w 5218110"/>
              <a:gd name="connsiteY9" fmla="*/ 63661 h 342970"/>
              <a:gd name="connsiteX10" fmla="*/ 2550146 w 5218110"/>
              <a:gd name="connsiteY10" fmla="*/ 109960 h 342970"/>
              <a:gd name="connsiteX11" fmla="*/ 2793214 w 5218110"/>
              <a:gd name="connsiteY11" fmla="*/ 81023 h 342970"/>
              <a:gd name="connsiteX12" fmla="*/ 3088368 w 5218110"/>
              <a:gd name="connsiteY12" fmla="*/ 81023 h 342970"/>
              <a:gd name="connsiteX13" fmla="*/ 3400885 w 5218110"/>
              <a:gd name="connsiteY13" fmla="*/ 86811 h 342970"/>
              <a:gd name="connsiteX14" fmla="*/ 3869660 w 5218110"/>
              <a:gd name="connsiteY14" fmla="*/ 69448 h 342970"/>
              <a:gd name="connsiteX15" fmla="*/ 4297923 w 5218110"/>
              <a:gd name="connsiteY15" fmla="*/ 46299 h 342970"/>
              <a:gd name="connsiteX16" fmla="*/ 4778272 w 5218110"/>
              <a:gd name="connsiteY16" fmla="*/ 17362 h 342970"/>
              <a:gd name="connsiteX17" fmla="*/ 5160237 w 5218110"/>
              <a:gd name="connsiteY17" fmla="*/ 0 h 342970"/>
              <a:gd name="connsiteX18" fmla="*/ 5218110 w 5218110"/>
              <a:gd name="connsiteY18" fmla="*/ 0 h 342970"/>
              <a:gd name="connsiteX19" fmla="*/ 5218110 w 5218110"/>
              <a:gd name="connsiteY19" fmla="*/ 0 h 342970"/>
              <a:gd name="connsiteX0" fmla="*/ 0 w 5196750"/>
              <a:gd name="connsiteY0" fmla="*/ 211737 h 338080"/>
              <a:gd name="connsiteX1" fmla="*/ 510709 w 5196750"/>
              <a:gd name="connsiteY1" fmla="*/ 338080 h 338080"/>
              <a:gd name="connsiteX2" fmla="*/ 962557 w 5196750"/>
              <a:gd name="connsiteY2" fmla="*/ 327777 h 338080"/>
              <a:gd name="connsiteX3" fmla="*/ 1082133 w 5196750"/>
              <a:gd name="connsiteY3" fmla="*/ 144282 h 338080"/>
              <a:gd name="connsiteX4" fmla="*/ 1428520 w 5196750"/>
              <a:gd name="connsiteY4" fmla="*/ 116737 h 338080"/>
              <a:gd name="connsiteX5" fmla="*/ 1531840 w 5196750"/>
              <a:gd name="connsiteY5" fmla="*/ 115840 h 338080"/>
              <a:gd name="connsiteX6" fmla="*/ 1666472 w 5196750"/>
              <a:gd name="connsiteY6" fmla="*/ 127322 h 338080"/>
              <a:gd name="connsiteX7" fmla="*/ 1753282 w 5196750"/>
              <a:gd name="connsiteY7" fmla="*/ 127322 h 338080"/>
              <a:gd name="connsiteX8" fmla="*/ 1996350 w 5196750"/>
              <a:gd name="connsiteY8" fmla="*/ 127322 h 338080"/>
              <a:gd name="connsiteX9" fmla="*/ 2274143 w 5196750"/>
              <a:gd name="connsiteY9" fmla="*/ 63661 h 338080"/>
              <a:gd name="connsiteX10" fmla="*/ 2528786 w 5196750"/>
              <a:gd name="connsiteY10" fmla="*/ 109960 h 338080"/>
              <a:gd name="connsiteX11" fmla="*/ 2771854 w 5196750"/>
              <a:gd name="connsiteY11" fmla="*/ 81023 h 338080"/>
              <a:gd name="connsiteX12" fmla="*/ 3067008 w 5196750"/>
              <a:gd name="connsiteY12" fmla="*/ 81023 h 338080"/>
              <a:gd name="connsiteX13" fmla="*/ 3379525 w 5196750"/>
              <a:gd name="connsiteY13" fmla="*/ 86811 h 338080"/>
              <a:gd name="connsiteX14" fmla="*/ 3848300 w 5196750"/>
              <a:gd name="connsiteY14" fmla="*/ 69448 h 338080"/>
              <a:gd name="connsiteX15" fmla="*/ 4276563 w 5196750"/>
              <a:gd name="connsiteY15" fmla="*/ 46299 h 338080"/>
              <a:gd name="connsiteX16" fmla="*/ 4756912 w 5196750"/>
              <a:gd name="connsiteY16" fmla="*/ 17362 h 338080"/>
              <a:gd name="connsiteX17" fmla="*/ 5138877 w 5196750"/>
              <a:gd name="connsiteY17" fmla="*/ 0 h 338080"/>
              <a:gd name="connsiteX18" fmla="*/ 5196750 w 5196750"/>
              <a:gd name="connsiteY18" fmla="*/ 0 h 338080"/>
              <a:gd name="connsiteX19" fmla="*/ 5196750 w 5196750"/>
              <a:gd name="connsiteY19" fmla="*/ 0 h 338080"/>
              <a:gd name="connsiteX0" fmla="*/ 0 w 5196750"/>
              <a:gd name="connsiteY0" fmla="*/ 211737 h 327777"/>
              <a:gd name="connsiteX1" fmla="*/ 561973 w 5196750"/>
              <a:gd name="connsiteY1" fmla="*/ 194147 h 327777"/>
              <a:gd name="connsiteX2" fmla="*/ 962557 w 5196750"/>
              <a:gd name="connsiteY2" fmla="*/ 327777 h 327777"/>
              <a:gd name="connsiteX3" fmla="*/ 1082133 w 5196750"/>
              <a:gd name="connsiteY3" fmla="*/ 144282 h 327777"/>
              <a:gd name="connsiteX4" fmla="*/ 1428520 w 5196750"/>
              <a:gd name="connsiteY4" fmla="*/ 116737 h 327777"/>
              <a:gd name="connsiteX5" fmla="*/ 1531840 w 5196750"/>
              <a:gd name="connsiteY5" fmla="*/ 115840 h 327777"/>
              <a:gd name="connsiteX6" fmla="*/ 1666472 w 5196750"/>
              <a:gd name="connsiteY6" fmla="*/ 127322 h 327777"/>
              <a:gd name="connsiteX7" fmla="*/ 1753282 w 5196750"/>
              <a:gd name="connsiteY7" fmla="*/ 127322 h 327777"/>
              <a:gd name="connsiteX8" fmla="*/ 1996350 w 5196750"/>
              <a:gd name="connsiteY8" fmla="*/ 127322 h 327777"/>
              <a:gd name="connsiteX9" fmla="*/ 2274143 w 5196750"/>
              <a:gd name="connsiteY9" fmla="*/ 63661 h 327777"/>
              <a:gd name="connsiteX10" fmla="*/ 2528786 w 5196750"/>
              <a:gd name="connsiteY10" fmla="*/ 109960 h 327777"/>
              <a:gd name="connsiteX11" fmla="*/ 2771854 w 5196750"/>
              <a:gd name="connsiteY11" fmla="*/ 81023 h 327777"/>
              <a:gd name="connsiteX12" fmla="*/ 3067008 w 5196750"/>
              <a:gd name="connsiteY12" fmla="*/ 81023 h 327777"/>
              <a:gd name="connsiteX13" fmla="*/ 3379525 w 5196750"/>
              <a:gd name="connsiteY13" fmla="*/ 86811 h 327777"/>
              <a:gd name="connsiteX14" fmla="*/ 3848300 w 5196750"/>
              <a:gd name="connsiteY14" fmla="*/ 69448 h 327777"/>
              <a:gd name="connsiteX15" fmla="*/ 4276563 w 5196750"/>
              <a:gd name="connsiteY15" fmla="*/ 46299 h 327777"/>
              <a:gd name="connsiteX16" fmla="*/ 4756912 w 5196750"/>
              <a:gd name="connsiteY16" fmla="*/ 17362 h 327777"/>
              <a:gd name="connsiteX17" fmla="*/ 5138877 w 5196750"/>
              <a:gd name="connsiteY17" fmla="*/ 0 h 327777"/>
              <a:gd name="connsiteX18" fmla="*/ 5196750 w 5196750"/>
              <a:gd name="connsiteY18" fmla="*/ 0 h 327777"/>
              <a:gd name="connsiteX19" fmla="*/ 5196750 w 5196750"/>
              <a:gd name="connsiteY19" fmla="*/ 0 h 327777"/>
              <a:gd name="connsiteX0" fmla="*/ 0 w 5196750"/>
              <a:gd name="connsiteY0" fmla="*/ 211737 h 211737"/>
              <a:gd name="connsiteX1" fmla="*/ 561973 w 5196750"/>
              <a:gd name="connsiteY1" fmla="*/ 194147 h 211737"/>
              <a:gd name="connsiteX2" fmla="*/ 919837 w 5196750"/>
              <a:gd name="connsiteY2" fmla="*/ 192311 h 211737"/>
              <a:gd name="connsiteX3" fmla="*/ 1082133 w 5196750"/>
              <a:gd name="connsiteY3" fmla="*/ 144282 h 211737"/>
              <a:gd name="connsiteX4" fmla="*/ 1428520 w 5196750"/>
              <a:gd name="connsiteY4" fmla="*/ 116737 h 211737"/>
              <a:gd name="connsiteX5" fmla="*/ 1531840 w 5196750"/>
              <a:gd name="connsiteY5" fmla="*/ 115840 h 211737"/>
              <a:gd name="connsiteX6" fmla="*/ 1666472 w 5196750"/>
              <a:gd name="connsiteY6" fmla="*/ 127322 h 211737"/>
              <a:gd name="connsiteX7" fmla="*/ 1753282 w 5196750"/>
              <a:gd name="connsiteY7" fmla="*/ 127322 h 211737"/>
              <a:gd name="connsiteX8" fmla="*/ 1996350 w 5196750"/>
              <a:gd name="connsiteY8" fmla="*/ 127322 h 211737"/>
              <a:gd name="connsiteX9" fmla="*/ 2274143 w 5196750"/>
              <a:gd name="connsiteY9" fmla="*/ 63661 h 211737"/>
              <a:gd name="connsiteX10" fmla="*/ 2528786 w 5196750"/>
              <a:gd name="connsiteY10" fmla="*/ 109960 h 211737"/>
              <a:gd name="connsiteX11" fmla="*/ 2771854 w 5196750"/>
              <a:gd name="connsiteY11" fmla="*/ 81023 h 211737"/>
              <a:gd name="connsiteX12" fmla="*/ 3067008 w 5196750"/>
              <a:gd name="connsiteY12" fmla="*/ 81023 h 211737"/>
              <a:gd name="connsiteX13" fmla="*/ 3379525 w 5196750"/>
              <a:gd name="connsiteY13" fmla="*/ 86811 h 211737"/>
              <a:gd name="connsiteX14" fmla="*/ 3848300 w 5196750"/>
              <a:gd name="connsiteY14" fmla="*/ 69448 h 211737"/>
              <a:gd name="connsiteX15" fmla="*/ 4276563 w 5196750"/>
              <a:gd name="connsiteY15" fmla="*/ 46299 h 211737"/>
              <a:gd name="connsiteX16" fmla="*/ 4756912 w 5196750"/>
              <a:gd name="connsiteY16" fmla="*/ 17362 h 211737"/>
              <a:gd name="connsiteX17" fmla="*/ 5138877 w 5196750"/>
              <a:gd name="connsiteY17" fmla="*/ 0 h 211737"/>
              <a:gd name="connsiteX18" fmla="*/ 5196750 w 5196750"/>
              <a:gd name="connsiteY18" fmla="*/ 0 h 211737"/>
              <a:gd name="connsiteX19" fmla="*/ 5196750 w 5196750"/>
              <a:gd name="connsiteY19" fmla="*/ 0 h 2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96750" h="211737">
                <a:moveTo>
                  <a:pt x="0" y="211737"/>
                </a:moveTo>
                <a:lnTo>
                  <a:pt x="561973" y="194147"/>
                </a:lnTo>
                <a:lnTo>
                  <a:pt x="919837" y="192311"/>
                </a:lnTo>
                <a:lnTo>
                  <a:pt x="1082133" y="144282"/>
                </a:lnTo>
                <a:lnTo>
                  <a:pt x="1428520" y="116737"/>
                </a:lnTo>
                <a:lnTo>
                  <a:pt x="1531840" y="115840"/>
                </a:lnTo>
                <a:lnTo>
                  <a:pt x="1666472" y="127322"/>
                </a:lnTo>
                <a:lnTo>
                  <a:pt x="1753282" y="127322"/>
                </a:lnTo>
                <a:lnTo>
                  <a:pt x="1996350" y="127322"/>
                </a:lnTo>
                <a:lnTo>
                  <a:pt x="2274143" y="63661"/>
                </a:lnTo>
                <a:lnTo>
                  <a:pt x="2528786" y="109960"/>
                </a:lnTo>
                <a:lnTo>
                  <a:pt x="2771854" y="81023"/>
                </a:lnTo>
                <a:lnTo>
                  <a:pt x="3067008" y="81023"/>
                </a:lnTo>
                <a:lnTo>
                  <a:pt x="3379525" y="86811"/>
                </a:lnTo>
                <a:lnTo>
                  <a:pt x="3848300" y="69448"/>
                </a:lnTo>
                <a:lnTo>
                  <a:pt x="4276563" y="46299"/>
                </a:lnTo>
                <a:lnTo>
                  <a:pt x="4756912" y="17362"/>
                </a:lnTo>
                <a:lnTo>
                  <a:pt x="5138877" y="0"/>
                </a:lnTo>
                <a:lnTo>
                  <a:pt x="5196750" y="0"/>
                </a:lnTo>
                <a:lnTo>
                  <a:pt x="519675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0" name="Freeform 53">
            <a:extLst>
              <a:ext uri="{FF2B5EF4-FFF2-40B4-BE49-F238E27FC236}">
                <a16:creationId xmlns:a16="http://schemas.microsoft.com/office/drawing/2014/main" id="{BC810484-4756-42D6-921E-ECA6A4AF1106}"/>
              </a:ext>
            </a:extLst>
          </p:cNvPr>
          <p:cNvSpPr/>
          <p:nvPr/>
        </p:nvSpPr>
        <p:spPr>
          <a:xfrm rot="16496204">
            <a:off x="10649752" y="2788869"/>
            <a:ext cx="134918" cy="276624"/>
          </a:xfrm>
          <a:custGeom>
            <a:avLst/>
            <a:gdLst>
              <a:gd name="connsiteX0" fmla="*/ 385011 w 679784"/>
              <a:gd name="connsiteY0" fmla="*/ 475247 h 542142"/>
              <a:gd name="connsiteX1" fmla="*/ 385011 w 679784"/>
              <a:gd name="connsiteY1" fmla="*/ 475247 h 542142"/>
              <a:gd name="connsiteX2" fmla="*/ 366963 w 679784"/>
              <a:gd name="connsiteY2" fmla="*/ 523373 h 542142"/>
              <a:gd name="connsiteX3" fmla="*/ 354932 w 679784"/>
              <a:gd name="connsiteY3" fmla="*/ 541421 h 542142"/>
              <a:gd name="connsiteX4" fmla="*/ 318837 w 679784"/>
              <a:gd name="connsiteY4" fmla="*/ 535405 h 542142"/>
              <a:gd name="connsiteX5" fmla="*/ 300790 w 679784"/>
              <a:gd name="connsiteY5" fmla="*/ 523373 h 542142"/>
              <a:gd name="connsiteX6" fmla="*/ 276726 w 679784"/>
              <a:gd name="connsiteY6" fmla="*/ 487279 h 542142"/>
              <a:gd name="connsiteX7" fmla="*/ 252663 w 679784"/>
              <a:gd name="connsiteY7" fmla="*/ 433137 h 542142"/>
              <a:gd name="connsiteX8" fmla="*/ 234616 w 679784"/>
              <a:gd name="connsiteY8" fmla="*/ 421105 h 542142"/>
              <a:gd name="connsiteX9" fmla="*/ 156411 w 679784"/>
              <a:gd name="connsiteY9" fmla="*/ 415089 h 542142"/>
              <a:gd name="connsiteX10" fmla="*/ 126332 w 679784"/>
              <a:gd name="connsiteY10" fmla="*/ 372979 h 542142"/>
              <a:gd name="connsiteX11" fmla="*/ 120316 w 679784"/>
              <a:gd name="connsiteY11" fmla="*/ 354931 h 542142"/>
              <a:gd name="connsiteX12" fmla="*/ 114300 w 679784"/>
              <a:gd name="connsiteY12" fmla="*/ 336884 h 542142"/>
              <a:gd name="connsiteX13" fmla="*/ 96253 w 679784"/>
              <a:gd name="connsiteY13" fmla="*/ 330868 h 542142"/>
              <a:gd name="connsiteX14" fmla="*/ 78205 w 679784"/>
              <a:gd name="connsiteY14" fmla="*/ 342900 h 542142"/>
              <a:gd name="connsiteX15" fmla="*/ 54142 w 679784"/>
              <a:gd name="connsiteY15" fmla="*/ 336884 h 542142"/>
              <a:gd name="connsiteX16" fmla="*/ 18047 w 679784"/>
              <a:gd name="connsiteY16" fmla="*/ 318837 h 542142"/>
              <a:gd name="connsiteX17" fmla="*/ 6016 w 679784"/>
              <a:gd name="connsiteY17" fmla="*/ 282742 h 542142"/>
              <a:gd name="connsiteX18" fmla="*/ 0 w 679784"/>
              <a:gd name="connsiteY18" fmla="*/ 264694 h 542142"/>
              <a:gd name="connsiteX19" fmla="*/ 6016 w 679784"/>
              <a:gd name="connsiteY19" fmla="*/ 246647 h 542142"/>
              <a:gd name="connsiteX20" fmla="*/ 18047 w 679784"/>
              <a:gd name="connsiteY20" fmla="*/ 228600 h 542142"/>
              <a:gd name="connsiteX21" fmla="*/ 24063 w 679784"/>
              <a:gd name="connsiteY21" fmla="*/ 144379 h 542142"/>
              <a:gd name="connsiteX22" fmla="*/ 42111 w 679784"/>
              <a:gd name="connsiteY22" fmla="*/ 138363 h 542142"/>
              <a:gd name="connsiteX23" fmla="*/ 126332 w 679784"/>
              <a:gd name="connsiteY23" fmla="*/ 132347 h 542142"/>
              <a:gd name="connsiteX24" fmla="*/ 180474 w 679784"/>
              <a:gd name="connsiteY24" fmla="*/ 102268 h 542142"/>
              <a:gd name="connsiteX25" fmla="*/ 198521 w 679784"/>
              <a:gd name="connsiteY25" fmla="*/ 84221 h 542142"/>
              <a:gd name="connsiteX26" fmla="*/ 210553 w 679784"/>
              <a:gd name="connsiteY26" fmla="*/ 66173 h 542142"/>
              <a:gd name="connsiteX27" fmla="*/ 228600 w 679784"/>
              <a:gd name="connsiteY27" fmla="*/ 54142 h 542142"/>
              <a:gd name="connsiteX28" fmla="*/ 240632 w 679784"/>
              <a:gd name="connsiteY28" fmla="*/ 18047 h 542142"/>
              <a:gd name="connsiteX29" fmla="*/ 246647 w 679784"/>
              <a:gd name="connsiteY29" fmla="*/ 0 h 542142"/>
              <a:gd name="connsiteX30" fmla="*/ 312821 w 679784"/>
              <a:gd name="connsiteY30" fmla="*/ 6016 h 542142"/>
              <a:gd name="connsiteX31" fmla="*/ 330869 w 679784"/>
              <a:gd name="connsiteY31" fmla="*/ 12031 h 542142"/>
              <a:gd name="connsiteX32" fmla="*/ 366963 w 679784"/>
              <a:gd name="connsiteY32" fmla="*/ 66173 h 542142"/>
              <a:gd name="connsiteX33" fmla="*/ 378995 w 679784"/>
              <a:gd name="connsiteY33" fmla="*/ 84221 h 542142"/>
              <a:gd name="connsiteX34" fmla="*/ 385011 w 679784"/>
              <a:gd name="connsiteY34" fmla="*/ 102268 h 542142"/>
              <a:gd name="connsiteX35" fmla="*/ 403058 w 679784"/>
              <a:gd name="connsiteY35" fmla="*/ 108284 h 542142"/>
              <a:gd name="connsiteX36" fmla="*/ 421105 w 679784"/>
              <a:gd name="connsiteY36" fmla="*/ 120316 h 542142"/>
              <a:gd name="connsiteX37" fmla="*/ 427121 w 679784"/>
              <a:gd name="connsiteY37" fmla="*/ 138363 h 542142"/>
              <a:gd name="connsiteX38" fmla="*/ 433137 w 679784"/>
              <a:gd name="connsiteY38" fmla="*/ 222584 h 542142"/>
              <a:gd name="connsiteX39" fmla="*/ 517358 w 679784"/>
              <a:gd name="connsiteY39" fmla="*/ 240631 h 542142"/>
              <a:gd name="connsiteX40" fmla="*/ 553453 w 679784"/>
              <a:gd name="connsiteY40" fmla="*/ 252663 h 542142"/>
              <a:gd name="connsiteX41" fmla="*/ 565484 w 679784"/>
              <a:gd name="connsiteY41" fmla="*/ 288758 h 542142"/>
              <a:gd name="connsiteX42" fmla="*/ 643690 w 679784"/>
              <a:gd name="connsiteY42" fmla="*/ 300789 h 542142"/>
              <a:gd name="connsiteX43" fmla="*/ 667753 w 679784"/>
              <a:gd name="connsiteY43" fmla="*/ 354931 h 542142"/>
              <a:gd name="connsiteX44" fmla="*/ 673769 w 679784"/>
              <a:gd name="connsiteY44" fmla="*/ 372979 h 542142"/>
              <a:gd name="connsiteX45" fmla="*/ 679784 w 679784"/>
              <a:gd name="connsiteY45" fmla="*/ 391026 h 542142"/>
              <a:gd name="connsiteX46" fmla="*/ 673769 w 679784"/>
              <a:gd name="connsiteY46" fmla="*/ 427121 h 542142"/>
              <a:gd name="connsiteX47" fmla="*/ 643690 w 679784"/>
              <a:gd name="connsiteY47" fmla="*/ 451184 h 542142"/>
              <a:gd name="connsiteX48" fmla="*/ 601579 w 679784"/>
              <a:gd name="connsiteY48" fmla="*/ 469231 h 542142"/>
              <a:gd name="connsiteX49" fmla="*/ 559469 w 679784"/>
              <a:gd name="connsiteY49" fmla="*/ 463216 h 542142"/>
              <a:gd name="connsiteX50" fmla="*/ 541421 w 679784"/>
              <a:gd name="connsiteY50" fmla="*/ 451184 h 542142"/>
              <a:gd name="connsiteX51" fmla="*/ 535405 w 679784"/>
              <a:gd name="connsiteY51" fmla="*/ 469231 h 542142"/>
              <a:gd name="connsiteX52" fmla="*/ 523374 w 679784"/>
              <a:gd name="connsiteY52" fmla="*/ 487279 h 542142"/>
              <a:gd name="connsiteX53" fmla="*/ 511342 w 679784"/>
              <a:gd name="connsiteY53" fmla="*/ 523373 h 542142"/>
              <a:gd name="connsiteX54" fmla="*/ 409074 w 679784"/>
              <a:gd name="connsiteY54" fmla="*/ 517358 h 542142"/>
              <a:gd name="connsiteX55" fmla="*/ 403058 w 679784"/>
              <a:gd name="connsiteY55" fmla="*/ 487279 h 542142"/>
              <a:gd name="connsiteX56" fmla="*/ 397042 w 679784"/>
              <a:gd name="connsiteY56" fmla="*/ 451184 h 542142"/>
              <a:gd name="connsiteX57" fmla="*/ 391026 w 679784"/>
              <a:gd name="connsiteY57" fmla="*/ 433137 h 542142"/>
              <a:gd name="connsiteX58" fmla="*/ 385011 w 679784"/>
              <a:gd name="connsiteY58" fmla="*/ 475247 h 54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79784" h="542142">
                <a:moveTo>
                  <a:pt x="385011" y="475247"/>
                </a:moveTo>
                <a:lnTo>
                  <a:pt x="385011" y="475247"/>
                </a:lnTo>
                <a:cubicBezTo>
                  <a:pt x="378995" y="491289"/>
                  <a:pt x="374053" y="507776"/>
                  <a:pt x="366963" y="523373"/>
                </a:cubicBezTo>
                <a:cubicBezTo>
                  <a:pt x="363971" y="529955"/>
                  <a:pt x="361946" y="539667"/>
                  <a:pt x="354932" y="541421"/>
                </a:cubicBezTo>
                <a:cubicBezTo>
                  <a:pt x="343099" y="544379"/>
                  <a:pt x="330869" y="537410"/>
                  <a:pt x="318837" y="535405"/>
                </a:cubicBezTo>
                <a:cubicBezTo>
                  <a:pt x="312821" y="531394"/>
                  <a:pt x="305551" y="528814"/>
                  <a:pt x="300790" y="523373"/>
                </a:cubicBezTo>
                <a:cubicBezTo>
                  <a:pt x="291268" y="512491"/>
                  <a:pt x="276726" y="487279"/>
                  <a:pt x="276726" y="487279"/>
                </a:cubicBezTo>
                <a:cubicBezTo>
                  <a:pt x="270768" y="469405"/>
                  <a:pt x="266965" y="447439"/>
                  <a:pt x="252663" y="433137"/>
                </a:cubicBezTo>
                <a:cubicBezTo>
                  <a:pt x="247551" y="428025"/>
                  <a:pt x="241722" y="422437"/>
                  <a:pt x="234616" y="421105"/>
                </a:cubicBezTo>
                <a:cubicBezTo>
                  <a:pt x="208918" y="416287"/>
                  <a:pt x="182479" y="417094"/>
                  <a:pt x="156411" y="415089"/>
                </a:cubicBezTo>
                <a:cubicBezTo>
                  <a:pt x="126332" y="405063"/>
                  <a:pt x="140368" y="415089"/>
                  <a:pt x="126332" y="372979"/>
                </a:cubicBezTo>
                <a:lnTo>
                  <a:pt x="120316" y="354931"/>
                </a:lnTo>
                <a:cubicBezTo>
                  <a:pt x="118311" y="348915"/>
                  <a:pt x="120316" y="338889"/>
                  <a:pt x="114300" y="336884"/>
                </a:cubicBezTo>
                <a:lnTo>
                  <a:pt x="96253" y="330868"/>
                </a:lnTo>
                <a:cubicBezTo>
                  <a:pt x="90237" y="334879"/>
                  <a:pt x="85363" y="341877"/>
                  <a:pt x="78205" y="342900"/>
                </a:cubicBezTo>
                <a:cubicBezTo>
                  <a:pt x="70020" y="344069"/>
                  <a:pt x="62092" y="339155"/>
                  <a:pt x="54142" y="336884"/>
                </a:cubicBezTo>
                <a:cubicBezTo>
                  <a:pt x="32350" y="330657"/>
                  <a:pt x="37820" y="332018"/>
                  <a:pt x="18047" y="318837"/>
                </a:cubicBezTo>
                <a:lnTo>
                  <a:pt x="6016" y="282742"/>
                </a:lnTo>
                <a:lnTo>
                  <a:pt x="0" y="264694"/>
                </a:lnTo>
                <a:cubicBezTo>
                  <a:pt x="2005" y="258678"/>
                  <a:pt x="3180" y="252319"/>
                  <a:pt x="6016" y="246647"/>
                </a:cubicBezTo>
                <a:cubicBezTo>
                  <a:pt x="9249" y="240180"/>
                  <a:pt x="16791" y="235720"/>
                  <a:pt x="18047" y="228600"/>
                </a:cubicBezTo>
                <a:cubicBezTo>
                  <a:pt x="22938" y="200883"/>
                  <a:pt x="16811" y="171574"/>
                  <a:pt x="24063" y="144379"/>
                </a:cubicBezTo>
                <a:cubicBezTo>
                  <a:pt x="25697" y="138252"/>
                  <a:pt x="35813" y="139104"/>
                  <a:pt x="42111" y="138363"/>
                </a:cubicBezTo>
                <a:cubicBezTo>
                  <a:pt x="70063" y="135074"/>
                  <a:pt x="98258" y="134352"/>
                  <a:pt x="126332" y="132347"/>
                </a:cubicBezTo>
                <a:cubicBezTo>
                  <a:pt x="149026" y="124782"/>
                  <a:pt x="159790" y="122952"/>
                  <a:pt x="180474" y="102268"/>
                </a:cubicBezTo>
                <a:cubicBezTo>
                  <a:pt x="186490" y="96252"/>
                  <a:pt x="193075" y="90757"/>
                  <a:pt x="198521" y="84221"/>
                </a:cubicBezTo>
                <a:cubicBezTo>
                  <a:pt x="203150" y="78666"/>
                  <a:pt x="205440" y="71286"/>
                  <a:pt x="210553" y="66173"/>
                </a:cubicBezTo>
                <a:cubicBezTo>
                  <a:pt x="215665" y="61061"/>
                  <a:pt x="222584" y="58152"/>
                  <a:pt x="228600" y="54142"/>
                </a:cubicBezTo>
                <a:lnTo>
                  <a:pt x="240632" y="18047"/>
                </a:lnTo>
                <a:lnTo>
                  <a:pt x="246647" y="0"/>
                </a:lnTo>
                <a:cubicBezTo>
                  <a:pt x="268705" y="2005"/>
                  <a:pt x="290895" y="2884"/>
                  <a:pt x="312821" y="6016"/>
                </a:cubicBezTo>
                <a:cubicBezTo>
                  <a:pt x="319099" y="6913"/>
                  <a:pt x="326385" y="7547"/>
                  <a:pt x="330869" y="12031"/>
                </a:cubicBezTo>
                <a:cubicBezTo>
                  <a:pt x="330871" y="12033"/>
                  <a:pt x="360946" y="57148"/>
                  <a:pt x="366963" y="66173"/>
                </a:cubicBezTo>
                <a:cubicBezTo>
                  <a:pt x="370974" y="72189"/>
                  <a:pt x="376708" y="77362"/>
                  <a:pt x="378995" y="84221"/>
                </a:cubicBezTo>
                <a:cubicBezTo>
                  <a:pt x="381000" y="90237"/>
                  <a:pt x="380527" y="97784"/>
                  <a:pt x="385011" y="102268"/>
                </a:cubicBezTo>
                <a:cubicBezTo>
                  <a:pt x="389495" y="106752"/>
                  <a:pt x="397386" y="105448"/>
                  <a:pt x="403058" y="108284"/>
                </a:cubicBezTo>
                <a:cubicBezTo>
                  <a:pt x="409525" y="111518"/>
                  <a:pt x="415089" y="116305"/>
                  <a:pt x="421105" y="120316"/>
                </a:cubicBezTo>
                <a:cubicBezTo>
                  <a:pt x="423110" y="126332"/>
                  <a:pt x="426380" y="132065"/>
                  <a:pt x="427121" y="138363"/>
                </a:cubicBezTo>
                <a:cubicBezTo>
                  <a:pt x="430410" y="166315"/>
                  <a:pt x="421856" y="196799"/>
                  <a:pt x="433137" y="222584"/>
                </a:cubicBezTo>
                <a:cubicBezTo>
                  <a:pt x="438097" y="233920"/>
                  <a:pt x="515887" y="240447"/>
                  <a:pt x="517358" y="240631"/>
                </a:cubicBezTo>
                <a:cubicBezTo>
                  <a:pt x="529390" y="244642"/>
                  <a:pt x="549443" y="240631"/>
                  <a:pt x="553453" y="252663"/>
                </a:cubicBezTo>
                <a:cubicBezTo>
                  <a:pt x="557463" y="264695"/>
                  <a:pt x="553452" y="284748"/>
                  <a:pt x="565484" y="288758"/>
                </a:cubicBezTo>
                <a:cubicBezTo>
                  <a:pt x="602651" y="301145"/>
                  <a:pt x="577222" y="294142"/>
                  <a:pt x="643690" y="300789"/>
                </a:cubicBezTo>
                <a:cubicBezTo>
                  <a:pt x="662755" y="329389"/>
                  <a:pt x="653435" y="311979"/>
                  <a:pt x="667753" y="354931"/>
                </a:cubicBezTo>
                <a:lnTo>
                  <a:pt x="673769" y="372979"/>
                </a:lnTo>
                <a:lnTo>
                  <a:pt x="679784" y="391026"/>
                </a:lnTo>
                <a:cubicBezTo>
                  <a:pt x="677779" y="403058"/>
                  <a:pt x="677626" y="415549"/>
                  <a:pt x="673769" y="427121"/>
                </a:cubicBezTo>
                <a:cubicBezTo>
                  <a:pt x="665657" y="451458"/>
                  <a:pt x="662073" y="441992"/>
                  <a:pt x="643690" y="451184"/>
                </a:cubicBezTo>
                <a:cubicBezTo>
                  <a:pt x="602149" y="471955"/>
                  <a:pt x="651654" y="456714"/>
                  <a:pt x="601579" y="469231"/>
                </a:cubicBezTo>
                <a:cubicBezTo>
                  <a:pt x="587542" y="467226"/>
                  <a:pt x="573050" y="467290"/>
                  <a:pt x="559469" y="463216"/>
                </a:cubicBezTo>
                <a:cubicBezTo>
                  <a:pt x="552544" y="461138"/>
                  <a:pt x="548436" y="449431"/>
                  <a:pt x="541421" y="451184"/>
                </a:cubicBezTo>
                <a:cubicBezTo>
                  <a:pt x="535269" y="452722"/>
                  <a:pt x="538241" y="463559"/>
                  <a:pt x="535405" y="469231"/>
                </a:cubicBezTo>
                <a:cubicBezTo>
                  <a:pt x="532172" y="475698"/>
                  <a:pt x="526310" y="480672"/>
                  <a:pt x="523374" y="487279"/>
                </a:cubicBezTo>
                <a:cubicBezTo>
                  <a:pt x="518223" y="498868"/>
                  <a:pt x="511342" y="523373"/>
                  <a:pt x="511342" y="523373"/>
                </a:cubicBezTo>
                <a:lnTo>
                  <a:pt x="409074" y="517358"/>
                </a:lnTo>
                <a:cubicBezTo>
                  <a:pt x="399374" y="514125"/>
                  <a:pt x="404887" y="497339"/>
                  <a:pt x="403058" y="487279"/>
                </a:cubicBezTo>
                <a:cubicBezTo>
                  <a:pt x="400876" y="475278"/>
                  <a:pt x="399688" y="463091"/>
                  <a:pt x="397042" y="451184"/>
                </a:cubicBezTo>
                <a:cubicBezTo>
                  <a:pt x="395666" y="444994"/>
                  <a:pt x="391026" y="439478"/>
                  <a:pt x="391026" y="433137"/>
                </a:cubicBezTo>
                <a:lnTo>
                  <a:pt x="385011" y="475247"/>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1" name="Freeform 54">
            <a:extLst>
              <a:ext uri="{FF2B5EF4-FFF2-40B4-BE49-F238E27FC236}">
                <a16:creationId xmlns:a16="http://schemas.microsoft.com/office/drawing/2014/main" id="{8D99FA21-CFF1-422E-BDBA-95EA5BBC3B1C}"/>
              </a:ext>
            </a:extLst>
          </p:cNvPr>
          <p:cNvSpPr/>
          <p:nvPr/>
        </p:nvSpPr>
        <p:spPr>
          <a:xfrm>
            <a:off x="10765733" y="3096143"/>
            <a:ext cx="136140" cy="252140"/>
          </a:xfrm>
          <a:custGeom>
            <a:avLst/>
            <a:gdLst>
              <a:gd name="connsiteX0" fmla="*/ 595564 w 685939"/>
              <a:gd name="connsiteY0" fmla="*/ 288758 h 494156"/>
              <a:gd name="connsiteX1" fmla="*/ 595564 w 685939"/>
              <a:gd name="connsiteY1" fmla="*/ 288758 h 494156"/>
              <a:gd name="connsiteX2" fmla="*/ 541421 w 685939"/>
              <a:gd name="connsiteY2" fmla="*/ 300790 h 494156"/>
              <a:gd name="connsiteX3" fmla="*/ 505327 w 685939"/>
              <a:gd name="connsiteY3" fmla="*/ 312821 h 494156"/>
              <a:gd name="connsiteX4" fmla="*/ 487279 w 685939"/>
              <a:gd name="connsiteY4" fmla="*/ 318837 h 494156"/>
              <a:gd name="connsiteX5" fmla="*/ 421106 w 685939"/>
              <a:gd name="connsiteY5" fmla="*/ 312821 h 494156"/>
              <a:gd name="connsiteX6" fmla="*/ 403058 w 685939"/>
              <a:gd name="connsiteY6" fmla="*/ 306806 h 494156"/>
              <a:gd name="connsiteX7" fmla="*/ 397042 w 685939"/>
              <a:gd name="connsiteY7" fmla="*/ 324853 h 494156"/>
              <a:gd name="connsiteX8" fmla="*/ 409074 w 685939"/>
              <a:gd name="connsiteY8" fmla="*/ 360948 h 494156"/>
              <a:gd name="connsiteX9" fmla="*/ 445169 w 685939"/>
              <a:gd name="connsiteY9" fmla="*/ 385011 h 494156"/>
              <a:gd name="connsiteX10" fmla="*/ 439153 w 685939"/>
              <a:gd name="connsiteY10" fmla="*/ 403058 h 494156"/>
              <a:gd name="connsiteX11" fmla="*/ 366964 w 685939"/>
              <a:gd name="connsiteY11" fmla="*/ 409074 h 494156"/>
              <a:gd name="connsiteX12" fmla="*/ 324853 w 685939"/>
              <a:gd name="connsiteY12" fmla="*/ 409074 h 494156"/>
              <a:gd name="connsiteX13" fmla="*/ 312821 w 685939"/>
              <a:gd name="connsiteY13" fmla="*/ 427121 h 494156"/>
              <a:gd name="connsiteX14" fmla="*/ 306806 w 685939"/>
              <a:gd name="connsiteY14" fmla="*/ 445169 h 494156"/>
              <a:gd name="connsiteX15" fmla="*/ 300790 w 685939"/>
              <a:gd name="connsiteY15" fmla="*/ 469232 h 494156"/>
              <a:gd name="connsiteX16" fmla="*/ 264695 w 685939"/>
              <a:gd name="connsiteY16" fmla="*/ 451185 h 494156"/>
              <a:gd name="connsiteX17" fmla="*/ 228600 w 685939"/>
              <a:gd name="connsiteY17" fmla="*/ 439153 h 494156"/>
              <a:gd name="connsiteX18" fmla="*/ 222585 w 685939"/>
              <a:gd name="connsiteY18" fmla="*/ 457200 h 494156"/>
              <a:gd name="connsiteX19" fmla="*/ 216569 w 685939"/>
              <a:gd name="connsiteY19" fmla="*/ 481264 h 494156"/>
              <a:gd name="connsiteX20" fmla="*/ 174458 w 685939"/>
              <a:gd name="connsiteY20" fmla="*/ 469232 h 494156"/>
              <a:gd name="connsiteX21" fmla="*/ 132348 w 685939"/>
              <a:gd name="connsiteY21" fmla="*/ 475248 h 494156"/>
              <a:gd name="connsiteX22" fmla="*/ 126332 w 685939"/>
              <a:gd name="connsiteY22" fmla="*/ 493295 h 494156"/>
              <a:gd name="connsiteX23" fmla="*/ 90237 w 685939"/>
              <a:gd name="connsiteY23" fmla="*/ 487279 h 494156"/>
              <a:gd name="connsiteX24" fmla="*/ 78206 w 685939"/>
              <a:gd name="connsiteY24" fmla="*/ 469232 h 494156"/>
              <a:gd name="connsiteX25" fmla="*/ 42111 w 685939"/>
              <a:gd name="connsiteY25" fmla="*/ 457200 h 494156"/>
              <a:gd name="connsiteX26" fmla="*/ 18048 w 685939"/>
              <a:gd name="connsiteY26" fmla="*/ 403058 h 494156"/>
              <a:gd name="connsiteX27" fmla="*/ 0 w 685939"/>
              <a:gd name="connsiteY27" fmla="*/ 397043 h 494156"/>
              <a:gd name="connsiteX28" fmla="*/ 30079 w 685939"/>
              <a:gd name="connsiteY28" fmla="*/ 354932 h 494156"/>
              <a:gd name="connsiteX29" fmla="*/ 48127 w 685939"/>
              <a:gd name="connsiteY29" fmla="*/ 342900 h 494156"/>
              <a:gd name="connsiteX30" fmla="*/ 78206 w 685939"/>
              <a:gd name="connsiteY30" fmla="*/ 312821 h 494156"/>
              <a:gd name="connsiteX31" fmla="*/ 96253 w 685939"/>
              <a:gd name="connsiteY31" fmla="*/ 276727 h 494156"/>
              <a:gd name="connsiteX32" fmla="*/ 96253 w 685939"/>
              <a:gd name="connsiteY32" fmla="*/ 168443 h 494156"/>
              <a:gd name="connsiteX33" fmla="*/ 102269 w 685939"/>
              <a:gd name="connsiteY33" fmla="*/ 150395 h 494156"/>
              <a:gd name="connsiteX34" fmla="*/ 120316 w 685939"/>
              <a:gd name="connsiteY34" fmla="*/ 138364 h 494156"/>
              <a:gd name="connsiteX35" fmla="*/ 156411 w 685939"/>
              <a:gd name="connsiteY35" fmla="*/ 126332 h 494156"/>
              <a:gd name="connsiteX36" fmla="*/ 210553 w 685939"/>
              <a:gd name="connsiteY36" fmla="*/ 138364 h 494156"/>
              <a:gd name="connsiteX37" fmla="*/ 246648 w 685939"/>
              <a:gd name="connsiteY37" fmla="*/ 132348 h 494156"/>
              <a:gd name="connsiteX38" fmla="*/ 270711 w 685939"/>
              <a:gd name="connsiteY38" fmla="*/ 78206 h 494156"/>
              <a:gd name="connsiteX39" fmla="*/ 276727 w 685939"/>
              <a:gd name="connsiteY39" fmla="*/ 60158 h 494156"/>
              <a:gd name="connsiteX40" fmla="*/ 318837 w 685939"/>
              <a:gd name="connsiteY40" fmla="*/ 12032 h 494156"/>
              <a:gd name="connsiteX41" fmla="*/ 336885 w 685939"/>
              <a:gd name="connsiteY41" fmla="*/ 6016 h 494156"/>
              <a:gd name="connsiteX42" fmla="*/ 360948 w 685939"/>
              <a:gd name="connsiteY42" fmla="*/ 0 h 494156"/>
              <a:gd name="connsiteX43" fmla="*/ 445169 w 685939"/>
              <a:gd name="connsiteY43" fmla="*/ 6016 h 494156"/>
              <a:gd name="connsiteX44" fmla="*/ 475248 w 685939"/>
              <a:gd name="connsiteY44" fmla="*/ 54143 h 494156"/>
              <a:gd name="connsiteX45" fmla="*/ 517358 w 685939"/>
              <a:gd name="connsiteY45" fmla="*/ 102269 h 494156"/>
              <a:gd name="connsiteX46" fmla="*/ 535406 w 685939"/>
              <a:gd name="connsiteY46" fmla="*/ 108285 h 494156"/>
              <a:gd name="connsiteX47" fmla="*/ 559469 w 685939"/>
              <a:gd name="connsiteY47" fmla="*/ 102269 h 494156"/>
              <a:gd name="connsiteX48" fmla="*/ 595564 w 685939"/>
              <a:gd name="connsiteY48" fmla="*/ 78206 h 494156"/>
              <a:gd name="connsiteX49" fmla="*/ 631658 w 685939"/>
              <a:gd name="connsiteY49" fmla="*/ 66174 h 494156"/>
              <a:gd name="connsiteX50" fmla="*/ 649706 w 685939"/>
              <a:gd name="connsiteY50" fmla="*/ 72190 h 494156"/>
              <a:gd name="connsiteX51" fmla="*/ 643690 w 685939"/>
              <a:gd name="connsiteY51" fmla="*/ 114300 h 494156"/>
              <a:gd name="connsiteX52" fmla="*/ 637674 w 685939"/>
              <a:gd name="connsiteY52" fmla="*/ 132348 h 494156"/>
              <a:gd name="connsiteX53" fmla="*/ 613611 w 685939"/>
              <a:gd name="connsiteY53" fmla="*/ 138364 h 494156"/>
              <a:gd name="connsiteX54" fmla="*/ 607595 w 685939"/>
              <a:gd name="connsiteY54" fmla="*/ 156411 h 494156"/>
              <a:gd name="connsiteX55" fmla="*/ 637674 w 685939"/>
              <a:gd name="connsiteY55" fmla="*/ 150395 h 494156"/>
              <a:gd name="connsiteX56" fmla="*/ 679785 w 685939"/>
              <a:gd name="connsiteY56" fmla="*/ 156411 h 494156"/>
              <a:gd name="connsiteX57" fmla="*/ 685800 w 685939"/>
              <a:gd name="connsiteY57" fmla="*/ 174458 h 494156"/>
              <a:gd name="connsiteX58" fmla="*/ 673769 w 685939"/>
              <a:gd name="connsiteY58" fmla="*/ 192506 h 494156"/>
              <a:gd name="connsiteX59" fmla="*/ 583532 w 685939"/>
              <a:gd name="connsiteY59" fmla="*/ 210553 h 494156"/>
              <a:gd name="connsiteX60" fmla="*/ 607595 w 685939"/>
              <a:gd name="connsiteY60" fmla="*/ 234616 h 494156"/>
              <a:gd name="connsiteX61" fmla="*/ 625642 w 685939"/>
              <a:gd name="connsiteY61" fmla="*/ 240632 h 494156"/>
              <a:gd name="connsiteX62" fmla="*/ 637674 w 685939"/>
              <a:gd name="connsiteY62" fmla="*/ 258679 h 494156"/>
              <a:gd name="connsiteX63" fmla="*/ 607595 w 685939"/>
              <a:gd name="connsiteY63" fmla="*/ 282743 h 494156"/>
              <a:gd name="connsiteX64" fmla="*/ 595564 w 685939"/>
              <a:gd name="connsiteY64" fmla="*/ 288758 h 49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939" h="494156">
                <a:moveTo>
                  <a:pt x="595564" y="288758"/>
                </a:moveTo>
                <a:lnTo>
                  <a:pt x="595564" y="288758"/>
                </a:lnTo>
                <a:cubicBezTo>
                  <a:pt x="577516" y="292769"/>
                  <a:pt x="559285" y="296026"/>
                  <a:pt x="541421" y="300790"/>
                </a:cubicBezTo>
                <a:cubicBezTo>
                  <a:pt x="529167" y="304058"/>
                  <a:pt x="517358" y="308811"/>
                  <a:pt x="505327" y="312821"/>
                </a:cubicBezTo>
                <a:lnTo>
                  <a:pt x="487279" y="318837"/>
                </a:lnTo>
                <a:cubicBezTo>
                  <a:pt x="465221" y="316832"/>
                  <a:pt x="443032" y="315953"/>
                  <a:pt x="421106" y="312821"/>
                </a:cubicBezTo>
                <a:cubicBezTo>
                  <a:pt x="414828" y="311924"/>
                  <a:pt x="408730" y="303970"/>
                  <a:pt x="403058" y="306806"/>
                </a:cubicBezTo>
                <a:cubicBezTo>
                  <a:pt x="397386" y="309642"/>
                  <a:pt x="399047" y="318837"/>
                  <a:pt x="397042" y="324853"/>
                </a:cubicBezTo>
                <a:cubicBezTo>
                  <a:pt x="401053" y="336885"/>
                  <a:pt x="398521" y="353913"/>
                  <a:pt x="409074" y="360948"/>
                </a:cubicBezTo>
                <a:lnTo>
                  <a:pt x="445169" y="385011"/>
                </a:lnTo>
                <a:cubicBezTo>
                  <a:pt x="443164" y="391027"/>
                  <a:pt x="443114" y="398106"/>
                  <a:pt x="439153" y="403058"/>
                </a:cubicBezTo>
                <a:cubicBezTo>
                  <a:pt x="420206" y="426742"/>
                  <a:pt x="392606" y="411923"/>
                  <a:pt x="366964" y="409074"/>
                </a:cubicBezTo>
                <a:cubicBezTo>
                  <a:pt x="350728" y="403662"/>
                  <a:pt x="342479" y="397324"/>
                  <a:pt x="324853" y="409074"/>
                </a:cubicBezTo>
                <a:cubicBezTo>
                  <a:pt x="318837" y="413084"/>
                  <a:pt x="316832" y="421105"/>
                  <a:pt x="312821" y="427121"/>
                </a:cubicBezTo>
                <a:cubicBezTo>
                  <a:pt x="310816" y="433137"/>
                  <a:pt x="308548" y="439072"/>
                  <a:pt x="306806" y="445169"/>
                </a:cubicBezTo>
                <a:cubicBezTo>
                  <a:pt x="304535" y="453119"/>
                  <a:pt x="307404" y="464271"/>
                  <a:pt x="300790" y="469232"/>
                </a:cubicBezTo>
                <a:cubicBezTo>
                  <a:pt x="294667" y="473824"/>
                  <a:pt x="266603" y="452033"/>
                  <a:pt x="264695" y="451185"/>
                </a:cubicBezTo>
                <a:cubicBezTo>
                  <a:pt x="253106" y="446034"/>
                  <a:pt x="228600" y="439153"/>
                  <a:pt x="228600" y="439153"/>
                </a:cubicBezTo>
                <a:cubicBezTo>
                  <a:pt x="226595" y="445169"/>
                  <a:pt x="224327" y="451103"/>
                  <a:pt x="222585" y="457200"/>
                </a:cubicBezTo>
                <a:cubicBezTo>
                  <a:pt x="220314" y="465150"/>
                  <a:pt x="223659" y="477010"/>
                  <a:pt x="216569" y="481264"/>
                </a:cubicBezTo>
                <a:cubicBezTo>
                  <a:pt x="213872" y="482882"/>
                  <a:pt x="179244" y="470827"/>
                  <a:pt x="174458" y="469232"/>
                </a:cubicBezTo>
                <a:cubicBezTo>
                  <a:pt x="160421" y="471237"/>
                  <a:pt x="145030" y="468907"/>
                  <a:pt x="132348" y="475248"/>
                </a:cubicBezTo>
                <a:cubicBezTo>
                  <a:pt x="126676" y="478084"/>
                  <a:pt x="132429" y="491553"/>
                  <a:pt x="126332" y="493295"/>
                </a:cubicBezTo>
                <a:cubicBezTo>
                  <a:pt x="114604" y="496646"/>
                  <a:pt x="102269" y="489284"/>
                  <a:pt x="90237" y="487279"/>
                </a:cubicBezTo>
                <a:cubicBezTo>
                  <a:pt x="86227" y="481263"/>
                  <a:pt x="84337" y="473064"/>
                  <a:pt x="78206" y="469232"/>
                </a:cubicBezTo>
                <a:cubicBezTo>
                  <a:pt x="67451" y="462510"/>
                  <a:pt x="42111" y="457200"/>
                  <a:pt x="42111" y="457200"/>
                </a:cubicBezTo>
                <a:cubicBezTo>
                  <a:pt x="38436" y="446176"/>
                  <a:pt x="31046" y="413456"/>
                  <a:pt x="18048" y="403058"/>
                </a:cubicBezTo>
                <a:cubicBezTo>
                  <a:pt x="13096" y="399097"/>
                  <a:pt x="6016" y="399048"/>
                  <a:pt x="0" y="397043"/>
                </a:cubicBezTo>
                <a:cubicBezTo>
                  <a:pt x="18048" y="342901"/>
                  <a:pt x="-2005" y="370974"/>
                  <a:pt x="30079" y="354932"/>
                </a:cubicBezTo>
                <a:cubicBezTo>
                  <a:pt x="36546" y="351698"/>
                  <a:pt x="42111" y="346911"/>
                  <a:pt x="48127" y="342900"/>
                </a:cubicBezTo>
                <a:cubicBezTo>
                  <a:pt x="80209" y="294776"/>
                  <a:pt x="38101" y="352926"/>
                  <a:pt x="78206" y="312821"/>
                </a:cubicBezTo>
                <a:cubicBezTo>
                  <a:pt x="89867" y="301160"/>
                  <a:pt x="91360" y="291404"/>
                  <a:pt x="96253" y="276727"/>
                </a:cubicBezTo>
                <a:cubicBezTo>
                  <a:pt x="88440" y="222036"/>
                  <a:pt x="86868" y="234138"/>
                  <a:pt x="96253" y="168443"/>
                </a:cubicBezTo>
                <a:cubicBezTo>
                  <a:pt x="97150" y="162165"/>
                  <a:pt x="98308" y="155347"/>
                  <a:pt x="102269" y="150395"/>
                </a:cubicBezTo>
                <a:cubicBezTo>
                  <a:pt x="106785" y="144749"/>
                  <a:pt x="113709" y="141300"/>
                  <a:pt x="120316" y="138364"/>
                </a:cubicBezTo>
                <a:cubicBezTo>
                  <a:pt x="131905" y="133213"/>
                  <a:pt x="156411" y="126332"/>
                  <a:pt x="156411" y="126332"/>
                </a:cubicBezTo>
                <a:cubicBezTo>
                  <a:pt x="165692" y="128652"/>
                  <a:pt x="202915" y="138364"/>
                  <a:pt x="210553" y="138364"/>
                </a:cubicBezTo>
                <a:cubicBezTo>
                  <a:pt x="222751" y="138364"/>
                  <a:pt x="234616" y="134353"/>
                  <a:pt x="246648" y="132348"/>
                </a:cubicBezTo>
                <a:cubicBezTo>
                  <a:pt x="260965" y="89394"/>
                  <a:pt x="251644" y="106805"/>
                  <a:pt x="270711" y="78206"/>
                </a:cubicBezTo>
                <a:cubicBezTo>
                  <a:pt x="272716" y="72190"/>
                  <a:pt x="273647" y="65701"/>
                  <a:pt x="276727" y="60158"/>
                </a:cubicBezTo>
                <a:cubicBezTo>
                  <a:pt x="290608" y="35172"/>
                  <a:pt x="295855" y="23523"/>
                  <a:pt x="318837" y="12032"/>
                </a:cubicBezTo>
                <a:cubicBezTo>
                  <a:pt x="324509" y="9196"/>
                  <a:pt x="330788" y="7758"/>
                  <a:pt x="336885" y="6016"/>
                </a:cubicBezTo>
                <a:cubicBezTo>
                  <a:pt x="344835" y="3745"/>
                  <a:pt x="352927" y="2005"/>
                  <a:pt x="360948" y="0"/>
                </a:cubicBezTo>
                <a:cubicBezTo>
                  <a:pt x="389022" y="2005"/>
                  <a:pt x="417452" y="1125"/>
                  <a:pt x="445169" y="6016"/>
                </a:cubicBezTo>
                <a:cubicBezTo>
                  <a:pt x="472426" y="10826"/>
                  <a:pt x="463284" y="36198"/>
                  <a:pt x="475248" y="54143"/>
                </a:cubicBezTo>
                <a:cubicBezTo>
                  <a:pt x="493294" y="81211"/>
                  <a:pt x="492294" y="89737"/>
                  <a:pt x="517358" y="102269"/>
                </a:cubicBezTo>
                <a:cubicBezTo>
                  <a:pt x="523030" y="105105"/>
                  <a:pt x="529390" y="106280"/>
                  <a:pt x="535406" y="108285"/>
                </a:cubicBezTo>
                <a:cubicBezTo>
                  <a:pt x="543427" y="106280"/>
                  <a:pt x="552074" y="105967"/>
                  <a:pt x="559469" y="102269"/>
                </a:cubicBezTo>
                <a:cubicBezTo>
                  <a:pt x="572403" y="95802"/>
                  <a:pt x="581846" y="82779"/>
                  <a:pt x="595564" y="78206"/>
                </a:cubicBezTo>
                <a:lnTo>
                  <a:pt x="631658" y="66174"/>
                </a:lnTo>
                <a:cubicBezTo>
                  <a:pt x="637674" y="68179"/>
                  <a:pt x="648168" y="66038"/>
                  <a:pt x="649706" y="72190"/>
                </a:cubicBezTo>
                <a:cubicBezTo>
                  <a:pt x="653145" y="85946"/>
                  <a:pt x="646471" y="100396"/>
                  <a:pt x="643690" y="114300"/>
                </a:cubicBezTo>
                <a:cubicBezTo>
                  <a:pt x="642446" y="120518"/>
                  <a:pt x="642626" y="128386"/>
                  <a:pt x="637674" y="132348"/>
                </a:cubicBezTo>
                <a:cubicBezTo>
                  <a:pt x="631218" y="137513"/>
                  <a:pt x="621632" y="136359"/>
                  <a:pt x="613611" y="138364"/>
                </a:cubicBezTo>
                <a:cubicBezTo>
                  <a:pt x="611606" y="144380"/>
                  <a:pt x="601923" y="153575"/>
                  <a:pt x="607595" y="156411"/>
                </a:cubicBezTo>
                <a:cubicBezTo>
                  <a:pt x="616741" y="160984"/>
                  <a:pt x="627449" y="150395"/>
                  <a:pt x="637674" y="150395"/>
                </a:cubicBezTo>
                <a:cubicBezTo>
                  <a:pt x="651854" y="150395"/>
                  <a:pt x="665748" y="154406"/>
                  <a:pt x="679785" y="156411"/>
                </a:cubicBezTo>
                <a:cubicBezTo>
                  <a:pt x="681790" y="162427"/>
                  <a:pt x="686842" y="168203"/>
                  <a:pt x="685800" y="174458"/>
                </a:cubicBezTo>
                <a:cubicBezTo>
                  <a:pt x="684611" y="181590"/>
                  <a:pt x="678881" y="187394"/>
                  <a:pt x="673769" y="192506"/>
                </a:cubicBezTo>
                <a:cubicBezTo>
                  <a:pt x="649501" y="216774"/>
                  <a:pt x="616600" y="207797"/>
                  <a:pt x="583532" y="210553"/>
                </a:cubicBezTo>
                <a:cubicBezTo>
                  <a:pt x="631657" y="226596"/>
                  <a:pt x="575511" y="202532"/>
                  <a:pt x="607595" y="234616"/>
                </a:cubicBezTo>
                <a:cubicBezTo>
                  <a:pt x="612079" y="239100"/>
                  <a:pt x="619626" y="238627"/>
                  <a:pt x="625642" y="240632"/>
                </a:cubicBezTo>
                <a:cubicBezTo>
                  <a:pt x="629653" y="246648"/>
                  <a:pt x="636485" y="251547"/>
                  <a:pt x="637674" y="258679"/>
                </a:cubicBezTo>
                <a:cubicBezTo>
                  <a:pt x="641723" y="282974"/>
                  <a:pt x="621278" y="277270"/>
                  <a:pt x="607595" y="282743"/>
                </a:cubicBezTo>
                <a:cubicBezTo>
                  <a:pt x="604962" y="283796"/>
                  <a:pt x="597569" y="287756"/>
                  <a:pt x="595564" y="28875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2" name="Freeform 55">
            <a:extLst>
              <a:ext uri="{FF2B5EF4-FFF2-40B4-BE49-F238E27FC236}">
                <a16:creationId xmlns:a16="http://schemas.microsoft.com/office/drawing/2014/main" id="{EEBD33CB-AFB1-4547-A7F0-5002FA2BF073}"/>
              </a:ext>
            </a:extLst>
          </p:cNvPr>
          <p:cNvSpPr/>
          <p:nvPr/>
        </p:nvSpPr>
        <p:spPr>
          <a:xfrm>
            <a:off x="10692840" y="3121894"/>
            <a:ext cx="50293" cy="83438"/>
          </a:xfrm>
          <a:custGeom>
            <a:avLst/>
            <a:gdLst>
              <a:gd name="connsiteX0" fmla="*/ 253404 w 253404"/>
              <a:gd name="connsiteY0" fmla="*/ 115399 h 163525"/>
              <a:gd name="connsiteX1" fmla="*/ 253404 w 253404"/>
              <a:gd name="connsiteY1" fmla="*/ 115399 h 163525"/>
              <a:gd name="connsiteX2" fmla="*/ 211293 w 253404"/>
              <a:gd name="connsiteY2" fmla="*/ 55241 h 163525"/>
              <a:gd name="connsiteX3" fmla="*/ 181214 w 253404"/>
              <a:gd name="connsiteY3" fmla="*/ 25162 h 163525"/>
              <a:gd name="connsiteX4" fmla="*/ 133088 w 253404"/>
              <a:gd name="connsiteY4" fmla="*/ 19147 h 163525"/>
              <a:gd name="connsiteX5" fmla="*/ 121057 w 253404"/>
              <a:gd name="connsiteY5" fmla="*/ 1099 h 163525"/>
              <a:gd name="connsiteX6" fmla="*/ 72930 w 253404"/>
              <a:gd name="connsiteY6" fmla="*/ 19147 h 163525"/>
              <a:gd name="connsiteX7" fmla="*/ 66914 w 253404"/>
              <a:gd name="connsiteY7" fmla="*/ 37194 h 163525"/>
              <a:gd name="connsiteX8" fmla="*/ 30820 w 253404"/>
              <a:gd name="connsiteY8" fmla="*/ 55241 h 163525"/>
              <a:gd name="connsiteX9" fmla="*/ 18788 w 253404"/>
              <a:gd name="connsiteY9" fmla="*/ 73289 h 163525"/>
              <a:gd name="connsiteX10" fmla="*/ 741 w 253404"/>
              <a:gd name="connsiteY10" fmla="*/ 79304 h 163525"/>
              <a:gd name="connsiteX11" fmla="*/ 6757 w 253404"/>
              <a:gd name="connsiteY11" fmla="*/ 97352 h 163525"/>
              <a:gd name="connsiteX12" fmla="*/ 36836 w 253404"/>
              <a:gd name="connsiteY12" fmla="*/ 127431 h 163525"/>
              <a:gd name="connsiteX13" fmla="*/ 84962 w 253404"/>
              <a:gd name="connsiteY13" fmla="*/ 157510 h 163525"/>
              <a:gd name="connsiteX14" fmla="*/ 103009 w 253404"/>
              <a:gd name="connsiteY14" fmla="*/ 163525 h 163525"/>
              <a:gd name="connsiteX15" fmla="*/ 139104 w 253404"/>
              <a:gd name="connsiteY15" fmla="*/ 157510 h 163525"/>
              <a:gd name="connsiteX16" fmla="*/ 199262 w 253404"/>
              <a:gd name="connsiteY16" fmla="*/ 139462 h 163525"/>
              <a:gd name="connsiteX17" fmla="*/ 217309 w 253404"/>
              <a:gd name="connsiteY17" fmla="*/ 133447 h 163525"/>
              <a:gd name="connsiteX18" fmla="*/ 235357 w 253404"/>
              <a:gd name="connsiteY18" fmla="*/ 127431 h 163525"/>
              <a:gd name="connsiteX19" fmla="*/ 253404 w 253404"/>
              <a:gd name="connsiteY19" fmla="*/ 115399 h 1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404" h="163525">
                <a:moveTo>
                  <a:pt x="253404" y="115399"/>
                </a:moveTo>
                <a:lnTo>
                  <a:pt x="253404" y="115399"/>
                </a:lnTo>
                <a:lnTo>
                  <a:pt x="211293" y="55241"/>
                </a:lnTo>
                <a:cubicBezTo>
                  <a:pt x="202580" y="42656"/>
                  <a:pt x="197948" y="29726"/>
                  <a:pt x="181214" y="25162"/>
                </a:cubicBezTo>
                <a:cubicBezTo>
                  <a:pt x="165617" y="20908"/>
                  <a:pt x="149130" y="21152"/>
                  <a:pt x="133088" y="19147"/>
                </a:cubicBezTo>
                <a:cubicBezTo>
                  <a:pt x="129078" y="13131"/>
                  <a:pt x="128009" y="3085"/>
                  <a:pt x="121057" y="1099"/>
                </a:cubicBezTo>
                <a:cubicBezTo>
                  <a:pt x="102845" y="-4105"/>
                  <a:pt x="86081" y="10380"/>
                  <a:pt x="72930" y="19147"/>
                </a:cubicBezTo>
                <a:cubicBezTo>
                  <a:pt x="70925" y="25163"/>
                  <a:pt x="70875" y="32242"/>
                  <a:pt x="66914" y="37194"/>
                </a:cubicBezTo>
                <a:cubicBezTo>
                  <a:pt x="58433" y="47795"/>
                  <a:pt x="42708" y="51278"/>
                  <a:pt x="30820" y="55241"/>
                </a:cubicBezTo>
                <a:cubicBezTo>
                  <a:pt x="26809" y="61257"/>
                  <a:pt x="24434" y="68772"/>
                  <a:pt x="18788" y="73289"/>
                </a:cubicBezTo>
                <a:cubicBezTo>
                  <a:pt x="13836" y="77250"/>
                  <a:pt x="3577" y="73632"/>
                  <a:pt x="741" y="79304"/>
                </a:cubicBezTo>
                <a:cubicBezTo>
                  <a:pt x="-2095" y="84976"/>
                  <a:pt x="3921" y="91680"/>
                  <a:pt x="6757" y="97352"/>
                </a:cubicBezTo>
                <a:cubicBezTo>
                  <a:pt x="16783" y="117405"/>
                  <a:pt x="18788" y="115399"/>
                  <a:pt x="36836" y="127431"/>
                </a:cubicBezTo>
                <a:cubicBezTo>
                  <a:pt x="55902" y="156030"/>
                  <a:pt x="42009" y="143193"/>
                  <a:pt x="84962" y="157510"/>
                </a:cubicBezTo>
                <a:lnTo>
                  <a:pt x="103009" y="163525"/>
                </a:lnTo>
                <a:cubicBezTo>
                  <a:pt x="115041" y="161520"/>
                  <a:pt x="127143" y="159902"/>
                  <a:pt x="139104" y="157510"/>
                </a:cubicBezTo>
                <a:cubicBezTo>
                  <a:pt x="161831" y="152965"/>
                  <a:pt x="176246" y="147134"/>
                  <a:pt x="199262" y="139462"/>
                </a:cubicBezTo>
                <a:lnTo>
                  <a:pt x="217309" y="133447"/>
                </a:lnTo>
                <a:lnTo>
                  <a:pt x="235357" y="127431"/>
                </a:lnTo>
                <a:cubicBezTo>
                  <a:pt x="248961" y="107023"/>
                  <a:pt x="242276" y="104271"/>
                  <a:pt x="253404" y="11539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3" name="Freeform 61">
            <a:extLst>
              <a:ext uri="{FF2B5EF4-FFF2-40B4-BE49-F238E27FC236}">
                <a16:creationId xmlns:a16="http://schemas.microsoft.com/office/drawing/2014/main" id="{472A3B4B-280E-4FD7-8E2C-9C91760758E3}"/>
              </a:ext>
            </a:extLst>
          </p:cNvPr>
          <p:cNvSpPr/>
          <p:nvPr/>
        </p:nvSpPr>
        <p:spPr>
          <a:xfrm>
            <a:off x="10841665" y="3561801"/>
            <a:ext cx="72000" cy="396000"/>
          </a:xfrm>
          <a:custGeom>
            <a:avLst/>
            <a:gdLst>
              <a:gd name="connsiteX0" fmla="*/ 0 w 418531"/>
              <a:gd name="connsiteY0" fmla="*/ 973540 h 973540"/>
              <a:gd name="connsiteX1" fmla="*/ 22746 w 418531"/>
              <a:gd name="connsiteY1" fmla="*/ 937146 h 973540"/>
              <a:gd name="connsiteX2" fmla="*/ 27295 w 418531"/>
              <a:gd name="connsiteY2" fmla="*/ 923498 h 973540"/>
              <a:gd name="connsiteX3" fmla="*/ 45492 w 418531"/>
              <a:gd name="connsiteY3" fmla="*/ 896203 h 973540"/>
              <a:gd name="connsiteX4" fmla="*/ 50041 w 418531"/>
              <a:gd name="connsiteY4" fmla="*/ 878006 h 973540"/>
              <a:gd name="connsiteX5" fmla="*/ 59140 w 418531"/>
              <a:gd name="connsiteY5" fmla="*/ 846161 h 973540"/>
              <a:gd name="connsiteX6" fmla="*/ 54591 w 418531"/>
              <a:gd name="connsiteY6" fmla="*/ 796119 h 973540"/>
              <a:gd name="connsiteX7" fmla="*/ 45492 w 418531"/>
              <a:gd name="connsiteY7" fmla="*/ 768824 h 973540"/>
              <a:gd name="connsiteX8" fmla="*/ 36394 w 418531"/>
              <a:gd name="connsiteY8" fmla="*/ 723331 h 973540"/>
              <a:gd name="connsiteX9" fmla="*/ 27295 w 418531"/>
              <a:gd name="connsiteY9" fmla="*/ 696035 h 973540"/>
              <a:gd name="connsiteX10" fmla="*/ 22746 w 418531"/>
              <a:gd name="connsiteY10" fmla="*/ 682388 h 973540"/>
              <a:gd name="connsiteX11" fmla="*/ 27295 w 418531"/>
              <a:gd name="connsiteY11" fmla="*/ 650543 h 973540"/>
              <a:gd name="connsiteX12" fmla="*/ 31844 w 418531"/>
              <a:gd name="connsiteY12" fmla="*/ 636895 h 973540"/>
              <a:gd name="connsiteX13" fmla="*/ 45492 w 418531"/>
              <a:gd name="connsiteY13" fmla="*/ 632346 h 973540"/>
              <a:gd name="connsiteX14" fmla="*/ 86436 w 418531"/>
              <a:gd name="connsiteY14" fmla="*/ 614149 h 973540"/>
              <a:gd name="connsiteX15" fmla="*/ 100083 w 418531"/>
              <a:gd name="connsiteY15" fmla="*/ 609600 h 973540"/>
              <a:gd name="connsiteX16" fmla="*/ 113731 w 418531"/>
              <a:gd name="connsiteY16" fmla="*/ 600501 h 973540"/>
              <a:gd name="connsiteX17" fmla="*/ 118280 w 418531"/>
              <a:gd name="connsiteY17" fmla="*/ 586853 h 973540"/>
              <a:gd name="connsiteX18" fmla="*/ 127379 w 418531"/>
              <a:gd name="connsiteY18" fmla="*/ 573206 h 973540"/>
              <a:gd name="connsiteX19" fmla="*/ 150125 w 418531"/>
              <a:gd name="connsiteY19" fmla="*/ 504967 h 973540"/>
              <a:gd name="connsiteX20" fmla="*/ 163773 w 418531"/>
              <a:gd name="connsiteY20" fmla="*/ 477671 h 973540"/>
              <a:gd name="connsiteX21" fmla="*/ 177421 w 418531"/>
              <a:gd name="connsiteY21" fmla="*/ 473122 h 973540"/>
              <a:gd name="connsiteX22" fmla="*/ 181970 w 418531"/>
              <a:gd name="connsiteY22" fmla="*/ 459474 h 973540"/>
              <a:gd name="connsiteX23" fmla="*/ 195618 w 418531"/>
              <a:gd name="connsiteY23" fmla="*/ 450376 h 973540"/>
              <a:gd name="connsiteX24" fmla="*/ 204716 w 418531"/>
              <a:gd name="connsiteY24" fmla="*/ 423080 h 973540"/>
              <a:gd name="connsiteX25" fmla="*/ 222913 w 418531"/>
              <a:gd name="connsiteY25" fmla="*/ 395785 h 973540"/>
              <a:gd name="connsiteX26" fmla="*/ 232012 w 418531"/>
              <a:gd name="connsiteY26" fmla="*/ 368489 h 973540"/>
              <a:gd name="connsiteX27" fmla="*/ 241110 w 418531"/>
              <a:gd name="connsiteY27" fmla="*/ 336644 h 973540"/>
              <a:gd name="connsiteX28" fmla="*/ 250209 w 418531"/>
              <a:gd name="connsiteY28" fmla="*/ 245659 h 973540"/>
              <a:gd name="connsiteX29" fmla="*/ 254758 w 418531"/>
              <a:gd name="connsiteY29" fmla="*/ 209265 h 973540"/>
              <a:gd name="connsiteX30" fmla="*/ 259307 w 418531"/>
              <a:gd name="connsiteY30" fmla="*/ 195618 h 973540"/>
              <a:gd name="connsiteX31" fmla="*/ 300250 w 418531"/>
              <a:gd name="connsiteY31" fmla="*/ 177421 h 973540"/>
              <a:gd name="connsiteX32" fmla="*/ 341194 w 418531"/>
              <a:gd name="connsiteY32" fmla="*/ 163773 h 973540"/>
              <a:gd name="connsiteX33" fmla="*/ 368489 w 418531"/>
              <a:gd name="connsiteY33" fmla="*/ 154674 h 973540"/>
              <a:gd name="connsiteX34" fmla="*/ 382137 w 418531"/>
              <a:gd name="connsiteY34" fmla="*/ 150125 h 973540"/>
              <a:gd name="connsiteX35" fmla="*/ 409433 w 418531"/>
              <a:gd name="connsiteY35" fmla="*/ 95534 h 973540"/>
              <a:gd name="connsiteX36" fmla="*/ 413982 w 418531"/>
              <a:gd name="connsiteY36" fmla="*/ 81886 h 973540"/>
              <a:gd name="connsiteX37" fmla="*/ 418531 w 418531"/>
              <a:gd name="connsiteY37" fmla="*/ 68238 h 973540"/>
              <a:gd name="connsiteX38" fmla="*/ 413982 w 418531"/>
              <a:gd name="connsiteY38" fmla="*/ 27295 h 973540"/>
              <a:gd name="connsiteX39" fmla="*/ 409433 w 418531"/>
              <a:gd name="connsiteY39" fmla="*/ 0 h 97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8531" h="973540">
                <a:moveTo>
                  <a:pt x="0" y="973540"/>
                </a:moveTo>
                <a:cubicBezTo>
                  <a:pt x="7582" y="961409"/>
                  <a:pt x="15896" y="949705"/>
                  <a:pt x="22746" y="937146"/>
                </a:cubicBezTo>
                <a:cubicBezTo>
                  <a:pt x="25042" y="932936"/>
                  <a:pt x="24966" y="927690"/>
                  <a:pt x="27295" y="923498"/>
                </a:cubicBezTo>
                <a:cubicBezTo>
                  <a:pt x="32605" y="913939"/>
                  <a:pt x="45492" y="896203"/>
                  <a:pt x="45492" y="896203"/>
                </a:cubicBezTo>
                <a:cubicBezTo>
                  <a:pt x="47008" y="890137"/>
                  <a:pt x="48323" y="884018"/>
                  <a:pt x="50041" y="878006"/>
                </a:cubicBezTo>
                <a:cubicBezTo>
                  <a:pt x="63094" y="832321"/>
                  <a:pt x="44919" y="903046"/>
                  <a:pt x="59140" y="846161"/>
                </a:cubicBezTo>
                <a:cubicBezTo>
                  <a:pt x="57624" y="829480"/>
                  <a:pt x="57502" y="812614"/>
                  <a:pt x="54591" y="796119"/>
                </a:cubicBezTo>
                <a:cubicBezTo>
                  <a:pt x="52924" y="786674"/>
                  <a:pt x="45492" y="768824"/>
                  <a:pt x="45492" y="768824"/>
                </a:cubicBezTo>
                <a:cubicBezTo>
                  <a:pt x="42419" y="750382"/>
                  <a:pt x="41483" y="740295"/>
                  <a:pt x="36394" y="723331"/>
                </a:cubicBezTo>
                <a:cubicBezTo>
                  <a:pt x="33638" y="714145"/>
                  <a:pt x="30328" y="705134"/>
                  <a:pt x="27295" y="696035"/>
                </a:cubicBezTo>
                <a:lnTo>
                  <a:pt x="22746" y="682388"/>
                </a:lnTo>
                <a:cubicBezTo>
                  <a:pt x="24262" y="671773"/>
                  <a:pt x="25192" y="661058"/>
                  <a:pt x="27295" y="650543"/>
                </a:cubicBezTo>
                <a:cubicBezTo>
                  <a:pt x="28235" y="645841"/>
                  <a:pt x="28453" y="640286"/>
                  <a:pt x="31844" y="636895"/>
                </a:cubicBezTo>
                <a:cubicBezTo>
                  <a:pt x="35235" y="633504"/>
                  <a:pt x="40943" y="633862"/>
                  <a:pt x="45492" y="632346"/>
                </a:cubicBezTo>
                <a:cubicBezTo>
                  <a:pt x="67120" y="617927"/>
                  <a:pt x="53952" y="624976"/>
                  <a:pt x="86436" y="614149"/>
                </a:cubicBezTo>
                <a:lnTo>
                  <a:pt x="100083" y="609600"/>
                </a:lnTo>
                <a:cubicBezTo>
                  <a:pt x="104632" y="606567"/>
                  <a:pt x="110315" y="604771"/>
                  <a:pt x="113731" y="600501"/>
                </a:cubicBezTo>
                <a:cubicBezTo>
                  <a:pt x="116727" y="596756"/>
                  <a:pt x="116135" y="591142"/>
                  <a:pt x="118280" y="586853"/>
                </a:cubicBezTo>
                <a:cubicBezTo>
                  <a:pt x="120725" y="581963"/>
                  <a:pt x="124346" y="577755"/>
                  <a:pt x="127379" y="573206"/>
                </a:cubicBezTo>
                <a:lnTo>
                  <a:pt x="150125" y="504967"/>
                </a:lnTo>
                <a:cubicBezTo>
                  <a:pt x="153122" y="495975"/>
                  <a:pt x="155755" y="484085"/>
                  <a:pt x="163773" y="477671"/>
                </a:cubicBezTo>
                <a:cubicBezTo>
                  <a:pt x="167518" y="474675"/>
                  <a:pt x="172872" y="474638"/>
                  <a:pt x="177421" y="473122"/>
                </a:cubicBezTo>
                <a:cubicBezTo>
                  <a:pt x="178937" y="468573"/>
                  <a:pt x="178974" y="463219"/>
                  <a:pt x="181970" y="459474"/>
                </a:cubicBezTo>
                <a:cubicBezTo>
                  <a:pt x="185386" y="455205"/>
                  <a:pt x="192720" y="455012"/>
                  <a:pt x="195618" y="450376"/>
                </a:cubicBezTo>
                <a:cubicBezTo>
                  <a:pt x="200701" y="442243"/>
                  <a:pt x="199396" y="431060"/>
                  <a:pt x="204716" y="423080"/>
                </a:cubicBezTo>
                <a:lnTo>
                  <a:pt x="222913" y="395785"/>
                </a:lnTo>
                <a:cubicBezTo>
                  <a:pt x="225946" y="386686"/>
                  <a:pt x="229686" y="377794"/>
                  <a:pt x="232012" y="368489"/>
                </a:cubicBezTo>
                <a:cubicBezTo>
                  <a:pt x="237724" y="345640"/>
                  <a:pt x="234584" y="356224"/>
                  <a:pt x="241110" y="336644"/>
                </a:cubicBezTo>
                <a:cubicBezTo>
                  <a:pt x="245344" y="290064"/>
                  <a:pt x="245086" y="289200"/>
                  <a:pt x="250209" y="245659"/>
                </a:cubicBezTo>
                <a:cubicBezTo>
                  <a:pt x="251638" y="233517"/>
                  <a:pt x="252571" y="221294"/>
                  <a:pt x="254758" y="209265"/>
                </a:cubicBezTo>
                <a:cubicBezTo>
                  <a:pt x="255616" y="204547"/>
                  <a:pt x="256312" y="199362"/>
                  <a:pt x="259307" y="195618"/>
                </a:cubicBezTo>
                <a:cubicBezTo>
                  <a:pt x="267173" y="185786"/>
                  <a:pt x="291907" y="180202"/>
                  <a:pt x="300250" y="177421"/>
                </a:cubicBezTo>
                <a:lnTo>
                  <a:pt x="341194" y="163773"/>
                </a:lnTo>
                <a:lnTo>
                  <a:pt x="368489" y="154674"/>
                </a:lnTo>
                <a:lnTo>
                  <a:pt x="382137" y="150125"/>
                </a:lnTo>
                <a:cubicBezTo>
                  <a:pt x="405652" y="114851"/>
                  <a:pt x="396877" y="133201"/>
                  <a:pt x="409433" y="95534"/>
                </a:cubicBezTo>
                <a:lnTo>
                  <a:pt x="413982" y="81886"/>
                </a:lnTo>
                <a:lnTo>
                  <a:pt x="418531" y="68238"/>
                </a:lnTo>
                <a:cubicBezTo>
                  <a:pt x="417015" y="54590"/>
                  <a:pt x="416070" y="40867"/>
                  <a:pt x="413982" y="27295"/>
                </a:cubicBezTo>
                <a:cubicBezTo>
                  <a:pt x="408698" y="-7056"/>
                  <a:pt x="409433" y="21759"/>
                  <a:pt x="409433"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4" name="Freeform 65">
            <a:extLst>
              <a:ext uri="{FF2B5EF4-FFF2-40B4-BE49-F238E27FC236}">
                <a16:creationId xmlns:a16="http://schemas.microsoft.com/office/drawing/2014/main" id="{0790514F-273B-4C39-B22A-693C4889B62A}"/>
              </a:ext>
            </a:extLst>
          </p:cNvPr>
          <p:cNvSpPr/>
          <p:nvPr/>
        </p:nvSpPr>
        <p:spPr>
          <a:xfrm rot="4207488">
            <a:off x="10703777" y="3186306"/>
            <a:ext cx="120085" cy="64994"/>
          </a:xfrm>
          <a:custGeom>
            <a:avLst/>
            <a:gdLst>
              <a:gd name="connsiteX0" fmla="*/ 605050 w 605050"/>
              <a:gd name="connsiteY0" fmla="*/ 40944 h 127379"/>
              <a:gd name="connsiteX1" fmla="*/ 582304 w 605050"/>
              <a:gd name="connsiteY1" fmla="*/ 36394 h 127379"/>
              <a:gd name="connsiteX2" fmla="*/ 568656 w 605050"/>
              <a:gd name="connsiteY2" fmla="*/ 27296 h 127379"/>
              <a:gd name="connsiteX3" fmla="*/ 555009 w 605050"/>
              <a:gd name="connsiteY3" fmla="*/ 22747 h 127379"/>
              <a:gd name="connsiteX4" fmla="*/ 514065 w 605050"/>
              <a:gd name="connsiteY4" fmla="*/ 0 h 127379"/>
              <a:gd name="connsiteX5" fmla="*/ 500418 w 605050"/>
              <a:gd name="connsiteY5" fmla="*/ 9099 h 127379"/>
              <a:gd name="connsiteX6" fmla="*/ 473122 w 605050"/>
              <a:gd name="connsiteY6" fmla="*/ 18197 h 127379"/>
              <a:gd name="connsiteX7" fmla="*/ 459474 w 605050"/>
              <a:gd name="connsiteY7" fmla="*/ 22747 h 127379"/>
              <a:gd name="connsiteX8" fmla="*/ 445827 w 605050"/>
              <a:gd name="connsiteY8" fmla="*/ 31845 h 127379"/>
              <a:gd name="connsiteX9" fmla="*/ 427630 w 605050"/>
              <a:gd name="connsiteY9" fmla="*/ 54591 h 127379"/>
              <a:gd name="connsiteX10" fmla="*/ 400334 w 605050"/>
              <a:gd name="connsiteY10" fmla="*/ 72788 h 127379"/>
              <a:gd name="connsiteX11" fmla="*/ 363940 w 605050"/>
              <a:gd name="connsiteY11" fmla="*/ 81887 h 127379"/>
              <a:gd name="connsiteX12" fmla="*/ 282053 w 605050"/>
              <a:gd name="connsiteY12" fmla="*/ 77338 h 127379"/>
              <a:gd name="connsiteX13" fmla="*/ 259307 w 605050"/>
              <a:gd name="connsiteY13" fmla="*/ 81887 h 127379"/>
              <a:gd name="connsiteX14" fmla="*/ 218364 w 605050"/>
              <a:gd name="connsiteY14" fmla="*/ 95535 h 127379"/>
              <a:gd name="connsiteX15" fmla="*/ 204716 w 605050"/>
              <a:gd name="connsiteY15" fmla="*/ 100084 h 127379"/>
              <a:gd name="connsiteX16" fmla="*/ 191068 w 605050"/>
              <a:gd name="connsiteY16" fmla="*/ 104633 h 127379"/>
              <a:gd name="connsiteX17" fmla="*/ 172871 w 605050"/>
              <a:gd name="connsiteY17" fmla="*/ 109182 h 127379"/>
              <a:gd name="connsiteX18" fmla="*/ 145576 w 605050"/>
              <a:gd name="connsiteY18" fmla="*/ 118281 h 127379"/>
              <a:gd name="connsiteX19" fmla="*/ 131928 w 605050"/>
              <a:gd name="connsiteY19" fmla="*/ 122830 h 127379"/>
              <a:gd name="connsiteX20" fmla="*/ 109182 w 605050"/>
              <a:gd name="connsiteY20" fmla="*/ 127379 h 127379"/>
              <a:gd name="connsiteX21" fmla="*/ 36394 w 605050"/>
              <a:gd name="connsiteY21" fmla="*/ 122830 h 127379"/>
              <a:gd name="connsiteX22" fmla="*/ 22746 w 605050"/>
              <a:gd name="connsiteY22" fmla="*/ 118281 h 127379"/>
              <a:gd name="connsiteX23" fmla="*/ 0 w 605050"/>
              <a:gd name="connsiteY23" fmla="*/ 122830 h 12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5050" h="127379">
                <a:moveTo>
                  <a:pt x="605050" y="40944"/>
                </a:moveTo>
                <a:cubicBezTo>
                  <a:pt x="597468" y="39427"/>
                  <a:pt x="589544" y="39109"/>
                  <a:pt x="582304" y="36394"/>
                </a:cubicBezTo>
                <a:cubicBezTo>
                  <a:pt x="577185" y="34474"/>
                  <a:pt x="573546" y="29741"/>
                  <a:pt x="568656" y="27296"/>
                </a:cubicBezTo>
                <a:cubicBezTo>
                  <a:pt x="564367" y="25152"/>
                  <a:pt x="559558" y="24263"/>
                  <a:pt x="555009" y="22747"/>
                </a:cubicBezTo>
                <a:cubicBezTo>
                  <a:pt x="523723" y="1890"/>
                  <a:pt x="538087" y="8008"/>
                  <a:pt x="514065" y="0"/>
                </a:cubicBezTo>
                <a:cubicBezTo>
                  <a:pt x="509516" y="3033"/>
                  <a:pt x="505414" y="6878"/>
                  <a:pt x="500418" y="9099"/>
                </a:cubicBezTo>
                <a:cubicBezTo>
                  <a:pt x="491654" y="12994"/>
                  <a:pt x="482221" y="15164"/>
                  <a:pt x="473122" y="18197"/>
                </a:cubicBezTo>
                <a:cubicBezTo>
                  <a:pt x="468573" y="19713"/>
                  <a:pt x="463464" y="20087"/>
                  <a:pt x="459474" y="22747"/>
                </a:cubicBezTo>
                <a:lnTo>
                  <a:pt x="445827" y="31845"/>
                </a:lnTo>
                <a:cubicBezTo>
                  <a:pt x="438358" y="54250"/>
                  <a:pt x="446624" y="38762"/>
                  <a:pt x="427630" y="54591"/>
                </a:cubicBezTo>
                <a:cubicBezTo>
                  <a:pt x="408389" y="70625"/>
                  <a:pt x="421727" y="66954"/>
                  <a:pt x="400334" y="72788"/>
                </a:cubicBezTo>
                <a:cubicBezTo>
                  <a:pt x="388270" y="76078"/>
                  <a:pt x="363940" y="81887"/>
                  <a:pt x="363940" y="81887"/>
                </a:cubicBezTo>
                <a:cubicBezTo>
                  <a:pt x="336644" y="80371"/>
                  <a:pt x="309391" y="77338"/>
                  <a:pt x="282053" y="77338"/>
                </a:cubicBezTo>
                <a:cubicBezTo>
                  <a:pt x="274321" y="77338"/>
                  <a:pt x="266767" y="79853"/>
                  <a:pt x="259307" y="81887"/>
                </a:cubicBezTo>
                <a:cubicBezTo>
                  <a:pt x="259267" y="81898"/>
                  <a:pt x="225207" y="93254"/>
                  <a:pt x="218364" y="95535"/>
                </a:cubicBezTo>
                <a:lnTo>
                  <a:pt x="204716" y="100084"/>
                </a:lnTo>
                <a:cubicBezTo>
                  <a:pt x="200167" y="101600"/>
                  <a:pt x="195720" y="103470"/>
                  <a:pt x="191068" y="104633"/>
                </a:cubicBezTo>
                <a:cubicBezTo>
                  <a:pt x="185002" y="106149"/>
                  <a:pt x="178860" y="107385"/>
                  <a:pt x="172871" y="109182"/>
                </a:cubicBezTo>
                <a:cubicBezTo>
                  <a:pt x="163685" y="111938"/>
                  <a:pt x="154674" y="115248"/>
                  <a:pt x="145576" y="118281"/>
                </a:cubicBezTo>
                <a:cubicBezTo>
                  <a:pt x="141027" y="119797"/>
                  <a:pt x="136630" y="121890"/>
                  <a:pt x="131928" y="122830"/>
                </a:cubicBezTo>
                <a:lnTo>
                  <a:pt x="109182" y="127379"/>
                </a:lnTo>
                <a:cubicBezTo>
                  <a:pt x="84919" y="125863"/>
                  <a:pt x="60570" y="125375"/>
                  <a:pt x="36394" y="122830"/>
                </a:cubicBezTo>
                <a:cubicBezTo>
                  <a:pt x="31625" y="122328"/>
                  <a:pt x="27541" y="118281"/>
                  <a:pt x="22746" y="118281"/>
                </a:cubicBezTo>
                <a:cubicBezTo>
                  <a:pt x="15014" y="118281"/>
                  <a:pt x="0" y="122830"/>
                  <a:pt x="0" y="122830"/>
                </a:cubicBezTo>
              </a:path>
            </a:pathLst>
          </a:cu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5" name="Freeform 66">
            <a:extLst>
              <a:ext uri="{FF2B5EF4-FFF2-40B4-BE49-F238E27FC236}">
                <a16:creationId xmlns:a16="http://schemas.microsoft.com/office/drawing/2014/main" id="{E4DA958F-65C9-4565-BF4B-303877E62FAF}"/>
              </a:ext>
            </a:extLst>
          </p:cNvPr>
          <p:cNvSpPr/>
          <p:nvPr/>
        </p:nvSpPr>
        <p:spPr>
          <a:xfrm>
            <a:off x="10791435" y="2940903"/>
            <a:ext cx="216000" cy="174092"/>
          </a:xfrm>
          <a:custGeom>
            <a:avLst/>
            <a:gdLst>
              <a:gd name="connsiteX0" fmla="*/ 232012 w 232012"/>
              <a:gd name="connsiteY0" fmla="*/ 341194 h 341194"/>
              <a:gd name="connsiteX1" fmla="*/ 204716 w 232012"/>
              <a:gd name="connsiteY1" fmla="*/ 295701 h 341194"/>
              <a:gd name="connsiteX2" fmla="*/ 191069 w 232012"/>
              <a:gd name="connsiteY2" fmla="*/ 286603 h 341194"/>
              <a:gd name="connsiteX3" fmla="*/ 181970 w 232012"/>
              <a:gd name="connsiteY3" fmla="*/ 272955 h 341194"/>
              <a:gd name="connsiteX4" fmla="*/ 154674 w 232012"/>
              <a:gd name="connsiteY4" fmla="*/ 263857 h 341194"/>
              <a:gd name="connsiteX5" fmla="*/ 118280 w 232012"/>
              <a:gd name="connsiteY5" fmla="*/ 209266 h 341194"/>
              <a:gd name="connsiteX6" fmla="*/ 109182 w 232012"/>
              <a:gd name="connsiteY6" fmla="*/ 195618 h 341194"/>
              <a:gd name="connsiteX7" fmla="*/ 95534 w 232012"/>
              <a:gd name="connsiteY7" fmla="*/ 186519 h 341194"/>
              <a:gd name="connsiteX8" fmla="*/ 63689 w 232012"/>
              <a:gd name="connsiteY8" fmla="*/ 154675 h 341194"/>
              <a:gd name="connsiteX9" fmla="*/ 45492 w 232012"/>
              <a:gd name="connsiteY9" fmla="*/ 136478 h 341194"/>
              <a:gd name="connsiteX10" fmla="*/ 40943 w 232012"/>
              <a:gd name="connsiteY10" fmla="*/ 122830 h 341194"/>
              <a:gd name="connsiteX11" fmla="*/ 31845 w 232012"/>
              <a:gd name="connsiteY11" fmla="*/ 109182 h 341194"/>
              <a:gd name="connsiteX12" fmla="*/ 18197 w 232012"/>
              <a:gd name="connsiteY12" fmla="*/ 68239 h 341194"/>
              <a:gd name="connsiteX13" fmla="*/ 13648 w 232012"/>
              <a:gd name="connsiteY13" fmla="*/ 54591 h 341194"/>
              <a:gd name="connsiteX14" fmla="*/ 4549 w 232012"/>
              <a:gd name="connsiteY14" fmla="*/ 40943 h 341194"/>
              <a:gd name="connsiteX15" fmla="*/ 0 w 232012"/>
              <a:gd name="connsiteY15" fmla="*/ 27295 h 341194"/>
              <a:gd name="connsiteX16" fmla="*/ 4549 w 232012"/>
              <a:gd name="connsiteY16" fmla="*/ 0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012" h="341194">
                <a:moveTo>
                  <a:pt x="232012" y="341194"/>
                </a:moveTo>
                <a:cubicBezTo>
                  <a:pt x="222913" y="326030"/>
                  <a:pt x="215327" y="309849"/>
                  <a:pt x="204716" y="295701"/>
                </a:cubicBezTo>
                <a:cubicBezTo>
                  <a:pt x="201436" y="291327"/>
                  <a:pt x="194935" y="290469"/>
                  <a:pt x="191069" y="286603"/>
                </a:cubicBezTo>
                <a:cubicBezTo>
                  <a:pt x="187203" y="282737"/>
                  <a:pt x="186607" y="275853"/>
                  <a:pt x="181970" y="272955"/>
                </a:cubicBezTo>
                <a:cubicBezTo>
                  <a:pt x="173837" y="267872"/>
                  <a:pt x="154674" y="263857"/>
                  <a:pt x="154674" y="263857"/>
                </a:cubicBezTo>
                <a:lnTo>
                  <a:pt x="118280" y="209266"/>
                </a:lnTo>
                <a:cubicBezTo>
                  <a:pt x="115247" y="204717"/>
                  <a:pt x="113731" y="198651"/>
                  <a:pt x="109182" y="195618"/>
                </a:cubicBezTo>
                <a:lnTo>
                  <a:pt x="95534" y="186519"/>
                </a:lnTo>
                <a:cubicBezTo>
                  <a:pt x="74677" y="155234"/>
                  <a:pt x="87711" y="162682"/>
                  <a:pt x="63689" y="154675"/>
                </a:cubicBezTo>
                <a:cubicBezTo>
                  <a:pt x="51558" y="118280"/>
                  <a:pt x="69755" y="160741"/>
                  <a:pt x="45492" y="136478"/>
                </a:cubicBezTo>
                <a:cubicBezTo>
                  <a:pt x="42101" y="133087"/>
                  <a:pt x="43087" y="127119"/>
                  <a:pt x="40943" y="122830"/>
                </a:cubicBezTo>
                <a:cubicBezTo>
                  <a:pt x="38498" y="117940"/>
                  <a:pt x="34066" y="114178"/>
                  <a:pt x="31845" y="109182"/>
                </a:cubicBezTo>
                <a:cubicBezTo>
                  <a:pt x="31844" y="109180"/>
                  <a:pt x="20472" y="75064"/>
                  <a:pt x="18197" y="68239"/>
                </a:cubicBezTo>
                <a:cubicBezTo>
                  <a:pt x="16681" y="63690"/>
                  <a:pt x="16308" y="58581"/>
                  <a:pt x="13648" y="54591"/>
                </a:cubicBezTo>
                <a:lnTo>
                  <a:pt x="4549" y="40943"/>
                </a:lnTo>
                <a:cubicBezTo>
                  <a:pt x="3033" y="36394"/>
                  <a:pt x="0" y="32090"/>
                  <a:pt x="0" y="27295"/>
                </a:cubicBezTo>
                <a:cubicBezTo>
                  <a:pt x="0" y="18071"/>
                  <a:pt x="4549" y="0"/>
                  <a:pt x="4549" y="0"/>
                </a:cubicBezTo>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6" name="Freeform 67">
            <a:extLst>
              <a:ext uri="{FF2B5EF4-FFF2-40B4-BE49-F238E27FC236}">
                <a16:creationId xmlns:a16="http://schemas.microsoft.com/office/drawing/2014/main" id="{A09DE895-DC4E-4675-9B21-EDEDFDAFC9E2}"/>
              </a:ext>
            </a:extLst>
          </p:cNvPr>
          <p:cNvSpPr/>
          <p:nvPr/>
        </p:nvSpPr>
        <p:spPr>
          <a:xfrm>
            <a:off x="10855868" y="3263408"/>
            <a:ext cx="83067" cy="169450"/>
          </a:xfrm>
          <a:custGeom>
            <a:avLst/>
            <a:gdLst>
              <a:gd name="connsiteX0" fmla="*/ 418531 w 418531"/>
              <a:gd name="connsiteY0" fmla="*/ 332095 h 332095"/>
              <a:gd name="connsiteX1" fmla="*/ 309349 w 418531"/>
              <a:gd name="connsiteY1" fmla="*/ 272955 h 332095"/>
              <a:gd name="connsiteX2" fmla="*/ 286603 w 418531"/>
              <a:gd name="connsiteY2" fmla="*/ 254758 h 332095"/>
              <a:gd name="connsiteX3" fmla="*/ 259307 w 418531"/>
              <a:gd name="connsiteY3" fmla="*/ 236561 h 332095"/>
              <a:gd name="connsiteX4" fmla="*/ 232011 w 418531"/>
              <a:gd name="connsiteY4" fmla="*/ 218364 h 332095"/>
              <a:gd name="connsiteX5" fmla="*/ 204716 w 418531"/>
              <a:gd name="connsiteY5" fmla="*/ 200167 h 332095"/>
              <a:gd name="connsiteX6" fmla="*/ 177420 w 418531"/>
              <a:gd name="connsiteY6" fmla="*/ 191068 h 332095"/>
              <a:gd name="connsiteX7" fmla="*/ 136477 w 418531"/>
              <a:gd name="connsiteY7" fmla="*/ 168322 h 332095"/>
              <a:gd name="connsiteX8" fmla="*/ 95534 w 418531"/>
              <a:gd name="connsiteY8" fmla="*/ 145576 h 332095"/>
              <a:gd name="connsiteX9" fmla="*/ 81886 w 418531"/>
              <a:gd name="connsiteY9" fmla="*/ 136477 h 332095"/>
              <a:gd name="connsiteX10" fmla="*/ 68238 w 418531"/>
              <a:gd name="connsiteY10" fmla="*/ 109182 h 332095"/>
              <a:gd name="connsiteX11" fmla="*/ 59140 w 418531"/>
              <a:gd name="connsiteY11" fmla="*/ 95534 h 332095"/>
              <a:gd name="connsiteX12" fmla="*/ 45492 w 418531"/>
              <a:gd name="connsiteY12" fmla="*/ 68238 h 332095"/>
              <a:gd name="connsiteX13" fmla="*/ 31844 w 418531"/>
              <a:gd name="connsiteY13" fmla="*/ 40943 h 332095"/>
              <a:gd name="connsiteX14" fmla="*/ 18197 w 418531"/>
              <a:gd name="connsiteY14" fmla="*/ 31844 h 332095"/>
              <a:gd name="connsiteX15" fmla="*/ 13647 w 418531"/>
              <a:gd name="connsiteY15" fmla="*/ 18197 h 332095"/>
              <a:gd name="connsiteX16" fmla="*/ 0 w 418531"/>
              <a:gd name="connsiteY16" fmla="*/ 0 h 33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531" h="332095">
                <a:moveTo>
                  <a:pt x="418531" y="332095"/>
                </a:moveTo>
                <a:cubicBezTo>
                  <a:pt x="382137" y="312382"/>
                  <a:pt x="344599" y="294647"/>
                  <a:pt x="309349" y="272955"/>
                </a:cubicBezTo>
                <a:cubicBezTo>
                  <a:pt x="260712" y="243025"/>
                  <a:pt x="337779" y="271817"/>
                  <a:pt x="286603" y="254758"/>
                </a:cubicBezTo>
                <a:cubicBezTo>
                  <a:pt x="277504" y="248692"/>
                  <a:pt x="267039" y="244293"/>
                  <a:pt x="259307" y="236561"/>
                </a:cubicBezTo>
                <a:cubicBezTo>
                  <a:pt x="242268" y="219522"/>
                  <a:pt x="251763" y="224947"/>
                  <a:pt x="232011" y="218364"/>
                </a:cubicBezTo>
                <a:cubicBezTo>
                  <a:pt x="222913" y="212298"/>
                  <a:pt x="215090" y="203625"/>
                  <a:pt x="204716" y="200167"/>
                </a:cubicBezTo>
                <a:lnTo>
                  <a:pt x="177420" y="191068"/>
                </a:lnTo>
                <a:cubicBezTo>
                  <a:pt x="146135" y="170211"/>
                  <a:pt x="160499" y="176329"/>
                  <a:pt x="136477" y="168322"/>
                </a:cubicBezTo>
                <a:cubicBezTo>
                  <a:pt x="105192" y="147465"/>
                  <a:pt x="119556" y="153583"/>
                  <a:pt x="95534" y="145576"/>
                </a:cubicBezTo>
                <a:cubicBezTo>
                  <a:pt x="90985" y="142543"/>
                  <a:pt x="85752" y="140343"/>
                  <a:pt x="81886" y="136477"/>
                </a:cubicBezTo>
                <a:cubicBezTo>
                  <a:pt x="68852" y="123443"/>
                  <a:pt x="75636" y="123978"/>
                  <a:pt x="68238" y="109182"/>
                </a:cubicBezTo>
                <a:cubicBezTo>
                  <a:pt x="65793" y="104292"/>
                  <a:pt x="61585" y="100424"/>
                  <a:pt x="59140" y="95534"/>
                </a:cubicBezTo>
                <a:cubicBezTo>
                  <a:pt x="40310" y="57872"/>
                  <a:pt x="71562" y="107342"/>
                  <a:pt x="45492" y="68238"/>
                </a:cubicBezTo>
                <a:cubicBezTo>
                  <a:pt x="41792" y="57137"/>
                  <a:pt x="40664" y="49763"/>
                  <a:pt x="31844" y="40943"/>
                </a:cubicBezTo>
                <a:cubicBezTo>
                  <a:pt x="27978" y="37077"/>
                  <a:pt x="22746" y="34877"/>
                  <a:pt x="18197" y="31844"/>
                </a:cubicBezTo>
                <a:cubicBezTo>
                  <a:pt x="16680" y="27295"/>
                  <a:pt x="15792" y="22486"/>
                  <a:pt x="13647" y="18197"/>
                </a:cubicBezTo>
                <a:cubicBezTo>
                  <a:pt x="8502" y="7907"/>
                  <a:pt x="6398" y="6398"/>
                  <a:pt x="0" y="0"/>
                </a:cubicBezTo>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7" name="Freeform 70">
            <a:extLst>
              <a:ext uri="{FF2B5EF4-FFF2-40B4-BE49-F238E27FC236}">
                <a16:creationId xmlns:a16="http://schemas.microsoft.com/office/drawing/2014/main" id="{A8A235D0-88A3-4FD0-B710-3E9B6F1448BA}"/>
              </a:ext>
            </a:extLst>
          </p:cNvPr>
          <p:cNvSpPr>
            <a:spLocks noChangeAspect="1"/>
          </p:cNvSpPr>
          <p:nvPr/>
        </p:nvSpPr>
        <p:spPr>
          <a:xfrm>
            <a:off x="10535261" y="3882327"/>
            <a:ext cx="576000" cy="81944"/>
          </a:xfrm>
          <a:custGeom>
            <a:avLst/>
            <a:gdLst>
              <a:gd name="connsiteX0" fmla="*/ 3521122 w 3571164"/>
              <a:gd name="connsiteY0" fmla="*/ 100083 h 195617"/>
              <a:gd name="connsiteX1" fmla="*/ 3521122 w 3571164"/>
              <a:gd name="connsiteY1" fmla="*/ 100083 h 195617"/>
              <a:gd name="connsiteX2" fmla="*/ 3480179 w 3571164"/>
              <a:gd name="connsiteY2" fmla="*/ 95534 h 195617"/>
              <a:gd name="connsiteX3" fmla="*/ 3452883 w 3571164"/>
              <a:gd name="connsiteY3" fmla="*/ 72788 h 195617"/>
              <a:gd name="connsiteX4" fmla="*/ 3461982 w 3571164"/>
              <a:gd name="connsiteY4" fmla="*/ 113731 h 195617"/>
              <a:gd name="connsiteX5" fmla="*/ 3466531 w 3571164"/>
              <a:gd name="connsiteY5" fmla="*/ 127379 h 195617"/>
              <a:gd name="connsiteX6" fmla="*/ 3452883 w 3571164"/>
              <a:gd name="connsiteY6" fmla="*/ 118280 h 195617"/>
              <a:gd name="connsiteX7" fmla="*/ 3448334 w 3571164"/>
              <a:gd name="connsiteY7" fmla="*/ 104632 h 195617"/>
              <a:gd name="connsiteX8" fmla="*/ 3434686 w 3571164"/>
              <a:gd name="connsiteY8" fmla="*/ 72788 h 195617"/>
              <a:gd name="connsiteX9" fmla="*/ 3439235 w 3571164"/>
              <a:gd name="connsiteY9" fmla="*/ 100083 h 195617"/>
              <a:gd name="connsiteX10" fmla="*/ 3443785 w 3571164"/>
              <a:gd name="connsiteY10" fmla="*/ 113731 h 195617"/>
              <a:gd name="connsiteX11" fmla="*/ 3430137 w 3571164"/>
              <a:gd name="connsiteY11" fmla="*/ 104632 h 195617"/>
              <a:gd name="connsiteX12" fmla="*/ 3421038 w 3571164"/>
              <a:gd name="connsiteY12" fmla="*/ 86435 h 195617"/>
              <a:gd name="connsiteX13" fmla="*/ 3402841 w 3571164"/>
              <a:gd name="connsiteY13" fmla="*/ 59140 h 195617"/>
              <a:gd name="connsiteX14" fmla="*/ 3407391 w 3571164"/>
              <a:gd name="connsiteY14" fmla="*/ 86435 h 195617"/>
              <a:gd name="connsiteX15" fmla="*/ 3398292 w 3571164"/>
              <a:gd name="connsiteY15" fmla="*/ 86435 h 195617"/>
              <a:gd name="connsiteX16" fmla="*/ 3402841 w 3571164"/>
              <a:gd name="connsiteY16" fmla="*/ 122829 h 195617"/>
              <a:gd name="connsiteX17" fmla="*/ 3407391 w 3571164"/>
              <a:gd name="connsiteY17" fmla="*/ 145576 h 195617"/>
              <a:gd name="connsiteX18" fmla="*/ 3393743 w 3571164"/>
              <a:gd name="connsiteY18" fmla="*/ 141026 h 195617"/>
              <a:gd name="connsiteX19" fmla="*/ 3375546 w 3571164"/>
              <a:gd name="connsiteY19" fmla="*/ 113731 h 195617"/>
              <a:gd name="connsiteX20" fmla="*/ 3343701 w 3571164"/>
              <a:gd name="connsiteY20" fmla="*/ 90985 h 195617"/>
              <a:gd name="connsiteX21" fmla="*/ 3320955 w 3571164"/>
              <a:gd name="connsiteY21" fmla="*/ 59140 h 195617"/>
              <a:gd name="connsiteX22" fmla="*/ 3330053 w 3571164"/>
              <a:gd name="connsiteY22" fmla="*/ 104632 h 195617"/>
              <a:gd name="connsiteX23" fmla="*/ 3334603 w 3571164"/>
              <a:gd name="connsiteY23" fmla="*/ 118280 h 195617"/>
              <a:gd name="connsiteX24" fmla="*/ 3320955 w 3571164"/>
              <a:gd name="connsiteY24" fmla="*/ 104632 h 195617"/>
              <a:gd name="connsiteX25" fmla="*/ 3316406 w 3571164"/>
              <a:gd name="connsiteY25" fmla="*/ 118280 h 195617"/>
              <a:gd name="connsiteX26" fmla="*/ 3311856 w 3571164"/>
              <a:gd name="connsiteY26" fmla="*/ 145576 h 195617"/>
              <a:gd name="connsiteX27" fmla="*/ 3284561 w 3571164"/>
              <a:gd name="connsiteY27" fmla="*/ 136477 h 195617"/>
              <a:gd name="connsiteX28" fmla="*/ 3270913 w 3571164"/>
              <a:gd name="connsiteY28" fmla="*/ 127379 h 195617"/>
              <a:gd name="connsiteX29" fmla="*/ 3207224 w 3571164"/>
              <a:gd name="connsiteY29" fmla="*/ 113731 h 195617"/>
              <a:gd name="connsiteX30" fmla="*/ 3193576 w 3571164"/>
              <a:gd name="connsiteY30" fmla="*/ 109182 h 195617"/>
              <a:gd name="connsiteX31" fmla="*/ 3179928 w 3571164"/>
              <a:gd name="connsiteY31" fmla="*/ 100083 h 195617"/>
              <a:gd name="connsiteX32" fmla="*/ 3184477 w 3571164"/>
              <a:gd name="connsiteY32" fmla="*/ 113731 h 195617"/>
              <a:gd name="connsiteX33" fmla="*/ 3179928 w 3571164"/>
              <a:gd name="connsiteY33" fmla="*/ 118280 h 195617"/>
              <a:gd name="connsiteX34" fmla="*/ 3189027 w 3571164"/>
              <a:gd name="connsiteY34" fmla="*/ 131928 h 195617"/>
              <a:gd name="connsiteX35" fmla="*/ 3175379 w 3571164"/>
              <a:gd name="connsiteY35" fmla="*/ 95534 h 195617"/>
              <a:gd name="connsiteX36" fmla="*/ 3170830 w 3571164"/>
              <a:gd name="connsiteY36" fmla="*/ 113731 h 195617"/>
              <a:gd name="connsiteX37" fmla="*/ 3157182 w 3571164"/>
              <a:gd name="connsiteY37" fmla="*/ 104632 h 195617"/>
              <a:gd name="connsiteX38" fmla="*/ 3157182 w 3571164"/>
              <a:gd name="connsiteY38" fmla="*/ 122829 h 195617"/>
              <a:gd name="connsiteX39" fmla="*/ 3148083 w 3571164"/>
              <a:gd name="connsiteY39" fmla="*/ 109182 h 195617"/>
              <a:gd name="connsiteX40" fmla="*/ 3120788 w 3571164"/>
              <a:gd name="connsiteY40" fmla="*/ 100083 h 195617"/>
              <a:gd name="connsiteX41" fmla="*/ 3102591 w 3571164"/>
              <a:gd name="connsiteY41" fmla="*/ 68238 h 195617"/>
              <a:gd name="connsiteX42" fmla="*/ 3093492 w 3571164"/>
              <a:gd name="connsiteY42" fmla="*/ 54591 h 195617"/>
              <a:gd name="connsiteX43" fmla="*/ 3088943 w 3571164"/>
              <a:gd name="connsiteY43" fmla="*/ 68238 h 195617"/>
              <a:gd name="connsiteX44" fmla="*/ 3102591 w 3571164"/>
              <a:gd name="connsiteY44" fmla="*/ 109182 h 195617"/>
              <a:gd name="connsiteX45" fmla="*/ 3107140 w 3571164"/>
              <a:gd name="connsiteY45" fmla="*/ 122829 h 195617"/>
              <a:gd name="connsiteX46" fmla="*/ 3093492 w 3571164"/>
              <a:gd name="connsiteY46" fmla="*/ 118280 h 195617"/>
              <a:gd name="connsiteX47" fmla="*/ 3066197 w 3571164"/>
              <a:gd name="connsiteY47" fmla="*/ 72788 h 195617"/>
              <a:gd name="connsiteX48" fmla="*/ 3061647 w 3571164"/>
              <a:gd name="connsiteY48" fmla="*/ 59140 h 195617"/>
              <a:gd name="connsiteX49" fmla="*/ 3079844 w 3571164"/>
              <a:gd name="connsiteY49" fmla="*/ 118280 h 195617"/>
              <a:gd name="connsiteX50" fmla="*/ 3084394 w 3571164"/>
              <a:gd name="connsiteY50" fmla="*/ 131928 h 195617"/>
              <a:gd name="connsiteX51" fmla="*/ 3070746 w 3571164"/>
              <a:gd name="connsiteY51" fmla="*/ 90985 h 195617"/>
              <a:gd name="connsiteX52" fmla="*/ 3061647 w 3571164"/>
              <a:gd name="connsiteY52" fmla="*/ 77337 h 195617"/>
              <a:gd name="connsiteX53" fmla="*/ 3052549 w 3571164"/>
              <a:gd name="connsiteY53" fmla="*/ 59140 h 195617"/>
              <a:gd name="connsiteX54" fmla="*/ 3057098 w 3571164"/>
              <a:gd name="connsiteY54" fmla="*/ 81886 h 195617"/>
              <a:gd name="connsiteX55" fmla="*/ 3048000 w 3571164"/>
              <a:gd name="connsiteY55" fmla="*/ 63689 h 195617"/>
              <a:gd name="connsiteX56" fmla="*/ 3043450 w 3571164"/>
              <a:gd name="connsiteY56" fmla="*/ 45492 h 195617"/>
              <a:gd name="connsiteX57" fmla="*/ 3052549 w 3571164"/>
              <a:gd name="connsiteY57" fmla="*/ 77337 h 195617"/>
              <a:gd name="connsiteX58" fmla="*/ 3061647 w 3571164"/>
              <a:gd name="connsiteY58" fmla="*/ 95534 h 195617"/>
              <a:gd name="connsiteX59" fmla="*/ 3052549 w 3571164"/>
              <a:gd name="connsiteY59" fmla="*/ 81886 h 195617"/>
              <a:gd name="connsiteX60" fmla="*/ 3043450 w 3571164"/>
              <a:gd name="connsiteY60" fmla="*/ 54591 h 195617"/>
              <a:gd name="connsiteX61" fmla="*/ 3034352 w 3571164"/>
              <a:gd name="connsiteY61" fmla="*/ 54591 h 195617"/>
              <a:gd name="connsiteX62" fmla="*/ 3025253 w 3571164"/>
              <a:gd name="connsiteY62" fmla="*/ 40943 h 195617"/>
              <a:gd name="connsiteX63" fmla="*/ 3029803 w 3571164"/>
              <a:gd name="connsiteY63" fmla="*/ 72788 h 195617"/>
              <a:gd name="connsiteX64" fmla="*/ 3016155 w 3571164"/>
              <a:gd name="connsiteY64" fmla="*/ 59140 h 195617"/>
              <a:gd name="connsiteX65" fmla="*/ 3007056 w 3571164"/>
              <a:gd name="connsiteY65" fmla="*/ 45492 h 195617"/>
              <a:gd name="connsiteX66" fmla="*/ 3016155 w 3571164"/>
              <a:gd name="connsiteY66" fmla="*/ 81886 h 195617"/>
              <a:gd name="connsiteX67" fmla="*/ 3020704 w 3571164"/>
              <a:gd name="connsiteY67" fmla="*/ 100083 h 195617"/>
              <a:gd name="connsiteX68" fmla="*/ 3025253 w 3571164"/>
              <a:gd name="connsiteY68" fmla="*/ 113731 h 195617"/>
              <a:gd name="connsiteX69" fmla="*/ 3007056 w 3571164"/>
              <a:gd name="connsiteY69" fmla="*/ 77337 h 195617"/>
              <a:gd name="connsiteX70" fmla="*/ 2993409 w 3571164"/>
              <a:gd name="connsiteY70" fmla="*/ 40943 h 195617"/>
              <a:gd name="connsiteX71" fmla="*/ 2979761 w 3571164"/>
              <a:gd name="connsiteY71" fmla="*/ 63689 h 195617"/>
              <a:gd name="connsiteX72" fmla="*/ 2979761 w 3571164"/>
              <a:gd name="connsiteY72" fmla="*/ 95534 h 195617"/>
              <a:gd name="connsiteX73" fmla="*/ 2984310 w 3571164"/>
              <a:gd name="connsiteY73" fmla="*/ 109182 h 195617"/>
              <a:gd name="connsiteX74" fmla="*/ 2966113 w 3571164"/>
              <a:gd name="connsiteY74" fmla="*/ 95534 h 195617"/>
              <a:gd name="connsiteX75" fmla="*/ 2943367 w 3571164"/>
              <a:gd name="connsiteY75" fmla="*/ 45492 h 195617"/>
              <a:gd name="connsiteX76" fmla="*/ 2957015 w 3571164"/>
              <a:gd name="connsiteY76" fmla="*/ 90985 h 195617"/>
              <a:gd name="connsiteX77" fmla="*/ 2961564 w 3571164"/>
              <a:gd name="connsiteY77" fmla="*/ 104632 h 195617"/>
              <a:gd name="connsiteX78" fmla="*/ 2943367 w 3571164"/>
              <a:gd name="connsiteY78" fmla="*/ 77337 h 195617"/>
              <a:gd name="connsiteX79" fmla="*/ 2934268 w 3571164"/>
              <a:gd name="connsiteY79" fmla="*/ 63689 h 195617"/>
              <a:gd name="connsiteX80" fmla="*/ 2934268 w 3571164"/>
              <a:gd name="connsiteY80" fmla="*/ 81886 h 195617"/>
              <a:gd name="connsiteX81" fmla="*/ 2920621 w 3571164"/>
              <a:gd name="connsiteY81" fmla="*/ 86435 h 195617"/>
              <a:gd name="connsiteX82" fmla="*/ 2920621 w 3571164"/>
              <a:gd name="connsiteY82" fmla="*/ 90985 h 195617"/>
              <a:gd name="connsiteX83" fmla="*/ 2911522 w 3571164"/>
              <a:gd name="connsiteY83" fmla="*/ 77337 h 195617"/>
              <a:gd name="connsiteX84" fmla="*/ 2906973 w 3571164"/>
              <a:gd name="connsiteY84" fmla="*/ 104632 h 195617"/>
              <a:gd name="connsiteX85" fmla="*/ 2897874 w 3571164"/>
              <a:gd name="connsiteY85" fmla="*/ 77337 h 195617"/>
              <a:gd name="connsiteX86" fmla="*/ 2893325 w 3571164"/>
              <a:gd name="connsiteY86" fmla="*/ 63689 h 195617"/>
              <a:gd name="connsiteX87" fmla="*/ 2888776 w 3571164"/>
              <a:gd name="connsiteY87" fmla="*/ 50041 h 195617"/>
              <a:gd name="connsiteX88" fmla="*/ 2870579 w 3571164"/>
              <a:gd name="connsiteY88" fmla="*/ 18197 h 195617"/>
              <a:gd name="connsiteX89" fmla="*/ 2861480 w 3571164"/>
              <a:gd name="connsiteY89" fmla="*/ 4549 h 195617"/>
              <a:gd name="connsiteX90" fmla="*/ 2884227 w 3571164"/>
              <a:gd name="connsiteY90" fmla="*/ 68238 h 195617"/>
              <a:gd name="connsiteX91" fmla="*/ 2893325 w 3571164"/>
              <a:gd name="connsiteY91" fmla="*/ 86435 h 195617"/>
              <a:gd name="connsiteX92" fmla="*/ 2902424 w 3571164"/>
              <a:gd name="connsiteY92" fmla="*/ 113731 h 195617"/>
              <a:gd name="connsiteX93" fmla="*/ 2906973 w 3571164"/>
              <a:gd name="connsiteY93" fmla="*/ 127379 h 195617"/>
              <a:gd name="connsiteX94" fmla="*/ 2916071 w 3571164"/>
              <a:gd name="connsiteY94" fmla="*/ 141026 h 195617"/>
              <a:gd name="connsiteX95" fmla="*/ 2902424 w 3571164"/>
              <a:gd name="connsiteY95" fmla="*/ 127379 h 195617"/>
              <a:gd name="connsiteX96" fmla="*/ 2893325 w 3571164"/>
              <a:gd name="connsiteY96" fmla="*/ 104632 h 195617"/>
              <a:gd name="connsiteX97" fmla="*/ 2879677 w 3571164"/>
              <a:gd name="connsiteY97" fmla="*/ 86435 h 195617"/>
              <a:gd name="connsiteX98" fmla="*/ 2866030 w 3571164"/>
              <a:gd name="connsiteY98" fmla="*/ 54591 h 195617"/>
              <a:gd name="connsiteX99" fmla="*/ 2870579 w 3571164"/>
              <a:gd name="connsiteY99" fmla="*/ 86435 h 195617"/>
              <a:gd name="connsiteX100" fmla="*/ 2866030 w 3571164"/>
              <a:gd name="connsiteY100" fmla="*/ 113731 h 195617"/>
              <a:gd name="connsiteX101" fmla="*/ 2856931 w 3571164"/>
              <a:gd name="connsiteY101" fmla="*/ 100083 h 195617"/>
              <a:gd name="connsiteX102" fmla="*/ 2847832 w 3571164"/>
              <a:gd name="connsiteY102" fmla="*/ 118280 h 195617"/>
              <a:gd name="connsiteX103" fmla="*/ 2852382 w 3571164"/>
              <a:gd name="connsiteY103" fmla="*/ 131928 h 195617"/>
              <a:gd name="connsiteX104" fmla="*/ 2843283 w 3571164"/>
              <a:gd name="connsiteY104" fmla="*/ 118280 h 195617"/>
              <a:gd name="connsiteX105" fmla="*/ 2829635 w 3571164"/>
              <a:gd name="connsiteY105" fmla="*/ 113731 h 195617"/>
              <a:gd name="connsiteX106" fmla="*/ 2811438 w 3571164"/>
              <a:gd name="connsiteY106" fmla="*/ 118280 h 195617"/>
              <a:gd name="connsiteX107" fmla="*/ 2806889 w 3571164"/>
              <a:gd name="connsiteY107" fmla="*/ 131928 h 195617"/>
              <a:gd name="connsiteX108" fmla="*/ 2784143 w 3571164"/>
              <a:gd name="connsiteY108" fmla="*/ 118280 h 195617"/>
              <a:gd name="connsiteX109" fmla="*/ 2779594 w 3571164"/>
              <a:gd name="connsiteY109" fmla="*/ 141026 h 195617"/>
              <a:gd name="connsiteX110" fmla="*/ 2765946 w 3571164"/>
              <a:gd name="connsiteY110" fmla="*/ 127379 h 195617"/>
              <a:gd name="connsiteX111" fmla="*/ 2756847 w 3571164"/>
              <a:gd name="connsiteY111" fmla="*/ 113731 h 195617"/>
              <a:gd name="connsiteX112" fmla="*/ 2743200 w 3571164"/>
              <a:gd name="connsiteY112" fmla="*/ 118280 h 195617"/>
              <a:gd name="connsiteX113" fmla="*/ 2725003 w 3571164"/>
              <a:gd name="connsiteY113" fmla="*/ 136477 h 195617"/>
              <a:gd name="connsiteX114" fmla="*/ 2702256 w 3571164"/>
              <a:gd name="connsiteY114" fmla="*/ 109182 h 195617"/>
              <a:gd name="connsiteX115" fmla="*/ 2693158 w 3571164"/>
              <a:gd name="connsiteY115" fmla="*/ 127379 h 195617"/>
              <a:gd name="connsiteX116" fmla="*/ 2697707 w 3571164"/>
              <a:gd name="connsiteY116" fmla="*/ 141026 h 195617"/>
              <a:gd name="connsiteX117" fmla="*/ 2684059 w 3571164"/>
              <a:gd name="connsiteY117" fmla="*/ 131928 h 195617"/>
              <a:gd name="connsiteX118" fmla="*/ 2670412 w 3571164"/>
              <a:gd name="connsiteY118" fmla="*/ 127379 h 195617"/>
              <a:gd name="connsiteX119" fmla="*/ 2656764 w 3571164"/>
              <a:gd name="connsiteY119" fmla="*/ 118280 h 195617"/>
              <a:gd name="connsiteX120" fmla="*/ 2643116 w 3571164"/>
              <a:gd name="connsiteY120" fmla="*/ 90985 h 195617"/>
              <a:gd name="connsiteX121" fmla="*/ 2634018 w 3571164"/>
              <a:gd name="connsiteY121" fmla="*/ 77337 h 195617"/>
              <a:gd name="connsiteX122" fmla="*/ 2629468 w 3571164"/>
              <a:gd name="connsiteY122" fmla="*/ 63689 h 195617"/>
              <a:gd name="connsiteX123" fmla="*/ 2611271 w 3571164"/>
              <a:gd name="connsiteY123" fmla="*/ 36394 h 195617"/>
              <a:gd name="connsiteX124" fmla="*/ 2602173 w 3571164"/>
              <a:gd name="connsiteY124" fmla="*/ 4549 h 195617"/>
              <a:gd name="connsiteX125" fmla="*/ 2588525 w 3571164"/>
              <a:gd name="connsiteY125" fmla="*/ 0 h 195617"/>
              <a:gd name="connsiteX126" fmla="*/ 2593074 w 3571164"/>
              <a:gd name="connsiteY126" fmla="*/ 22746 h 195617"/>
              <a:gd name="connsiteX127" fmla="*/ 2602173 w 3571164"/>
              <a:gd name="connsiteY127" fmla="*/ 59140 h 195617"/>
              <a:gd name="connsiteX128" fmla="*/ 2611271 w 3571164"/>
              <a:gd name="connsiteY128" fmla="*/ 95534 h 195617"/>
              <a:gd name="connsiteX129" fmla="*/ 2624919 w 3571164"/>
              <a:gd name="connsiteY129" fmla="*/ 141026 h 195617"/>
              <a:gd name="connsiteX130" fmla="*/ 2629468 w 3571164"/>
              <a:gd name="connsiteY130" fmla="*/ 154674 h 195617"/>
              <a:gd name="connsiteX131" fmla="*/ 2620370 w 3571164"/>
              <a:gd name="connsiteY131" fmla="*/ 136477 h 195617"/>
              <a:gd name="connsiteX132" fmla="*/ 2611271 w 3571164"/>
              <a:gd name="connsiteY132" fmla="*/ 100083 h 195617"/>
              <a:gd name="connsiteX133" fmla="*/ 2606722 w 3571164"/>
              <a:gd name="connsiteY133" fmla="*/ 86435 h 195617"/>
              <a:gd name="connsiteX134" fmla="*/ 2611271 w 3571164"/>
              <a:gd name="connsiteY134" fmla="*/ 54591 h 195617"/>
              <a:gd name="connsiteX135" fmla="*/ 2624919 w 3571164"/>
              <a:gd name="connsiteY135" fmla="*/ 63689 h 195617"/>
              <a:gd name="connsiteX136" fmla="*/ 2629468 w 3571164"/>
              <a:gd name="connsiteY136" fmla="*/ 77337 h 195617"/>
              <a:gd name="connsiteX137" fmla="*/ 2638567 w 3571164"/>
              <a:gd name="connsiteY137" fmla="*/ 90985 h 195617"/>
              <a:gd name="connsiteX138" fmla="*/ 2643116 w 3571164"/>
              <a:gd name="connsiteY138" fmla="*/ 77337 h 195617"/>
              <a:gd name="connsiteX139" fmla="*/ 2634018 w 3571164"/>
              <a:gd name="connsiteY139" fmla="*/ 59140 h 195617"/>
              <a:gd name="connsiteX140" fmla="*/ 2629468 w 3571164"/>
              <a:gd name="connsiteY140" fmla="*/ 40943 h 195617"/>
              <a:gd name="connsiteX141" fmla="*/ 2624919 w 3571164"/>
              <a:gd name="connsiteY141" fmla="*/ 27295 h 195617"/>
              <a:gd name="connsiteX142" fmla="*/ 2638567 w 3571164"/>
              <a:gd name="connsiteY142" fmla="*/ 40943 h 195617"/>
              <a:gd name="connsiteX143" fmla="*/ 2643116 w 3571164"/>
              <a:gd name="connsiteY143" fmla="*/ 59140 h 195617"/>
              <a:gd name="connsiteX144" fmla="*/ 2652215 w 3571164"/>
              <a:gd name="connsiteY144" fmla="*/ 86435 h 195617"/>
              <a:gd name="connsiteX145" fmla="*/ 2670412 w 3571164"/>
              <a:gd name="connsiteY145" fmla="*/ 45492 h 195617"/>
              <a:gd name="connsiteX146" fmla="*/ 2656764 w 3571164"/>
              <a:gd name="connsiteY146" fmla="*/ 109182 h 195617"/>
              <a:gd name="connsiteX147" fmla="*/ 2647665 w 3571164"/>
              <a:gd name="connsiteY147" fmla="*/ 122829 h 195617"/>
              <a:gd name="connsiteX148" fmla="*/ 2643116 w 3571164"/>
              <a:gd name="connsiteY148" fmla="*/ 136477 h 195617"/>
              <a:gd name="connsiteX149" fmla="*/ 2629468 w 3571164"/>
              <a:gd name="connsiteY149" fmla="*/ 131928 h 195617"/>
              <a:gd name="connsiteX150" fmla="*/ 2620370 w 3571164"/>
              <a:gd name="connsiteY150" fmla="*/ 118280 h 195617"/>
              <a:gd name="connsiteX151" fmla="*/ 2597624 w 3571164"/>
              <a:gd name="connsiteY151" fmla="*/ 90985 h 195617"/>
              <a:gd name="connsiteX152" fmla="*/ 2593074 w 3571164"/>
              <a:gd name="connsiteY152" fmla="*/ 127379 h 195617"/>
              <a:gd name="connsiteX153" fmla="*/ 2588525 w 3571164"/>
              <a:gd name="connsiteY153" fmla="*/ 113731 h 195617"/>
              <a:gd name="connsiteX154" fmla="*/ 2574877 w 3571164"/>
              <a:gd name="connsiteY154" fmla="*/ 109182 h 195617"/>
              <a:gd name="connsiteX155" fmla="*/ 2561230 w 3571164"/>
              <a:gd name="connsiteY155" fmla="*/ 113731 h 195617"/>
              <a:gd name="connsiteX156" fmla="*/ 2565779 w 3571164"/>
              <a:gd name="connsiteY156" fmla="*/ 127379 h 195617"/>
              <a:gd name="connsiteX157" fmla="*/ 2556680 w 3571164"/>
              <a:gd name="connsiteY157" fmla="*/ 113731 h 195617"/>
              <a:gd name="connsiteX158" fmla="*/ 2538483 w 3571164"/>
              <a:gd name="connsiteY158" fmla="*/ 81886 h 195617"/>
              <a:gd name="connsiteX159" fmla="*/ 2538483 w 3571164"/>
              <a:gd name="connsiteY159" fmla="*/ 100083 h 195617"/>
              <a:gd name="connsiteX160" fmla="*/ 2533934 w 3571164"/>
              <a:gd name="connsiteY160" fmla="*/ 86435 h 195617"/>
              <a:gd name="connsiteX161" fmla="*/ 2524835 w 3571164"/>
              <a:gd name="connsiteY161" fmla="*/ 72788 h 195617"/>
              <a:gd name="connsiteX162" fmla="*/ 2533934 w 3571164"/>
              <a:gd name="connsiteY162" fmla="*/ 113731 h 195617"/>
              <a:gd name="connsiteX163" fmla="*/ 2520286 w 3571164"/>
              <a:gd name="connsiteY163" fmla="*/ 109182 h 195617"/>
              <a:gd name="connsiteX164" fmla="*/ 2506638 w 3571164"/>
              <a:gd name="connsiteY164" fmla="*/ 109182 h 195617"/>
              <a:gd name="connsiteX165" fmla="*/ 2492991 w 3571164"/>
              <a:gd name="connsiteY165" fmla="*/ 104632 h 195617"/>
              <a:gd name="connsiteX166" fmla="*/ 2483892 w 3571164"/>
              <a:gd name="connsiteY166" fmla="*/ 90985 h 195617"/>
              <a:gd name="connsiteX167" fmla="*/ 2470244 w 3571164"/>
              <a:gd name="connsiteY167" fmla="*/ 104632 h 195617"/>
              <a:gd name="connsiteX168" fmla="*/ 2456597 w 3571164"/>
              <a:gd name="connsiteY168" fmla="*/ 95534 h 195617"/>
              <a:gd name="connsiteX169" fmla="*/ 2452047 w 3571164"/>
              <a:gd name="connsiteY169" fmla="*/ 81886 h 195617"/>
              <a:gd name="connsiteX170" fmla="*/ 2447498 w 3571164"/>
              <a:gd name="connsiteY170" fmla="*/ 95534 h 195617"/>
              <a:gd name="connsiteX171" fmla="*/ 2442949 w 3571164"/>
              <a:gd name="connsiteY171" fmla="*/ 122829 h 195617"/>
              <a:gd name="connsiteX172" fmla="*/ 2433850 w 3571164"/>
              <a:gd name="connsiteY172" fmla="*/ 109182 h 195617"/>
              <a:gd name="connsiteX173" fmla="*/ 2420203 w 3571164"/>
              <a:gd name="connsiteY173" fmla="*/ 95534 h 195617"/>
              <a:gd name="connsiteX174" fmla="*/ 2415653 w 3571164"/>
              <a:gd name="connsiteY174" fmla="*/ 81886 h 195617"/>
              <a:gd name="connsiteX175" fmla="*/ 2397456 w 3571164"/>
              <a:gd name="connsiteY175" fmla="*/ 109182 h 195617"/>
              <a:gd name="connsiteX176" fmla="*/ 2402006 w 3571164"/>
              <a:gd name="connsiteY176" fmla="*/ 122829 h 195617"/>
              <a:gd name="connsiteX177" fmla="*/ 2388358 w 3571164"/>
              <a:gd name="connsiteY177" fmla="*/ 90985 h 195617"/>
              <a:gd name="connsiteX178" fmla="*/ 2379259 w 3571164"/>
              <a:gd name="connsiteY178" fmla="*/ 90985 h 195617"/>
              <a:gd name="connsiteX179" fmla="*/ 2370161 w 3571164"/>
              <a:gd name="connsiteY179" fmla="*/ 104632 h 195617"/>
              <a:gd name="connsiteX180" fmla="*/ 2356513 w 3571164"/>
              <a:gd name="connsiteY180" fmla="*/ 95534 h 195617"/>
              <a:gd name="connsiteX181" fmla="*/ 2342865 w 3571164"/>
              <a:gd name="connsiteY181" fmla="*/ 100083 h 195617"/>
              <a:gd name="connsiteX182" fmla="*/ 2338316 w 3571164"/>
              <a:gd name="connsiteY182" fmla="*/ 86435 h 195617"/>
              <a:gd name="connsiteX183" fmla="*/ 2329218 w 3571164"/>
              <a:gd name="connsiteY183" fmla="*/ 109182 h 195617"/>
              <a:gd name="connsiteX184" fmla="*/ 2324668 w 3571164"/>
              <a:gd name="connsiteY184" fmla="*/ 113731 h 195617"/>
              <a:gd name="connsiteX185" fmla="*/ 2329218 w 3571164"/>
              <a:gd name="connsiteY185" fmla="*/ 127379 h 195617"/>
              <a:gd name="connsiteX186" fmla="*/ 2320119 w 3571164"/>
              <a:gd name="connsiteY186" fmla="*/ 113731 h 195617"/>
              <a:gd name="connsiteX187" fmla="*/ 2301922 w 3571164"/>
              <a:gd name="connsiteY187" fmla="*/ 86435 h 195617"/>
              <a:gd name="connsiteX188" fmla="*/ 2297373 w 3571164"/>
              <a:gd name="connsiteY188" fmla="*/ 100083 h 195617"/>
              <a:gd name="connsiteX189" fmla="*/ 2301922 w 3571164"/>
              <a:gd name="connsiteY189" fmla="*/ 118280 h 195617"/>
              <a:gd name="connsiteX190" fmla="*/ 2297373 w 3571164"/>
              <a:gd name="connsiteY190" fmla="*/ 131928 h 195617"/>
              <a:gd name="connsiteX191" fmla="*/ 2279176 w 3571164"/>
              <a:gd name="connsiteY191" fmla="*/ 104632 h 195617"/>
              <a:gd name="connsiteX192" fmla="*/ 2270077 w 3571164"/>
              <a:gd name="connsiteY192" fmla="*/ 90985 h 195617"/>
              <a:gd name="connsiteX193" fmla="*/ 2260979 w 3571164"/>
              <a:gd name="connsiteY193" fmla="*/ 104632 h 195617"/>
              <a:gd name="connsiteX194" fmla="*/ 2229134 w 3571164"/>
              <a:gd name="connsiteY194" fmla="*/ 86435 h 195617"/>
              <a:gd name="connsiteX195" fmla="*/ 2215486 w 3571164"/>
              <a:gd name="connsiteY195" fmla="*/ 77337 h 195617"/>
              <a:gd name="connsiteX196" fmla="*/ 2201838 w 3571164"/>
              <a:gd name="connsiteY196" fmla="*/ 104632 h 195617"/>
              <a:gd name="connsiteX197" fmla="*/ 2188191 w 3571164"/>
              <a:gd name="connsiteY197" fmla="*/ 100083 h 195617"/>
              <a:gd name="connsiteX198" fmla="*/ 2179092 w 3571164"/>
              <a:gd name="connsiteY198" fmla="*/ 72788 h 195617"/>
              <a:gd name="connsiteX199" fmla="*/ 2188191 w 3571164"/>
              <a:gd name="connsiteY199" fmla="*/ 86435 h 195617"/>
              <a:gd name="connsiteX200" fmla="*/ 2197289 w 3571164"/>
              <a:gd name="connsiteY200" fmla="*/ 104632 h 195617"/>
              <a:gd name="connsiteX201" fmla="*/ 2188191 w 3571164"/>
              <a:gd name="connsiteY201" fmla="*/ 90985 h 195617"/>
              <a:gd name="connsiteX202" fmla="*/ 2183641 w 3571164"/>
              <a:gd name="connsiteY202" fmla="*/ 104632 h 195617"/>
              <a:gd name="connsiteX203" fmla="*/ 2179092 w 3571164"/>
              <a:gd name="connsiteY203" fmla="*/ 90985 h 195617"/>
              <a:gd name="connsiteX204" fmla="*/ 2160895 w 3571164"/>
              <a:gd name="connsiteY204" fmla="*/ 54591 h 195617"/>
              <a:gd name="connsiteX205" fmla="*/ 2160895 w 3571164"/>
              <a:gd name="connsiteY205" fmla="*/ 68238 h 195617"/>
              <a:gd name="connsiteX206" fmla="*/ 2151797 w 3571164"/>
              <a:gd name="connsiteY206" fmla="*/ 50041 h 195617"/>
              <a:gd name="connsiteX207" fmla="*/ 2147247 w 3571164"/>
              <a:gd name="connsiteY207" fmla="*/ 36394 h 195617"/>
              <a:gd name="connsiteX208" fmla="*/ 2156346 w 3571164"/>
              <a:gd name="connsiteY208" fmla="*/ 59140 h 195617"/>
              <a:gd name="connsiteX209" fmla="*/ 2179092 w 3571164"/>
              <a:gd name="connsiteY209" fmla="*/ 100083 h 195617"/>
              <a:gd name="connsiteX210" fmla="*/ 2188191 w 3571164"/>
              <a:gd name="connsiteY210" fmla="*/ 118280 h 195617"/>
              <a:gd name="connsiteX211" fmla="*/ 2183641 w 3571164"/>
              <a:gd name="connsiteY211" fmla="*/ 104632 h 195617"/>
              <a:gd name="connsiteX212" fmla="*/ 2174543 w 3571164"/>
              <a:gd name="connsiteY212" fmla="*/ 90985 h 195617"/>
              <a:gd name="connsiteX213" fmla="*/ 2165444 w 3571164"/>
              <a:gd name="connsiteY213" fmla="*/ 54591 h 195617"/>
              <a:gd name="connsiteX214" fmla="*/ 2169994 w 3571164"/>
              <a:gd name="connsiteY214" fmla="*/ 72788 h 195617"/>
              <a:gd name="connsiteX215" fmla="*/ 2174543 w 3571164"/>
              <a:gd name="connsiteY215" fmla="*/ 90985 h 195617"/>
              <a:gd name="connsiteX216" fmla="*/ 2179092 w 3571164"/>
              <a:gd name="connsiteY216" fmla="*/ 109182 h 195617"/>
              <a:gd name="connsiteX217" fmla="*/ 2183641 w 3571164"/>
              <a:gd name="connsiteY217" fmla="*/ 122829 h 195617"/>
              <a:gd name="connsiteX218" fmla="*/ 2169994 w 3571164"/>
              <a:gd name="connsiteY218" fmla="*/ 109182 h 195617"/>
              <a:gd name="connsiteX219" fmla="*/ 2133600 w 3571164"/>
              <a:gd name="connsiteY219" fmla="*/ 59140 h 195617"/>
              <a:gd name="connsiteX220" fmla="*/ 2138149 w 3571164"/>
              <a:gd name="connsiteY220" fmla="*/ 81886 h 195617"/>
              <a:gd name="connsiteX221" fmla="*/ 2142698 w 3571164"/>
              <a:gd name="connsiteY221" fmla="*/ 95534 h 195617"/>
              <a:gd name="connsiteX222" fmla="*/ 2133600 w 3571164"/>
              <a:gd name="connsiteY222" fmla="*/ 59140 h 195617"/>
              <a:gd name="connsiteX223" fmla="*/ 2129050 w 3571164"/>
              <a:gd name="connsiteY223" fmla="*/ 36394 h 195617"/>
              <a:gd name="connsiteX224" fmla="*/ 2124501 w 3571164"/>
              <a:gd name="connsiteY224" fmla="*/ 18197 h 195617"/>
              <a:gd name="connsiteX225" fmla="*/ 2129050 w 3571164"/>
              <a:gd name="connsiteY225" fmla="*/ 31844 h 195617"/>
              <a:gd name="connsiteX226" fmla="*/ 2147247 w 3571164"/>
              <a:gd name="connsiteY226" fmla="*/ 59140 h 195617"/>
              <a:gd name="connsiteX227" fmla="*/ 2156346 w 3571164"/>
              <a:gd name="connsiteY227" fmla="*/ 77337 h 195617"/>
              <a:gd name="connsiteX228" fmla="*/ 2138149 w 3571164"/>
              <a:gd name="connsiteY228" fmla="*/ 50041 h 195617"/>
              <a:gd name="connsiteX229" fmla="*/ 2147247 w 3571164"/>
              <a:gd name="connsiteY229" fmla="*/ 86435 h 195617"/>
              <a:gd name="connsiteX230" fmla="*/ 2138149 w 3571164"/>
              <a:gd name="connsiteY230" fmla="*/ 90985 h 195617"/>
              <a:gd name="connsiteX231" fmla="*/ 2129050 w 3571164"/>
              <a:gd name="connsiteY231" fmla="*/ 63689 h 195617"/>
              <a:gd name="connsiteX232" fmla="*/ 2138149 w 3571164"/>
              <a:gd name="connsiteY232" fmla="*/ 109182 h 195617"/>
              <a:gd name="connsiteX233" fmla="*/ 2124501 w 3571164"/>
              <a:gd name="connsiteY233" fmla="*/ 100083 h 195617"/>
              <a:gd name="connsiteX234" fmla="*/ 2092656 w 3571164"/>
              <a:gd name="connsiteY234" fmla="*/ 63689 h 195617"/>
              <a:gd name="connsiteX235" fmla="*/ 2079009 w 3571164"/>
              <a:gd name="connsiteY235" fmla="*/ 45492 h 195617"/>
              <a:gd name="connsiteX236" fmla="*/ 2074459 w 3571164"/>
              <a:gd name="connsiteY236" fmla="*/ 31844 h 195617"/>
              <a:gd name="connsiteX237" fmla="*/ 2079009 w 3571164"/>
              <a:gd name="connsiteY237" fmla="*/ 50041 h 195617"/>
              <a:gd name="connsiteX238" fmla="*/ 2083558 w 3571164"/>
              <a:gd name="connsiteY238" fmla="*/ 77337 h 195617"/>
              <a:gd name="connsiteX239" fmla="*/ 2088107 w 3571164"/>
              <a:gd name="connsiteY239" fmla="*/ 90985 h 195617"/>
              <a:gd name="connsiteX240" fmla="*/ 2074459 w 3571164"/>
              <a:gd name="connsiteY240" fmla="*/ 50041 h 195617"/>
              <a:gd name="connsiteX241" fmla="*/ 2069910 w 3571164"/>
              <a:gd name="connsiteY241" fmla="*/ 31844 h 195617"/>
              <a:gd name="connsiteX242" fmla="*/ 2074459 w 3571164"/>
              <a:gd name="connsiteY242" fmla="*/ 63689 h 195617"/>
              <a:gd name="connsiteX243" fmla="*/ 2079009 w 3571164"/>
              <a:gd name="connsiteY243" fmla="*/ 77337 h 195617"/>
              <a:gd name="connsiteX244" fmla="*/ 2051713 w 3571164"/>
              <a:gd name="connsiteY244" fmla="*/ 50041 h 195617"/>
              <a:gd name="connsiteX245" fmla="*/ 2047164 w 3571164"/>
              <a:gd name="connsiteY245" fmla="*/ 72788 h 195617"/>
              <a:gd name="connsiteX246" fmla="*/ 2038065 w 3571164"/>
              <a:gd name="connsiteY246" fmla="*/ 77337 h 195617"/>
              <a:gd name="connsiteX247" fmla="*/ 2028967 w 3571164"/>
              <a:gd name="connsiteY247" fmla="*/ 63689 h 195617"/>
              <a:gd name="connsiteX248" fmla="*/ 2024418 w 3571164"/>
              <a:gd name="connsiteY248" fmla="*/ 50041 h 195617"/>
              <a:gd name="connsiteX249" fmla="*/ 2047164 w 3571164"/>
              <a:gd name="connsiteY249" fmla="*/ 113731 h 195617"/>
              <a:gd name="connsiteX250" fmla="*/ 2051713 w 3571164"/>
              <a:gd name="connsiteY250" fmla="*/ 131928 h 195617"/>
              <a:gd name="connsiteX251" fmla="*/ 2047164 w 3571164"/>
              <a:gd name="connsiteY251" fmla="*/ 145576 h 195617"/>
              <a:gd name="connsiteX252" fmla="*/ 2038065 w 3571164"/>
              <a:gd name="connsiteY252" fmla="*/ 131928 h 195617"/>
              <a:gd name="connsiteX253" fmla="*/ 2024418 w 3571164"/>
              <a:gd name="connsiteY253" fmla="*/ 113731 h 195617"/>
              <a:gd name="connsiteX254" fmla="*/ 2006221 w 3571164"/>
              <a:gd name="connsiteY254" fmla="*/ 72788 h 195617"/>
              <a:gd name="connsiteX255" fmla="*/ 1997122 w 3571164"/>
              <a:gd name="connsiteY255" fmla="*/ 54591 h 195617"/>
              <a:gd name="connsiteX256" fmla="*/ 1992573 w 3571164"/>
              <a:gd name="connsiteY256" fmla="*/ 68238 h 195617"/>
              <a:gd name="connsiteX257" fmla="*/ 1997122 w 3571164"/>
              <a:gd name="connsiteY257" fmla="*/ 81886 h 195617"/>
              <a:gd name="connsiteX258" fmla="*/ 1992573 w 3571164"/>
              <a:gd name="connsiteY258" fmla="*/ 81886 h 195617"/>
              <a:gd name="connsiteX259" fmla="*/ 1978925 w 3571164"/>
              <a:gd name="connsiteY259" fmla="*/ 100083 h 195617"/>
              <a:gd name="connsiteX260" fmla="*/ 1956179 w 3571164"/>
              <a:gd name="connsiteY260" fmla="*/ 104632 h 195617"/>
              <a:gd name="connsiteX261" fmla="*/ 1947080 w 3571164"/>
              <a:gd name="connsiteY261" fmla="*/ 77337 h 195617"/>
              <a:gd name="connsiteX262" fmla="*/ 1942531 w 3571164"/>
              <a:gd name="connsiteY262" fmla="*/ 63689 h 195617"/>
              <a:gd name="connsiteX263" fmla="*/ 1937982 w 3571164"/>
              <a:gd name="connsiteY263" fmla="*/ 77337 h 195617"/>
              <a:gd name="connsiteX264" fmla="*/ 1924334 w 3571164"/>
              <a:gd name="connsiteY264" fmla="*/ 95534 h 195617"/>
              <a:gd name="connsiteX265" fmla="*/ 1919785 w 3571164"/>
              <a:gd name="connsiteY265" fmla="*/ 81886 h 195617"/>
              <a:gd name="connsiteX266" fmla="*/ 1915235 w 3571164"/>
              <a:gd name="connsiteY266" fmla="*/ 95534 h 195617"/>
              <a:gd name="connsiteX267" fmla="*/ 1887940 w 3571164"/>
              <a:gd name="connsiteY267" fmla="*/ 104632 h 195617"/>
              <a:gd name="connsiteX268" fmla="*/ 1860644 w 3571164"/>
              <a:gd name="connsiteY268" fmla="*/ 113731 h 195617"/>
              <a:gd name="connsiteX269" fmla="*/ 1842447 w 3571164"/>
              <a:gd name="connsiteY269" fmla="*/ 118280 h 195617"/>
              <a:gd name="connsiteX270" fmla="*/ 1655928 w 3571164"/>
              <a:gd name="connsiteY270" fmla="*/ 109182 h 195617"/>
              <a:gd name="connsiteX271" fmla="*/ 1492155 w 3571164"/>
              <a:gd name="connsiteY271" fmla="*/ 113731 h 195617"/>
              <a:gd name="connsiteX272" fmla="*/ 1428465 w 3571164"/>
              <a:gd name="connsiteY272" fmla="*/ 118280 h 195617"/>
              <a:gd name="connsiteX273" fmla="*/ 1405719 w 3571164"/>
              <a:gd name="connsiteY273" fmla="*/ 113731 h 195617"/>
              <a:gd name="connsiteX274" fmla="*/ 1401170 w 3571164"/>
              <a:gd name="connsiteY274" fmla="*/ 100083 h 195617"/>
              <a:gd name="connsiteX275" fmla="*/ 1369325 w 3571164"/>
              <a:gd name="connsiteY275" fmla="*/ 81886 h 195617"/>
              <a:gd name="connsiteX276" fmla="*/ 1360227 w 3571164"/>
              <a:gd name="connsiteY276" fmla="*/ 68238 h 195617"/>
              <a:gd name="connsiteX277" fmla="*/ 1351128 w 3571164"/>
              <a:gd name="connsiteY277" fmla="*/ 95534 h 195617"/>
              <a:gd name="connsiteX278" fmla="*/ 1346579 w 3571164"/>
              <a:gd name="connsiteY278" fmla="*/ 109182 h 195617"/>
              <a:gd name="connsiteX279" fmla="*/ 1337480 w 3571164"/>
              <a:gd name="connsiteY279" fmla="*/ 81886 h 195617"/>
              <a:gd name="connsiteX280" fmla="*/ 1319283 w 3571164"/>
              <a:gd name="connsiteY280" fmla="*/ 45492 h 195617"/>
              <a:gd name="connsiteX281" fmla="*/ 1314734 w 3571164"/>
              <a:gd name="connsiteY281" fmla="*/ 59140 h 195617"/>
              <a:gd name="connsiteX282" fmla="*/ 1310185 w 3571164"/>
              <a:gd name="connsiteY282" fmla="*/ 109182 h 195617"/>
              <a:gd name="connsiteX283" fmla="*/ 1282889 w 3571164"/>
              <a:gd name="connsiteY283" fmla="*/ 54591 h 195617"/>
              <a:gd name="connsiteX284" fmla="*/ 1278340 w 3571164"/>
              <a:gd name="connsiteY284" fmla="*/ 81886 h 195617"/>
              <a:gd name="connsiteX285" fmla="*/ 1269241 w 3571164"/>
              <a:gd name="connsiteY285" fmla="*/ 68238 h 195617"/>
              <a:gd name="connsiteX286" fmla="*/ 1273791 w 3571164"/>
              <a:gd name="connsiteY286" fmla="*/ 109182 h 195617"/>
              <a:gd name="connsiteX287" fmla="*/ 1264692 w 3571164"/>
              <a:gd name="connsiteY287" fmla="*/ 95534 h 195617"/>
              <a:gd name="connsiteX288" fmla="*/ 1251044 w 3571164"/>
              <a:gd name="connsiteY288" fmla="*/ 100083 h 195617"/>
              <a:gd name="connsiteX289" fmla="*/ 1237397 w 3571164"/>
              <a:gd name="connsiteY289" fmla="*/ 100083 h 195617"/>
              <a:gd name="connsiteX290" fmla="*/ 1219200 w 3571164"/>
              <a:gd name="connsiteY290" fmla="*/ 118280 h 195617"/>
              <a:gd name="connsiteX291" fmla="*/ 1196453 w 3571164"/>
              <a:gd name="connsiteY291" fmla="*/ 90985 h 195617"/>
              <a:gd name="connsiteX292" fmla="*/ 1191904 w 3571164"/>
              <a:gd name="connsiteY292" fmla="*/ 104632 h 195617"/>
              <a:gd name="connsiteX293" fmla="*/ 1173707 w 3571164"/>
              <a:gd name="connsiteY293" fmla="*/ 77337 h 195617"/>
              <a:gd name="connsiteX294" fmla="*/ 1164609 w 3571164"/>
              <a:gd name="connsiteY294" fmla="*/ 113731 h 195617"/>
              <a:gd name="connsiteX295" fmla="*/ 1155510 w 3571164"/>
              <a:gd name="connsiteY295" fmla="*/ 100083 h 195617"/>
              <a:gd name="connsiteX296" fmla="*/ 1132764 w 3571164"/>
              <a:gd name="connsiteY296" fmla="*/ 113731 h 195617"/>
              <a:gd name="connsiteX297" fmla="*/ 1123665 w 3571164"/>
              <a:gd name="connsiteY297" fmla="*/ 95534 h 195617"/>
              <a:gd name="connsiteX298" fmla="*/ 1105468 w 3571164"/>
              <a:gd name="connsiteY298" fmla="*/ 95534 h 195617"/>
              <a:gd name="connsiteX299" fmla="*/ 1091821 w 3571164"/>
              <a:gd name="connsiteY299" fmla="*/ 90985 h 195617"/>
              <a:gd name="connsiteX300" fmla="*/ 1087271 w 3571164"/>
              <a:gd name="connsiteY300" fmla="*/ 104632 h 195617"/>
              <a:gd name="connsiteX301" fmla="*/ 1082722 w 3571164"/>
              <a:gd name="connsiteY301" fmla="*/ 127379 h 195617"/>
              <a:gd name="connsiteX302" fmla="*/ 1078173 w 3571164"/>
              <a:gd name="connsiteY302" fmla="*/ 113731 h 195617"/>
              <a:gd name="connsiteX303" fmla="*/ 1069074 w 3571164"/>
              <a:gd name="connsiteY303" fmla="*/ 100083 h 195617"/>
              <a:gd name="connsiteX304" fmla="*/ 1041779 w 3571164"/>
              <a:gd name="connsiteY304" fmla="*/ 86435 h 195617"/>
              <a:gd name="connsiteX305" fmla="*/ 1028131 w 3571164"/>
              <a:gd name="connsiteY305" fmla="*/ 95534 h 195617"/>
              <a:gd name="connsiteX306" fmla="*/ 1023582 w 3571164"/>
              <a:gd name="connsiteY306" fmla="*/ 109182 h 195617"/>
              <a:gd name="connsiteX307" fmla="*/ 1000835 w 3571164"/>
              <a:gd name="connsiteY307" fmla="*/ 104632 h 195617"/>
              <a:gd name="connsiteX308" fmla="*/ 987188 w 3571164"/>
              <a:gd name="connsiteY308" fmla="*/ 104632 h 195617"/>
              <a:gd name="connsiteX309" fmla="*/ 973540 w 3571164"/>
              <a:gd name="connsiteY309" fmla="*/ 100083 h 195617"/>
              <a:gd name="connsiteX310" fmla="*/ 959892 w 3571164"/>
              <a:gd name="connsiteY310" fmla="*/ 104632 h 195617"/>
              <a:gd name="connsiteX311" fmla="*/ 946244 w 3571164"/>
              <a:gd name="connsiteY311" fmla="*/ 118280 h 195617"/>
              <a:gd name="connsiteX312" fmla="*/ 932597 w 3571164"/>
              <a:gd name="connsiteY312" fmla="*/ 109182 h 195617"/>
              <a:gd name="connsiteX313" fmla="*/ 941695 w 3571164"/>
              <a:gd name="connsiteY313" fmla="*/ 131928 h 195617"/>
              <a:gd name="connsiteX314" fmla="*/ 946244 w 3571164"/>
              <a:gd name="connsiteY314" fmla="*/ 145576 h 195617"/>
              <a:gd name="connsiteX315" fmla="*/ 941695 w 3571164"/>
              <a:gd name="connsiteY315" fmla="*/ 127379 h 195617"/>
              <a:gd name="connsiteX316" fmla="*/ 923498 w 3571164"/>
              <a:gd name="connsiteY316" fmla="*/ 100083 h 195617"/>
              <a:gd name="connsiteX317" fmla="*/ 905301 w 3571164"/>
              <a:gd name="connsiteY317" fmla="*/ 118280 h 195617"/>
              <a:gd name="connsiteX318" fmla="*/ 891653 w 3571164"/>
              <a:gd name="connsiteY318" fmla="*/ 104632 h 195617"/>
              <a:gd name="connsiteX319" fmla="*/ 882555 w 3571164"/>
              <a:gd name="connsiteY319" fmla="*/ 118280 h 195617"/>
              <a:gd name="connsiteX320" fmla="*/ 864358 w 3571164"/>
              <a:gd name="connsiteY320" fmla="*/ 86435 h 195617"/>
              <a:gd name="connsiteX321" fmla="*/ 818865 w 3571164"/>
              <a:gd name="connsiteY321" fmla="*/ 109182 h 195617"/>
              <a:gd name="connsiteX322" fmla="*/ 805218 w 3571164"/>
              <a:gd name="connsiteY322" fmla="*/ 118280 h 195617"/>
              <a:gd name="connsiteX323" fmla="*/ 777922 w 3571164"/>
              <a:gd name="connsiteY323" fmla="*/ 86435 h 195617"/>
              <a:gd name="connsiteX324" fmla="*/ 759725 w 3571164"/>
              <a:gd name="connsiteY324" fmla="*/ 90985 h 195617"/>
              <a:gd name="connsiteX325" fmla="*/ 755176 w 3571164"/>
              <a:gd name="connsiteY325" fmla="*/ 104632 h 195617"/>
              <a:gd name="connsiteX326" fmla="*/ 741528 w 3571164"/>
              <a:gd name="connsiteY326" fmla="*/ 113731 h 195617"/>
              <a:gd name="connsiteX327" fmla="*/ 723331 w 3571164"/>
              <a:gd name="connsiteY327" fmla="*/ 104632 h 195617"/>
              <a:gd name="connsiteX328" fmla="*/ 718782 w 3571164"/>
              <a:gd name="connsiteY328" fmla="*/ 90985 h 195617"/>
              <a:gd name="connsiteX329" fmla="*/ 709683 w 3571164"/>
              <a:gd name="connsiteY329" fmla="*/ 77337 h 195617"/>
              <a:gd name="connsiteX330" fmla="*/ 714232 w 3571164"/>
              <a:gd name="connsiteY330" fmla="*/ 104632 h 195617"/>
              <a:gd name="connsiteX331" fmla="*/ 709683 w 3571164"/>
              <a:gd name="connsiteY331" fmla="*/ 145576 h 195617"/>
              <a:gd name="connsiteX332" fmla="*/ 705134 w 3571164"/>
              <a:gd name="connsiteY332" fmla="*/ 131928 h 195617"/>
              <a:gd name="connsiteX333" fmla="*/ 682388 w 3571164"/>
              <a:gd name="connsiteY333" fmla="*/ 145576 h 195617"/>
              <a:gd name="connsiteX334" fmla="*/ 673289 w 3571164"/>
              <a:gd name="connsiteY334" fmla="*/ 159223 h 195617"/>
              <a:gd name="connsiteX335" fmla="*/ 659641 w 3571164"/>
              <a:gd name="connsiteY335" fmla="*/ 154674 h 195617"/>
              <a:gd name="connsiteX336" fmla="*/ 641444 w 3571164"/>
              <a:gd name="connsiteY336" fmla="*/ 136477 h 195617"/>
              <a:gd name="connsiteX337" fmla="*/ 645994 w 3571164"/>
              <a:gd name="connsiteY337" fmla="*/ 150125 h 195617"/>
              <a:gd name="connsiteX338" fmla="*/ 636895 w 3571164"/>
              <a:gd name="connsiteY338" fmla="*/ 113731 h 195617"/>
              <a:gd name="connsiteX339" fmla="*/ 632346 w 3571164"/>
              <a:gd name="connsiteY339" fmla="*/ 95534 h 195617"/>
              <a:gd name="connsiteX340" fmla="*/ 641444 w 3571164"/>
              <a:gd name="connsiteY340" fmla="*/ 150125 h 195617"/>
              <a:gd name="connsiteX341" fmla="*/ 645994 w 3571164"/>
              <a:gd name="connsiteY341" fmla="*/ 163773 h 195617"/>
              <a:gd name="connsiteX342" fmla="*/ 632346 w 3571164"/>
              <a:gd name="connsiteY342" fmla="*/ 141026 h 195617"/>
              <a:gd name="connsiteX343" fmla="*/ 618698 w 3571164"/>
              <a:gd name="connsiteY343" fmla="*/ 127379 h 195617"/>
              <a:gd name="connsiteX344" fmla="*/ 600501 w 3571164"/>
              <a:gd name="connsiteY344" fmla="*/ 90985 h 195617"/>
              <a:gd name="connsiteX345" fmla="*/ 595952 w 3571164"/>
              <a:gd name="connsiteY345" fmla="*/ 104632 h 195617"/>
              <a:gd name="connsiteX346" fmla="*/ 600501 w 3571164"/>
              <a:gd name="connsiteY346" fmla="*/ 122829 h 195617"/>
              <a:gd name="connsiteX347" fmla="*/ 577755 w 3571164"/>
              <a:gd name="connsiteY347" fmla="*/ 86435 h 195617"/>
              <a:gd name="connsiteX348" fmla="*/ 573206 w 3571164"/>
              <a:gd name="connsiteY348" fmla="*/ 104632 h 195617"/>
              <a:gd name="connsiteX349" fmla="*/ 564107 w 3571164"/>
              <a:gd name="connsiteY349" fmla="*/ 86435 h 195617"/>
              <a:gd name="connsiteX350" fmla="*/ 559558 w 3571164"/>
              <a:gd name="connsiteY350" fmla="*/ 118280 h 195617"/>
              <a:gd name="connsiteX351" fmla="*/ 541361 w 3571164"/>
              <a:gd name="connsiteY351" fmla="*/ 72788 h 195617"/>
              <a:gd name="connsiteX352" fmla="*/ 532262 w 3571164"/>
              <a:gd name="connsiteY352" fmla="*/ 100083 h 195617"/>
              <a:gd name="connsiteX353" fmla="*/ 523164 w 3571164"/>
              <a:gd name="connsiteY353" fmla="*/ 86435 h 195617"/>
              <a:gd name="connsiteX354" fmla="*/ 518615 w 3571164"/>
              <a:gd name="connsiteY354" fmla="*/ 68238 h 195617"/>
              <a:gd name="connsiteX355" fmla="*/ 514065 w 3571164"/>
              <a:gd name="connsiteY355" fmla="*/ 90985 h 195617"/>
              <a:gd name="connsiteX356" fmla="*/ 509516 w 3571164"/>
              <a:gd name="connsiteY356" fmla="*/ 104632 h 195617"/>
              <a:gd name="connsiteX357" fmla="*/ 495868 w 3571164"/>
              <a:gd name="connsiteY357" fmla="*/ 100083 h 195617"/>
              <a:gd name="connsiteX358" fmla="*/ 482221 w 3571164"/>
              <a:gd name="connsiteY358" fmla="*/ 81886 h 195617"/>
              <a:gd name="connsiteX359" fmla="*/ 477671 w 3571164"/>
              <a:gd name="connsiteY359" fmla="*/ 95534 h 195617"/>
              <a:gd name="connsiteX360" fmla="*/ 473122 w 3571164"/>
              <a:gd name="connsiteY360" fmla="*/ 113731 h 195617"/>
              <a:gd name="connsiteX361" fmla="*/ 464024 w 3571164"/>
              <a:gd name="connsiteY361" fmla="*/ 100083 h 195617"/>
              <a:gd name="connsiteX362" fmla="*/ 459474 w 3571164"/>
              <a:gd name="connsiteY362" fmla="*/ 86435 h 195617"/>
              <a:gd name="connsiteX363" fmla="*/ 450376 w 3571164"/>
              <a:gd name="connsiteY363" fmla="*/ 100083 h 195617"/>
              <a:gd name="connsiteX364" fmla="*/ 441277 w 3571164"/>
              <a:gd name="connsiteY364" fmla="*/ 113731 h 195617"/>
              <a:gd name="connsiteX365" fmla="*/ 436728 w 3571164"/>
              <a:gd name="connsiteY365" fmla="*/ 100083 h 195617"/>
              <a:gd name="connsiteX366" fmla="*/ 432179 w 3571164"/>
              <a:gd name="connsiteY366" fmla="*/ 113731 h 195617"/>
              <a:gd name="connsiteX367" fmla="*/ 427630 w 3571164"/>
              <a:gd name="connsiteY367" fmla="*/ 100083 h 195617"/>
              <a:gd name="connsiteX368" fmla="*/ 423080 w 3571164"/>
              <a:gd name="connsiteY368" fmla="*/ 113731 h 195617"/>
              <a:gd name="connsiteX369" fmla="*/ 404883 w 3571164"/>
              <a:gd name="connsiteY369" fmla="*/ 86435 h 195617"/>
              <a:gd name="connsiteX370" fmla="*/ 386686 w 3571164"/>
              <a:gd name="connsiteY370" fmla="*/ 104632 h 195617"/>
              <a:gd name="connsiteX371" fmla="*/ 377588 w 3571164"/>
              <a:gd name="connsiteY371" fmla="*/ 90985 h 195617"/>
              <a:gd name="connsiteX372" fmla="*/ 359391 w 3571164"/>
              <a:gd name="connsiteY372" fmla="*/ 104632 h 195617"/>
              <a:gd name="connsiteX373" fmla="*/ 354841 w 3571164"/>
              <a:gd name="connsiteY373" fmla="*/ 90985 h 195617"/>
              <a:gd name="connsiteX374" fmla="*/ 345743 w 3571164"/>
              <a:gd name="connsiteY374" fmla="*/ 54591 h 195617"/>
              <a:gd name="connsiteX375" fmla="*/ 341194 w 3571164"/>
              <a:gd name="connsiteY375" fmla="*/ 100083 h 195617"/>
              <a:gd name="connsiteX376" fmla="*/ 327546 w 3571164"/>
              <a:gd name="connsiteY376" fmla="*/ 95534 h 195617"/>
              <a:gd name="connsiteX377" fmla="*/ 318447 w 3571164"/>
              <a:gd name="connsiteY377" fmla="*/ 77337 h 195617"/>
              <a:gd name="connsiteX378" fmla="*/ 318447 w 3571164"/>
              <a:gd name="connsiteY378" fmla="*/ 141026 h 195617"/>
              <a:gd name="connsiteX379" fmla="*/ 313898 w 3571164"/>
              <a:gd name="connsiteY379" fmla="*/ 127379 h 195617"/>
              <a:gd name="connsiteX380" fmla="*/ 295701 w 3571164"/>
              <a:gd name="connsiteY380" fmla="*/ 86435 h 195617"/>
              <a:gd name="connsiteX381" fmla="*/ 272955 w 3571164"/>
              <a:gd name="connsiteY381" fmla="*/ 77337 h 195617"/>
              <a:gd name="connsiteX382" fmla="*/ 263856 w 3571164"/>
              <a:gd name="connsiteY382" fmla="*/ 90985 h 195617"/>
              <a:gd name="connsiteX383" fmla="*/ 259307 w 3571164"/>
              <a:gd name="connsiteY383" fmla="*/ 109182 h 195617"/>
              <a:gd name="connsiteX384" fmla="*/ 241110 w 3571164"/>
              <a:gd name="connsiteY384" fmla="*/ 81886 h 195617"/>
              <a:gd name="connsiteX385" fmla="*/ 236561 w 3571164"/>
              <a:gd name="connsiteY385" fmla="*/ 95534 h 195617"/>
              <a:gd name="connsiteX386" fmla="*/ 213815 w 3571164"/>
              <a:gd name="connsiteY386" fmla="*/ 72788 h 195617"/>
              <a:gd name="connsiteX387" fmla="*/ 209265 w 3571164"/>
              <a:gd name="connsiteY387" fmla="*/ 86435 h 195617"/>
              <a:gd name="connsiteX388" fmla="*/ 200167 w 3571164"/>
              <a:gd name="connsiteY388" fmla="*/ 122829 h 195617"/>
              <a:gd name="connsiteX389" fmla="*/ 177421 w 3571164"/>
              <a:gd name="connsiteY389" fmla="*/ 122829 h 195617"/>
              <a:gd name="connsiteX390" fmla="*/ 163773 w 3571164"/>
              <a:gd name="connsiteY390" fmla="*/ 118280 h 195617"/>
              <a:gd name="connsiteX391" fmla="*/ 154674 w 3571164"/>
              <a:gd name="connsiteY391" fmla="*/ 100083 h 195617"/>
              <a:gd name="connsiteX392" fmla="*/ 150125 w 3571164"/>
              <a:gd name="connsiteY392" fmla="*/ 86435 h 195617"/>
              <a:gd name="connsiteX393" fmla="*/ 141027 w 3571164"/>
              <a:gd name="connsiteY393" fmla="*/ 100083 h 195617"/>
              <a:gd name="connsiteX394" fmla="*/ 136477 w 3571164"/>
              <a:gd name="connsiteY394" fmla="*/ 118280 h 195617"/>
              <a:gd name="connsiteX395" fmla="*/ 122830 w 3571164"/>
              <a:gd name="connsiteY395" fmla="*/ 113731 h 195617"/>
              <a:gd name="connsiteX396" fmla="*/ 118280 w 3571164"/>
              <a:gd name="connsiteY396" fmla="*/ 100083 h 195617"/>
              <a:gd name="connsiteX397" fmla="*/ 109182 w 3571164"/>
              <a:gd name="connsiteY397" fmla="*/ 86435 h 195617"/>
              <a:gd name="connsiteX398" fmla="*/ 104632 w 3571164"/>
              <a:gd name="connsiteY398" fmla="*/ 122829 h 195617"/>
              <a:gd name="connsiteX399" fmla="*/ 86435 w 3571164"/>
              <a:gd name="connsiteY399" fmla="*/ 95534 h 195617"/>
              <a:gd name="connsiteX400" fmla="*/ 81886 w 3571164"/>
              <a:gd name="connsiteY400" fmla="*/ 118280 h 195617"/>
              <a:gd name="connsiteX401" fmla="*/ 72788 w 3571164"/>
              <a:gd name="connsiteY401" fmla="*/ 104632 h 195617"/>
              <a:gd name="connsiteX402" fmla="*/ 59140 w 3571164"/>
              <a:gd name="connsiteY402" fmla="*/ 113731 h 195617"/>
              <a:gd name="connsiteX403" fmla="*/ 54591 w 3571164"/>
              <a:gd name="connsiteY403" fmla="*/ 100083 h 195617"/>
              <a:gd name="connsiteX404" fmla="*/ 36394 w 3571164"/>
              <a:gd name="connsiteY404" fmla="*/ 77337 h 195617"/>
              <a:gd name="connsiteX405" fmla="*/ 27295 w 3571164"/>
              <a:gd name="connsiteY405" fmla="*/ 90985 h 195617"/>
              <a:gd name="connsiteX406" fmla="*/ 22746 w 3571164"/>
              <a:gd name="connsiteY406" fmla="*/ 127379 h 195617"/>
              <a:gd name="connsiteX407" fmla="*/ 13647 w 3571164"/>
              <a:gd name="connsiteY407" fmla="*/ 113731 h 195617"/>
              <a:gd name="connsiteX408" fmla="*/ 9098 w 3571164"/>
              <a:gd name="connsiteY408" fmla="*/ 100083 h 195617"/>
              <a:gd name="connsiteX409" fmla="*/ 0 w 3571164"/>
              <a:gd name="connsiteY409" fmla="*/ 86435 h 195617"/>
              <a:gd name="connsiteX410" fmla="*/ 9098 w 3571164"/>
              <a:gd name="connsiteY410" fmla="*/ 113731 h 195617"/>
              <a:gd name="connsiteX411" fmla="*/ 22746 w 3571164"/>
              <a:gd name="connsiteY411" fmla="*/ 154674 h 195617"/>
              <a:gd name="connsiteX412" fmla="*/ 27295 w 3571164"/>
              <a:gd name="connsiteY412" fmla="*/ 168322 h 195617"/>
              <a:gd name="connsiteX413" fmla="*/ 191068 w 3571164"/>
              <a:gd name="connsiteY413" fmla="*/ 181970 h 195617"/>
              <a:gd name="connsiteX414" fmla="*/ 445827 w 3571164"/>
              <a:gd name="connsiteY414" fmla="*/ 191068 h 195617"/>
              <a:gd name="connsiteX415" fmla="*/ 577755 w 3571164"/>
              <a:gd name="connsiteY415" fmla="*/ 195617 h 195617"/>
              <a:gd name="connsiteX416" fmla="*/ 891653 w 3571164"/>
              <a:gd name="connsiteY416" fmla="*/ 191068 h 195617"/>
              <a:gd name="connsiteX417" fmla="*/ 928047 w 3571164"/>
              <a:gd name="connsiteY417" fmla="*/ 186519 h 195617"/>
              <a:gd name="connsiteX418" fmla="*/ 1119116 w 3571164"/>
              <a:gd name="connsiteY418" fmla="*/ 181970 h 195617"/>
              <a:gd name="connsiteX419" fmla="*/ 1141862 w 3571164"/>
              <a:gd name="connsiteY419" fmla="*/ 177420 h 195617"/>
              <a:gd name="connsiteX420" fmla="*/ 1160059 w 3571164"/>
              <a:gd name="connsiteY420" fmla="*/ 172871 h 195617"/>
              <a:gd name="connsiteX421" fmla="*/ 1214650 w 3571164"/>
              <a:gd name="connsiteY421" fmla="*/ 168322 h 195617"/>
              <a:gd name="connsiteX422" fmla="*/ 1237397 w 3571164"/>
              <a:gd name="connsiteY422" fmla="*/ 163773 h 195617"/>
              <a:gd name="connsiteX423" fmla="*/ 1960728 w 3571164"/>
              <a:gd name="connsiteY423" fmla="*/ 150125 h 195617"/>
              <a:gd name="connsiteX424" fmla="*/ 2206388 w 3571164"/>
              <a:gd name="connsiteY424" fmla="*/ 154674 h 195617"/>
              <a:gd name="connsiteX425" fmla="*/ 2301922 w 3571164"/>
              <a:gd name="connsiteY425" fmla="*/ 159223 h 195617"/>
              <a:gd name="connsiteX426" fmla="*/ 2411104 w 3571164"/>
              <a:gd name="connsiteY426" fmla="*/ 163773 h 195617"/>
              <a:gd name="connsiteX427" fmla="*/ 2797791 w 3571164"/>
              <a:gd name="connsiteY427" fmla="*/ 154674 h 195617"/>
              <a:gd name="connsiteX428" fmla="*/ 3002507 w 3571164"/>
              <a:gd name="connsiteY428" fmla="*/ 141026 h 195617"/>
              <a:gd name="connsiteX429" fmla="*/ 3129886 w 3571164"/>
              <a:gd name="connsiteY429" fmla="*/ 150125 h 195617"/>
              <a:gd name="connsiteX430" fmla="*/ 3179928 w 3571164"/>
              <a:gd name="connsiteY430" fmla="*/ 159223 h 195617"/>
              <a:gd name="connsiteX431" fmla="*/ 3207224 w 3571164"/>
              <a:gd name="connsiteY431" fmla="*/ 168322 h 195617"/>
              <a:gd name="connsiteX432" fmla="*/ 3225421 w 3571164"/>
              <a:gd name="connsiteY432" fmla="*/ 172871 h 195617"/>
              <a:gd name="connsiteX433" fmla="*/ 3252716 w 3571164"/>
              <a:gd name="connsiteY433" fmla="*/ 181970 h 195617"/>
              <a:gd name="connsiteX434" fmla="*/ 3270913 w 3571164"/>
              <a:gd name="connsiteY434" fmla="*/ 186519 h 195617"/>
              <a:gd name="connsiteX435" fmla="*/ 3366447 w 3571164"/>
              <a:gd name="connsiteY435" fmla="*/ 181970 h 195617"/>
              <a:gd name="connsiteX436" fmla="*/ 3411940 w 3571164"/>
              <a:gd name="connsiteY436" fmla="*/ 177420 h 195617"/>
              <a:gd name="connsiteX437" fmla="*/ 3480179 w 3571164"/>
              <a:gd name="connsiteY437" fmla="*/ 168322 h 195617"/>
              <a:gd name="connsiteX438" fmla="*/ 3548418 w 3571164"/>
              <a:gd name="connsiteY438" fmla="*/ 163773 h 195617"/>
              <a:gd name="connsiteX439" fmla="*/ 3571164 w 3571164"/>
              <a:gd name="connsiteY439" fmla="*/ 122829 h 195617"/>
              <a:gd name="connsiteX440" fmla="*/ 3557516 w 3571164"/>
              <a:gd name="connsiteY440" fmla="*/ 72788 h 195617"/>
              <a:gd name="connsiteX441" fmla="*/ 3521122 w 3571164"/>
              <a:gd name="connsiteY441" fmla="*/ 100083 h 19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571164" h="195617">
                <a:moveTo>
                  <a:pt x="3521122" y="100083"/>
                </a:moveTo>
                <a:lnTo>
                  <a:pt x="3521122" y="100083"/>
                </a:lnTo>
                <a:cubicBezTo>
                  <a:pt x="3507474" y="98567"/>
                  <a:pt x="3493501" y="98864"/>
                  <a:pt x="3480179" y="95534"/>
                </a:cubicBezTo>
                <a:cubicBezTo>
                  <a:pt x="3471736" y="93423"/>
                  <a:pt x="3457975" y="77879"/>
                  <a:pt x="3452883" y="72788"/>
                </a:cubicBezTo>
                <a:cubicBezTo>
                  <a:pt x="3463123" y="103508"/>
                  <a:pt x="3451307" y="65696"/>
                  <a:pt x="3461982" y="113731"/>
                </a:cubicBezTo>
                <a:cubicBezTo>
                  <a:pt x="3463022" y="118412"/>
                  <a:pt x="3470820" y="125235"/>
                  <a:pt x="3466531" y="127379"/>
                </a:cubicBezTo>
                <a:cubicBezTo>
                  <a:pt x="3461640" y="129824"/>
                  <a:pt x="3457432" y="121313"/>
                  <a:pt x="3452883" y="118280"/>
                </a:cubicBezTo>
                <a:cubicBezTo>
                  <a:pt x="3451367" y="113731"/>
                  <a:pt x="3450223" y="109040"/>
                  <a:pt x="3448334" y="104632"/>
                </a:cubicBezTo>
                <a:cubicBezTo>
                  <a:pt x="3431467" y="65277"/>
                  <a:pt x="3445355" y="104796"/>
                  <a:pt x="3434686" y="72788"/>
                </a:cubicBezTo>
                <a:cubicBezTo>
                  <a:pt x="3436202" y="81886"/>
                  <a:pt x="3437234" y="91079"/>
                  <a:pt x="3439235" y="100083"/>
                </a:cubicBezTo>
                <a:cubicBezTo>
                  <a:pt x="3440275" y="104764"/>
                  <a:pt x="3448074" y="111586"/>
                  <a:pt x="3443785" y="113731"/>
                </a:cubicBezTo>
                <a:cubicBezTo>
                  <a:pt x="3438895" y="116176"/>
                  <a:pt x="3434686" y="107665"/>
                  <a:pt x="3430137" y="104632"/>
                </a:cubicBezTo>
                <a:cubicBezTo>
                  <a:pt x="3427104" y="98566"/>
                  <a:pt x="3424527" y="92250"/>
                  <a:pt x="3421038" y="86435"/>
                </a:cubicBezTo>
                <a:cubicBezTo>
                  <a:pt x="3415412" y="77058"/>
                  <a:pt x="3402841" y="59140"/>
                  <a:pt x="3402841" y="59140"/>
                </a:cubicBezTo>
                <a:cubicBezTo>
                  <a:pt x="3404358" y="68238"/>
                  <a:pt x="3405582" y="77390"/>
                  <a:pt x="3407391" y="86435"/>
                </a:cubicBezTo>
                <a:cubicBezTo>
                  <a:pt x="3412038" y="109666"/>
                  <a:pt x="3417803" y="112449"/>
                  <a:pt x="3398292" y="86435"/>
                </a:cubicBezTo>
                <a:cubicBezTo>
                  <a:pt x="3399808" y="98566"/>
                  <a:pt x="3400982" y="110745"/>
                  <a:pt x="3402841" y="122829"/>
                </a:cubicBezTo>
                <a:cubicBezTo>
                  <a:pt x="3404017" y="130472"/>
                  <a:pt x="3410849" y="138660"/>
                  <a:pt x="3407391" y="145576"/>
                </a:cubicBezTo>
                <a:cubicBezTo>
                  <a:pt x="3405246" y="149865"/>
                  <a:pt x="3398292" y="142543"/>
                  <a:pt x="3393743" y="141026"/>
                </a:cubicBezTo>
                <a:cubicBezTo>
                  <a:pt x="3387677" y="131928"/>
                  <a:pt x="3384644" y="119797"/>
                  <a:pt x="3375546" y="113731"/>
                </a:cubicBezTo>
                <a:cubicBezTo>
                  <a:pt x="3367800" y="108567"/>
                  <a:pt x="3349340" y="96624"/>
                  <a:pt x="3343701" y="90985"/>
                </a:cubicBezTo>
                <a:cubicBezTo>
                  <a:pt x="3338055" y="85339"/>
                  <a:pt x="3326123" y="66892"/>
                  <a:pt x="3320955" y="59140"/>
                </a:cubicBezTo>
                <a:cubicBezTo>
                  <a:pt x="3324528" y="80581"/>
                  <a:pt x="3324625" y="85635"/>
                  <a:pt x="3330053" y="104632"/>
                </a:cubicBezTo>
                <a:cubicBezTo>
                  <a:pt x="3331370" y="109243"/>
                  <a:pt x="3339398" y="118280"/>
                  <a:pt x="3334603" y="118280"/>
                </a:cubicBezTo>
                <a:cubicBezTo>
                  <a:pt x="3328169" y="118280"/>
                  <a:pt x="3325504" y="109181"/>
                  <a:pt x="3320955" y="104632"/>
                </a:cubicBezTo>
                <a:cubicBezTo>
                  <a:pt x="3319439" y="109181"/>
                  <a:pt x="3317446" y="113599"/>
                  <a:pt x="3316406" y="118280"/>
                </a:cubicBezTo>
                <a:cubicBezTo>
                  <a:pt x="3314405" y="127285"/>
                  <a:pt x="3319865" y="141000"/>
                  <a:pt x="3311856" y="145576"/>
                </a:cubicBezTo>
                <a:cubicBezTo>
                  <a:pt x="3303529" y="150334"/>
                  <a:pt x="3292541" y="141797"/>
                  <a:pt x="3284561" y="136477"/>
                </a:cubicBezTo>
                <a:cubicBezTo>
                  <a:pt x="3280012" y="133444"/>
                  <a:pt x="3275909" y="129600"/>
                  <a:pt x="3270913" y="127379"/>
                </a:cubicBezTo>
                <a:cubicBezTo>
                  <a:pt x="3245545" y="116104"/>
                  <a:pt x="3235893" y="117314"/>
                  <a:pt x="3207224" y="113731"/>
                </a:cubicBezTo>
                <a:cubicBezTo>
                  <a:pt x="3202675" y="112215"/>
                  <a:pt x="3197865" y="111327"/>
                  <a:pt x="3193576" y="109182"/>
                </a:cubicBezTo>
                <a:cubicBezTo>
                  <a:pt x="3188686" y="106737"/>
                  <a:pt x="3184819" y="97638"/>
                  <a:pt x="3179928" y="100083"/>
                </a:cubicBezTo>
                <a:cubicBezTo>
                  <a:pt x="3175639" y="102227"/>
                  <a:pt x="3182332" y="109442"/>
                  <a:pt x="3184477" y="113731"/>
                </a:cubicBezTo>
                <a:cubicBezTo>
                  <a:pt x="3192059" y="128895"/>
                  <a:pt x="3202675" y="133446"/>
                  <a:pt x="3179928" y="118280"/>
                </a:cubicBezTo>
                <a:lnTo>
                  <a:pt x="3189027" y="131928"/>
                </a:lnTo>
                <a:cubicBezTo>
                  <a:pt x="3188316" y="129085"/>
                  <a:pt x="3181325" y="95534"/>
                  <a:pt x="3175379" y="95534"/>
                </a:cubicBezTo>
                <a:cubicBezTo>
                  <a:pt x="3169127" y="95534"/>
                  <a:pt x="3172346" y="107665"/>
                  <a:pt x="3170830" y="113731"/>
                </a:cubicBezTo>
                <a:cubicBezTo>
                  <a:pt x="3166281" y="110698"/>
                  <a:pt x="3160598" y="108901"/>
                  <a:pt x="3157182" y="104632"/>
                </a:cubicBezTo>
                <a:cubicBezTo>
                  <a:pt x="3141696" y="85276"/>
                  <a:pt x="3168824" y="76259"/>
                  <a:pt x="3157182" y="122829"/>
                </a:cubicBezTo>
                <a:cubicBezTo>
                  <a:pt x="3155856" y="128133"/>
                  <a:pt x="3152719" y="112080"/>
                  <a:pt x="3148083" y="109182"/>
                </a:cubicBezTo>
                <a:cubicBezTo>
                  <a:pt x="3139950" y="104099"/>
                  <a:pt x="3120788" y="100083"/>
                  <a:pt x="3120788" y="100083"/>
                </a:cubicBezTo>
                <a:cubicBezTo>
                  <a:pt x="3098615" y="66825"/>
                  <a:pt x="3125684" y="108649"/>
                  <a:pt x="3102591" y="68238"/>
                </a:cubicBezTo>
                <a:cubicBezTo>
                  <a:pt x="3099878" y="63491"/>
                  <a:pt x="3096525" y="59140"/>
                  <a:pt x="3093492" y="54591"/>
                </a:cubicBezTo>
                <a:cubicBezTo>
                  <a:pt x="3091976" y="59140"/>
                  <a:pt x="3088943" y="63443"/>
                  <a:pt x="3088943" y="68238"/>
                </a:cubicBezTo>
                <a:cubicBezTo>
                  <a:pt x="3088943" y="88691"/>
                  <a:pt x="3095190" y="91913"/>
                  <a:pt x="3102591" y="109182"/>
                </a:cubicBezTo>
                <a:cubicBezTo>
                  <a:pt x="3104480" y="113589"/>
                  <a:pt x="3110531" y="119439"/>
                  <a:pt x="3107140" y="122829"/>
                </a:cubicBezTo>
                <a:cubicBezTo>
                  <a:pt x="3103749" y="126220"/>
                  <a:pt x="3098041" y="119796"/>
                  <a:pt x="3093492" y="118280"/>
                </a:cubicBezTo>
                <a:cubicBezTo>
                  <a:pt x="3080552" y="98870"/>
                  <a:pt x="3074592" y="92376"/>
                  <a:pt x="3066197" y="72788"/>
                </a:cubicBezTo>
                <a:cubicBezTo>
                  <a:pt x="3064308" y="68380"/>
                  <a:pt x="3060707" y="54438"/>
                  <a:pt x="3061647" y="59140"/>
                </a:cubicBezTo>
                <a:cubicBezTo>
                  <a:pt x="3069478" y="98298"/>
                  <a:pt x="3068223" y="87292"/>
                  <a:pt x="3079844" y="118280"/>
                </a:cubicBezTo>
                <a:cubicBezTo>
                  <a:pt x="3081528" y="122770"/>
                  <a:pt x="3084394" y="136723"/>
                  <a:pt x="3084394" y="131928"/>
                </a:cubicBezTo>
                <a:cubicBezTo>
                  <a:pt x="3084394" y="116403"/>
                  <a:pt x="3078145" y="103933"/>
                  <a:pt x="3070746" y="90985"/>
                </a:cubicBezTo>
                <a:cubicBezTo>
                  <a:pt x="3068033" y="86238"/>
                  <a:pt x="3064360" y="82084"/>
                  <a:pt x="3061647" y="77337"/>
                </a:cubicBezTo>
                <a:cubicBezTo>
                  <a:pt x="3058282" y="71449"/>
                  <a:pt x="3055582" y="65206"/>
                  <a:pt x="3052549" y="59140"/>
                </a:cubicBezTo>
                <a:cubicBezTo>
                  <a:pt x="3054065" y="66722"/>
                  <a:pt x="3060556" y="88802"/>
                  <a:pt x="3057098" y="81886"/>
                </a:cubicBezTo>
                <a:cubicBezTo>
                  <a:pt x="3054065" y="75820"/>
                  <a:pt x="3050381" y="70039"/>
                  <a:pt x="3048000" y="63689"/>
                </a:cubicBezTo>
                <a:cubicBezTo>
                  <a:pt x="3045805" y="57835"/>
                  <a:pt x="3041473" y="39560"/>
                  <a:pt x="3043450" y="45492"/>
                </a:cubicBezTo>
                <a:cubicBezTo>
                  <a:pt x="3046941" y="55965"/>
                  <a:pt x="3048776" y="66962"/>
                  <a:pt x="3052549" y="77337"/>
                </a:cubicBezTo>
                <a:cubicBezTo>
                  <a:pt x="3054867" y="83710"/>
                  <a:pt x="3061647" y="88752"/>
                  <a:pt x="3061647" y="95534"/>
                </a:cubicBezTo>
                <a:cubicBezTo>
                  <a:pt x="3061647" y="101001"/>
                  <a:pt x="3054770" y="86882"/>
                  <a:pt x="3052549" y="81886"/>
                </a:cubicBezTo>
                <a:cubicBezTo>
                  <a:pt x="3048654" y="73122"/>
                  <a:pt x="3043450" y="54591"/>
                  <a:pt x="3043450" y="54591"/>
                </a:cubicBezTo>
                <a:cubicBezTo>
                  <a:pt x="3036171" y="76427"/>
                  <a:pt x="3041631" y="69147"/>
                  <a:pt x="3034352" y="54591"/>
                </a:cubicBezTo>
                <a:cubicBezTo>
                  <a:pt x="3031907" y="49701"/>
                  <a:pt x="3028286" y="45492"/>
                  <a:pt x="3025253" y="40943"/>
                </a:cubicBezTo>
                <a:cubicBezTo>
                  <a:pt x="3026770" y="51558"/>
                  <a:pt x="3034598" y="63197"/>
                  <a:pt x="3029803" y="72788"/>
                </a:cubicBezTo>
                <a:cubicBezTo>
                  <a:pt x="3026926" y="78543"/>
                  <a:pt x="3020274" y="64082"/>
                  <a:pt x="3016155" y="59140"/>
                </a:cubicBezTo>
                <a:cubicBezTo>
                  <a:pt x="3012655" y="54940"/>
                  <a:pt x="3010089" y="50041"/>
                  <a:pt x="3007056" y="45492"/>
                </a:cubicBezTo>
                <a:cubicBezTo>
                  <a:pt x="3016308" y="91746"/>
                  <a:pt x="3006828" y="49239"/>
                  <a:pt x="3016155" y="81886"/>
                </a:cubicBezTo>
                <a:cubicBezTo>
                  <a:pt x="3017873" y="87898"/>
                  <a:pt x="3018986" y="94071"/>
                  <a:pt x="3020704" y="100083"/>
                </a:cubicBezTo>
                <a:cubicBezTo>
                  <a:pt x="3022021" y="104694"/>
                  <a:pt x="3027720" y="117843"/>
                  <a:pt x="3025253" y="113731"/>
                </a:cubicBezTo>
                <a:cubicBezTo>
                  <a:pt x="3018275" y="102101"/>
                  <a:pt x="3013122" y="89468"/>
                  <a:pt x="3007056" y="77337"/>
                </a:cubicBezTo>
                <a:cubicBezTo>
                  <a:pt x="2995162" y="53549"/>
                  <a:pt x="2999602" y="65717"/>
                  <a:pt x="2993409" y="40943"/>
                </a:cubicBezTo>
                <a:cubicBezTo>
                  <a:pt x="2983147" y="81989"/>
                  <a:pt x="2988264" y="89200"/>
                  <a:pt x="2979761" y="63689"/>
                </a:cubicBezTo>
                <a:cubicBezTo>
                  <a:pt x="2973572" y="82258"/>
                  <a:pt x="2973610" y="74003"/>
                  <a:pt x="2979761" y="95534"/>
                </a:cubicBezTo>
                <a:cubicBezTo>
                  <a:pt x="2981078" y="100145"/>
                  <a:pt x="2989105" y="109182"/>
                  <a:pt x="2984310" y="109182"/>
                </a:cubicBezTo>
                <a:cubicBezTo>
                  <a:pt x="2976728" y="109182"/>
                  <a:pt x="2972179" y="100083"/>
                  <a:pt x="2966113" y="95534"/>
                </a:cubicBezTo>
                <a:cubicBezTo>
                  <a:pt x="2945771" y="54851"/>
                  <a:pt x="2952205" y="72007"/>
                  <a:pt x="2943367" y="45492"/>
                </a:cubicBezTo>
                <a:cubicBezTo>
                  <a:pt x="2951640" y="103404"/>
                  <a:pt x="2940463" y="57883"/>
                  <a:pt x="2957015" y="90985"/>
                </a:cubicBezTo>
                <a:cubicBezTo>
                  <a:pt x="2959159" y="95274"/>
                  <a:pt x="2964955" y="108023"/>
                  <a:pt x="2961564" y="104632"/>
                </a:cubicBezTo>
                <a:cubicBezTo>
                  <a:pt x="2953832" y="96900"/>
                  <a:pt x="2949433" y="86435"/>
                  <a:pt x="2943367" y="77337"/>
                </a:cubicBezTo>
                <a:lnTo>
                  <a:pt x="2934268" y="63689"/>
                </a:lnTo>
                <a:cubicBezTo>
                  <a:pt x="2927732" y="44079"/>
                  <a:pt x="2925902" y="35878"/>
                  <a:pt x="2934268" y="81886"/>
                </a:cubicBezTo>
                <a:cubicBezTo>
                  <a:pt x="2938639" y="105925"/>
                  <a:pt x="2946267" y="105670"/>
                  <a:pt x="2920621" y="86435"/>
                </a:cubicBezTo>
                <a:cubicBezTo>
                  <a:pt x="2908616" y="50429"/>
                  <a:pt x="2922050" y="89556"/>
                  <a:pt x="2920621" y="90985"/>
                </a:cubicBezTo>
                <a:cubicBezTo>
                  <a:pt x="2916755" y="94851"/>
                  <a:pt x="2914555" y="81886"/>
                  <a:pt x="2911522" y="77337"/>
                </a:cubicBezTo>
                <a:cubicBezTo>
                  <a:pt x="2910006" y="86435"/>
                  <a:pt x="2916197" y="104632"/>
                  <a:pt x="2906973" y="104632"/>
                </a:cubicBezTo>
                <a:cubicBezTo>
                  <a:pt x="2897382" y="104632"/>
                  <a:pt x="2900907" y="86435"/>
                  <a:pt x="2897874" y="77337"/>
                </a:cubicBezTo>
                <a:lnTo>
                  <a:pt x="2893325" y="63689"/>
                </a:lnTo>
                <a:cubicBezTo>
                  <a:pt x="2891809" y="59140"/>
                  <a:pt x="2891436" y="54031"/>
                  <a:pt x="2888776" y="50041"/>
                </a:cubicBezTo>
                <a:cubicBezTo>
                  <a:pt x="2866612" y="16798"/>
                  <a:pt x="2893661" y="58591"/>
                  <a:pt x="2870579" y="18197"/>
                </a:cubicBezTo>
                <a:cubicBezTo>
                  <a:pt x="2867866" y="13450"/>
                  <a:pt x="2860581" y="-844"/>
                  <a:pt x="2861480" y="4549"/>
                </a:cubicBezTo>
                <a:cubicBezTo>
                  <a:pt x="2863031" y="13853"/>
                  <a:pt x="2878118" y="54492"/>
                  <a:pt x="2884227" y="68238"/>
                </a:cubicBezTo>
                <a:cubicBezTo>
                  <a:pt x="2886981" y="74435"/>
                  <a:pt x="2890806" y="80138"/>
                  <a:pt x="2893325" y="86435"/>
                </a:cubicBezTo>
                <a:cubicBezTo>
                  <a:pt x="2896887" y="95340"/>
                  <a:pt x="2899391" y="104632"/>
                  <a:pt x="2902424" y="113731"/>
                </a:cubicBezTo>
                <a:cubicBezTo>
                  <a:pt x="2903940" y="118280"/>
                  <a:pt x="2904313" y="123389"/>
                  <a:pt x="2906973" y="127379"/>
                </a:cubicBezTo>
                <a:cubicBezTo>
                  <a:pt x="2910006" y="131928"/>
                  <a:pt x="2919937" y="144892"/>
                  <a:pt x="2916071" y="141026"/>
                </a:cubicBezTo>
                <a:lnTo>
                  <a:pt x="2902424" y="127379"/>
                </a:lnTo>
                <a:cubicBezTo>
                  <a:pt x="2899391" y="119797"/>
                  <a:pt x="2897291" y="111771"/>
                  <a:pt x="2893325" y="104632"/>
                </a:cubicBezTo>
                <a:cubicBezTo>
                  <a:pt x="2889643" y="98004"/>
                  <a:pt x="2883695" y="92865"/>
                  <a:pt x="2879677" y="86435"/>
                </a:cubicBezTo>
                <a:cubicBezTo>
                  <a:pt x="2871648" y="73588"/>
                  <a:pt x="2870452" y="67856"/>
                  <a:pt x="2866030" y="54591"/>
                </a:cubicBezTo>
                <a:cubicBezTo>
                  <a:pt x="2867546" y="65206"/>
                  <a:pt x="2868476" y="75921"/>
                  <a:pt x="2870579" y="86435"/>
                </a:cubicBezTo>
                <a:cubicBezTo>
                  <a:pt x="2878598" y="126529"/>
                  <a:pt x="2891133" y="130466"/>
                  <a:pt x="2866030" y="113731"/>
                </a:cubicBezTo>
                <a:cubicBezTo>
                  <a:pt x="2862997" y="109182"/>
                  <a:pt x="2862235" y="98757"/>
                  <a:pt x="2856931" y="100083"/>
                </a:cubicBezTo>
                <a:cubicBezTo>
                  <a:pt x="2850352" y="101728"/>
                  <a:pt x="2848791" y="111566"/>
                  <a:pt x="2847832" y="118280"/>
                </a:cubicBezTo>
                <a:cubicBezTo>
                  <a:pt x="2847154" y="123027"/>
                  <a:pt x="2857177" y="131928"/>
                  <a:pt x="2852382" y="131928"/>
                </a:cubicBezTo>
                <a:cubicBezTo>
                  <a:pt x="2846914" y="131928"/>
                  <a:pt x="2847553" y="121696"/>
                  <a:pt x="2843283" y="118280"/>
                </a:cubicBezTo>
                <a:cubicBezTo>
                  <a:pt x="2839538" y="115284"/>
                  <a:pt x="2834184" y="115247"/>
                  <a:pt x="2829635" y="113731"/>
                </a:cubicBezTo>
                <a:cubicBezTo>
                  <a:pt x="2818201" y="148035"/>
                  <a:pt x="2834955" y="112401"/>
                  <a:pt x="2811438" y="118280"/>
                </a:cubicBezTo>
                <a:cubicBezTo>
                  <a:pt x="2806786" y="119443"/>
                  <a:pt x="2808405" y="127379"/>
                  <a:pt x="2806889" y="131928"/>
                </a:cubicBezTo>
                <a:cubicBezTo>
                  <a:pt x="2789352" y="105621"/>
                  <a:pt x="2790694" y="92074"/>
                  <a:pt x="2784143" y="118280"/>
                </a:cubicBezTo>
                <a:cubicBezTo>
                  <a:pt x="2782268" y="125781"/>
                  <a:pt x="2781110" y="133444"/>
                  <a:pt x="2779594" y="141026"/>
                </a:cubicBezTo>
                <a:cubicBezTo>
                  <a:pt x="2775045" y="136477"/>
                  <a:pt x="2770065" y="132321"/>
                  <a:pt x="2765946" y="127379"/>
                </a:cubicBezTo>
                <a:cubicBezTo>
                  <a:pt x="2762446" y="123179"/>
                  <a:pt x="2761924" y="115762"/>
                  <a:pt x="2756847" y="113731"/>
                </a:cubicBezTo>
                <a:cubicBezTo>
                  <a:pt x="2752395" y="111950"/>
                  <a:pt x="2747749" y="116764"/>
                  <a:pt x="2743200" y="118280"/>
                </a:cubicBezTo>
                <a:cubicBezTo>
                  <a:pt x="2703830" y="105158"/>
                  <a:pt x="2760139" y="118910"/>
                  <a:pt x="2725003" y="136477"/>
                </a:cubicBezTo>
                <a:cubicBezTo>
                  <a:pt x="2720626" y="138666"/>
                  <a:pt x="2703761" y="111439"/>
                  <a:pt x="2702256" y="109182"/>
                </a:cubicBezTo>
                <a:cubicBezTo>
                  <a:pt x="2699223" y="115248"/>
                  <a:pt x="2694117" y="120666"/>
                  <a:pt x="2693158" y="127379"/>
                </a:cubicBezTo>
                <a:cubicBezTo>
                  <a:pt x="2692480" y="132126"/>
                  <a:pt x="2701996" y="138882"/>
                  <a:pt x="2697707" y="141026"/>
                </a:cubicBezTo>
                <a:cubicBezTo>
                  <a:pt x="2692817" y="143471"/>
                  <a:pt x="2688949" y="134373"/>
                  <a:pt x="2684059" y="131928"/>
                </a:cubicBezTo>
                <a:cubicBezTo>
                  <a:pt x="2679770" y="129784"/>
                  <a:pt x="2674961" y="128895"/>
                  <a:pt x="2670412" y="127379"/>
                </a:cubicBezTo>
                <a:cubicBezTo>
                  <a:pt x="2665863" y="124346"/>
                  <a:pt x="2660630" y="122146"/>
                  <a:pt x="2656764" y="118280"/>
                </a:cubicBezTo>
                <a:cubicBezTo>
                  <a:pt x="2643726" y="105242"/>
                  <a:pt x="2650516" y="105785"/>
                  <a:pt x="2643116" y="90985"/>
                </a:cubicBezTo>
                <a:cubicBezTo>
                  <a:pt x="2640671" y="86095"/>
                  <a:pt x="2636463" y="82227"/>
                  <a:pt x="2634018" y="77337"/>
                </a:cubicBezTo>
                <a:cubicBezTo>
                  <a:pt x="2631873" y="73048"/>
                  <a:pt x="2631797" y="67881"/>
                  <a:pt x="2629468" y="63689"/>
                </a:cubicBezTo>
                <a:cubicBezTo>
                  <a:pt x="2624157" y="54130"/>
                  <a:pt x="2611271" y="36394"/>
                  <a:pt x="2611271" y="36394"/>
                </a:cubicBezTo>
                <a:cubicBezTo>
                  <a:pt x="2611232" y="36237"/>
                  <a:pt x="2604348" y="6724"/>
                  <a:pt x="2602173" y="4549"/>
                </a:cubicBezTo>
                <a:cubicBezTo>
                  <a:pt x="2598782" y="1158"/>
                  <a:pt x="2593074" y="1516"/>
                  <a:pt x="2588525" y="0"/>
                </a:cubicBezTo>
                <a:cubicBezTo>
                  <a:pt x="2590041" y="7582"/>
                  <a:pt x="2591335" y="15212"/>
                  <a:pt x="2593074" y="22746"/>
                </a:cubicBezTo>
                <a:cubicBezTo>
                  <a:pt x="2595886" y="34930"/>
                  <a:pt x="2599140" y="47009"/>
                  <a:pt x="2602173" y="59140"/>
                </a:cubicBezTo>
                <a:lnTo>
                  <a:pt x="2611271" y="95534"/>
                </a:lnTo>
                <a:cubicBezTo>
                  <a:pt x="2618145" y="123027"/>
                  <a:pt x="2613848" y="107812"/>
                  <a:pt x="2624919" y="141026"/>
                </a:cubicBezTo>
                <a:cubicBezTo>
                  <a:pt x="2626435" y="145575"/>
                  <a:pt x="2631612" y="158963"/>
                  <a:pt x="2629468" y="154674"/>
                </a:cubicBezTo>
                <a:cubicBezTo>
                  <a:pt x="2626435" y="148608"/>
                  <a:pt x="2622515" y="142911"/>
                  <a:pt x="2620370" y="136477"/>
                </a:cubicBezTo>
                <a:cubicBezTo>
                  <a:pt x="2616416" y="124614"/>
                  <a:pt x="2615225" y="111946"/>
                  <a:pt x="2611271" y="100083"/>
                </a:cubicBezTo>
                <a:lnTo>
                  <a:pt x="2606722" y="86435"/>
                </a:lnTo>
                <a:cubicBezTo>
                  <a:pt x="2608238" y="75820"/>
                  <a:pt x="2604573" y="62964"/>
                  <a:pt x="2611271" y="54591"/>
                </a:cubicBezTo>
                <a:cubicBezTo>
                  <a:pt x="2614687" y="50322"/>
                  <a:pt x="2621503" y="59420"/>
                  <a:pt x="2624919" y="63689"/>
                </a:cubicBezTo>
                <a:cubicBezTo>
                  <a:pt x="2627915" y="67434"/>
                  <a:pt x="2627323" y="73048"/>
                  <a:pt x="2629468" y="77337"/>
                </a:cubicBezTo>
                <a:cubicBezTo>
                  <a:pt x="2631913" y="82227"/>
                  <a:pt x="2635534" y="86436"/>
                  <a:pt x="2638567" y="90985"/>
                </a:cubicBezTo>
                <a:cubicBezTo>
                  <a:pt x="2640083" y="86436"/>
                  <a:pt x="2643794" y="82084"/>
                  <a:pt x="2643116" y="77337"/>
                </a:cubicBezTo>
                <a:cubicBezTo>
                  <a:pt x="2642157" y="70624"/>
                  <a:pt x="2636399" y="65490"/>
                  <a:pt x="2634018" y="59140"/>
                </a:cubicBezTo>
                <a:cubicBezTo>
                  <a:pt x="2631823" y="53286"/>
                  <a:pt x="2631186" y="46955"/>
                  <a:pt x="2629468" y="40943"/>
                </a:cubicBezTo>
                <a:cubicBezTo>
                  <a:pt x="2628151" y="36332"/>
                  <a:pt x="2620124" y="27295"/>
                  <a:pt x="2624919" y="27295"/>
                </a:cubicBezTo>
                <a:cubicBezTo>
                  <a:pt x="2631353" y="27295"/>
                  <a:pt x="2634018" y="36394"/>
                  <a:pt x="2638567" y="40943"/>
                </a:cubicBezTo>
                <a:cubicBezTo>
                  <a:pt x="2640083" y="47009"/>
                  <a:pt x="2641319" y="53151"/>
                  <a:pt x="2643116" y="59140"/>
                </a:cubicBezTo>
                <a:cubicBezTo>
                  <a:pt x="2645872" y="68326"/>
                  <a:pt x="2652215" y="86435"/>
                  <a:pt x="2652215" y="86435"/>
                </a:cubicBezTo>
                <a:cubicBezTo>
                  <a:pt x="2663042" y="53953"/>
                  <a:pt x="2655993" y="67120"/>
                  <a:pt x="2670412" y="45492"/>
                </a:cubicBezTo>
                <a:cubicBezTo>
                  <a:pt x="2668487" y="60886"/>
                  <a:pt x="2666735" y="94227"/>
                  <a:pt x="2656764" y="109182"/>
                </a:cubicBezTo>
                <a:lnTo>
                  <a:pt x="2647665" y="122829"/>
                </a:lnTo>
                <a:cubicBezTo>
                  <a:pt x="2646149" y="127378"/>
                  <a:pt x="2647405" y="134332"/>
                  <a:pt x="2643116" y="136477"/>
                </a:cubicBezTo>
                <a:cubicBezTo>
                  <a:pt x="2638827" y="138622"/>
                  <a:pt x="2633213" y="134924"/>
                  <a:pt x="2629468" y="131928"/>
                </a:cubicBezTo>
                <a:cubicBezTo>
                  <a:pt x="2625199" y="128512"/>
                  <a:pt x="2623870" y="122480"/>
                  <a:pt x="2620370" y="118280"/>
                </a:cubicBezTo>
                <a:cubicBezTo>
                  <a:pt x="2591177" y="83247"/>
                  <a:pt x="2620216" y="124872"/>
                  <a:pt x="2597624" y="90985"/>
                </a:cubicBezTo>
                <a:cubicBezTo>
                  <a:pt x="2596107" y="103116"/>
                  <a:pt x="2597615" y="116028"/>
                  <a:pt x="2593074" y="127379"/>
                </a:cubicBezTo>
                <a:cubicBezTo>
                  <a:pt x="2591293" y="131831"/>
                  <a:pt x="2591916" y="117122"/>
                  <a:pt x="2588525" y="113731"/>
                </a:cubicBezTo>
                <a:cubicBezTo>
                  <a:pt x="2585134" y="110340"/>
                  <a:pt x="2579426" y="110698"/>
                  <a:pt x="2574877" y="109182"/>
                </a:cubicBezTo>
                <a:cubicBezTo>
                  <a:pt x="2554284" y="78291"/>
                  <a:pt x="2551651" y="65837"/>
                  <a:pt x="2561230" y="113731"/>
                </a:cubicBezTo>
                <a:cubicBezTo>
                  <a:pt x="2562170" y="118433"/>
                  <a:pt x="2570574" y="127379"/>
                  <a:pt x="2565779" y="127379"/>
                </a:cubicBezTo>
                <a:cubicBezTo>
                  <a:pt x="2560311" y="127379"/>
                  <a:pt x="2559393" y="118478"/>
                  <a:pt x="2556680" y="113731"/>
                </a:cubicBezTo>
                <a:cubicBezTo>
                  <a:pt x="2533593" y="73328"/>
                  <a:pt x="2560652" y="115138"/>
                  <a:pt x="2538483" y="81886"/>
                </a:cubicBezTo>
                <a:cubicBezTo>
                  <a:pt x="2528206" y="51052"/>
                  <a:pt x="2538483" y="79173"/>
                  <a:pt x="2538483" y="100083"/>
                </a:cubicBezTo>
                <a:cubicBezTo>
                  <a:pt x="2538483" y="104878"/>
                  <a:pt x="2536079" y="90724"/>
                  <a:pt x="2533934" y="86435"/>
                </a:cubicBezTo>
                <a:cubicBezTo>
                  <a:pt x="2531489" y="81545"/>
                  <a:pt x="2527868" y="77337"/>
                  <a:pt x="2524835" y="72788"/>
                </a:cubicBezTo>
                <a:cubicBezTo>
                  <a:pt x="2525812" y="76694"/>
                  <a:pt x="2534897" y="111804"/>
                  <a:pt x="2533934" y="113731"/>
                </a:cubicBezTo>
                <a:cubicBezTo>
                  <a:pt x="2531789" y="118020"/>
                  <a:pt x="2524835" y="110698"/>
                  <a:pt x="2520286" y="109182"/>
                </a:cubicBezTo>
                <a:cubicBezTo>
                  <a:pt x="2512109" y="133714"/>
                  <a:pt x="2520563" y="120322"/>
                  <a:pt x="2506638" y="109182"/>
                </a:cubicBezTo>
                <a:cubicBezTo>
                  <a:pt x="2502894" y="106186"/>
                  <a:pt x="2497540" y="106149"/>
                  <a:pt x="2492991" y="104632"/>
                </a:cubicBezTo>
                <a:cubicBezTo>
                  <a:pt x="2489958" y="100083"/>
                  <a:pt x="2486337" y="95875"/>
                  <a:pt x="2483892" y="90985"/>
                </a:cubicBezTo>
                <a:cubicBezTo>
                  <a:pt x="2474794" y="72789"/>
                  <a:pt x="2483893" y="63687"/>
                  <a:pt x="2470244" y="104632"/>
                </a:cubicBezTo>
                <a:cubicBezTo>
                  <a:pt x="2465695" y="101599"/>
                  <a:pt x="2460012" y="99803"/>
                  <a:pt x="2456597" y="95534"/>
                </a:cubicBezTo>
                <a:cubicBezTo>
                  <a:pt x="2453601" y="91789"/>
                  <a:pt x="2456842" y="81886"/>
                  <a:pt x="2452047" y="81886"/>
                </a:cubicBezTo>
                <a:cubicBezTo>
                  <a:pt x="2447252" y="81886"/>
                  <a:pt x="2448538" y="90853"/>
                  <a:pt x="2447498" y="95534"/>
                </a:cubicBezTo>
                <a:cubicBezTo>
                  <a:pt x="2445497" y="104538"/>
                  <a:pt x="2444465" y="113731"/>
                  <a:pt x="2442949" y="122829"/>
                </a:cubicBezTo>
                <a:cubicBezTo>
                  <a:pt x="2439916" y="118280"/>
                  <a:pt x="2437350" y="113382"/>
                  <a:pt x="2433850" y="109182"/>
                </a:cubicBezTo>
                <a:cubicBezTo>
                  <a:pt x="2429731" y="104240"/>
                  <a:pt x="2423772" y="100887"/>
                  <a:pt x="2420203" y="95534"/>
                </a:cubicBezTo>
                <a:cubicBezTo>
                  <a:pt x="2417543" y="91544"/>
                  <a:pt x="2417170" y="86435"/>
                  <a:pt x="2415653" y="81886"/>
                </a:cubicBezTo>
                <a:cubicBezTo>
                  <a:pt x="2409587" y="90985"/>
                  <a:pt x="2393997" y="98808"/>
                  <a:pt x="2397456" y="109182"/>
                </a:cubicBezTo>
                <a:cubicBezTo>
                  <a:pt x="2398973" y="113731"/>
                  <a:pt x="2402006" y="127624"/>
                  <a:pt x="2402006" y="122829"/>
                </a:cubicBezTo>
                <a:cubicBezTo>
                  <a:pt x="2402006" y="108142"/>
                  <a:pt x="2395786" y="102127"/>
                  <a:pt x="2388358" y="90985"/>
                </a:cubicBezTo>
                <a:cubicBezTo>
                  <a:pt x="2381080" y="69149"/>
                  <a:pt x="2386538" y="76427"/>
                  <a:pt x="2379259" y="90985"/>
                </a:cubicBezTo>
                <a:cubicBezTo>
                  <a:pt x="2376814" y="95875"/>
                  <a:pt x="2373194" y="100083"/>
                  <a:pt x="2370161" y="104632"/>
                </a:cubicBezTo>
                <a:cubicBezTo>
                  <a:pt x="2365612" y="101599"/>
                  <a:pt x="2361906" y="96433"/>
                  <a:pt x="2356513" y="95534"/>
                </a:cubicBezTo>
                <a:cubicBezTo>
                  <a:pt x="2351783" y="94746"/>
                  <a:pt x="2347154" y="102228"/>
                  <a:pt x="2342865" y="100083"/>
                </a:cubicBezTo>
                <a:cubicBezTo>
                  <a:pt x="2338576" y="97938"/>
                  <a:pt x="2338316" y="81640"/>
                  <a:pt x="2338316" y="86435"/>
                </a:cubicBezTo>
                <a:cubicBezTo>
                  <a:pt x="2338316" y="116682"/>
                  <a:pt x="2354390" y="117573"/>
                  <a:pt x="2329218" y="109182"/>
                </a:cubicBezTo>
                <a:cubicBezTo>
                  <a:pt x="2317936" y="92260"/>
                  <a:pt x="2317323" y="88025"/>
                  <a:pt x="2324668" y="113731"/>
                </a:cubicBezTo>
                <a:cubicBezTo>
                  <a:pt x="2325985" y="118342"/>
                  <a:pt x="2334013" y="127379"/>
                  <a:pt x="2329218" y="127379"/>
                </a:cubicBezTo>
                <a:cubicBezTo>
                  <a:pt x="2323750" y="127379"/>
                  <a:pt x="2323152" y="118280"/>
                  <a:pt x="2320119" y="113731"/>
                </a:cubicBezTo>
                <a:cubicBezTo>
                  <a:pt x="2317769" y="106679"/>
                  <a:pt x="2313282" y="86435"/>
                  <a:pt x="2301922" y="86435"/>
                </a:cubicBezTo>
                <a:cubicBezTo>
                  <a:pt x="2297127" y="86435"/>
                  <a:pt x="2298889" y="95534"/>
                  <a:pt x="2297373" y="100083"/>
                </a:cubicBezTo>
                <a:cubicBezTo>
                  <a:pt x="2298889" y="106149"/>
                  <a:pt x="2301922" y="112028"/>
                  <a:pt x="2301922" y="118280"/>
                </a:cubicBezTo>
                <a:cubicBezTo>
                  <a:pt x="2301922" y="123075"/>
                  <a:pt x="2301485" y="134395"/>
                  <a:pt x="2297373" y="131928"/>
                </a:cubicBezTo>
                <a:cubicBezTo>
                  <a:pt x="2287996" y="126302"/>
                  <a:pt x="2285242" y="113731"/>
                  <a:pt x="2279176" y="104632"/>
                </a:cubicBezTo>
                <a:lnTo>
                  <a:pt x="2270077" y="90985"/>
                </a:lnTo>
                <a:cubicBezTo>
                  <a:pt x="2267044" y="95534"/>
                  <a:pt x="2266166" y="102903"/>
                  <a:pt x="2260979" y="104632"/>
                </a:cubicBezTo>
                <a:cubicBezTo>
                  <a:pt x="2246251" y="109541"/>
                  <a:pt x="2237211" y="93166"/>
                  <a:pt x="2229134" y="86435"/>
                </a:cubicBezTo>
                <a:cubicBezTo>
                  <a:pt x="2224934" y="82935"/>
                  <a:pt x="2220035" y="80370"/>
                  <a:pt x="2215486" y="77337"/>
                </a:cubicBezTo>
                <a:cubicBezTo>
                  <a:pt x="2213571" y="83083"/>
                  <a:pt x="2208623" y="101918"/>
                  <a:pt x="2201838" y="104632"/>
                </a:cubicBezTo>
                <a:cubicBezTo>
                  <a:pt x="2197386" y="106413"/>
                  <a:pt x="2192740" y="101599"/>
                  <a:pt x="2188191" y="100083"/>
                </a:cubicBezTo>
                <a:cubicBezTo>
                  <a:pt x="2185158" y="90985"/>
                  <a:pt x="2173772" y="64808"/>
                  <a:pt x="2179092" y="72788"/>
                </a:cubicBezTo>
                <a:cubicBezTo>
                  <a:pt x="2182125" y="77337"/>
                  <a:pt x="2185478" y="81688"/>
                  <a:pt x="2188191" y="86435"/>
                </a:cubicBezTo>
                <a:cubicBezTo>
                  <a:pt x="2191556" y="92323"/>
                  <a:pt x="2201051" y="110275"/>
                  <a:pt x="2197289" y="104632"/>
                </a:cubicBezTo>
                <a:lnTo>
                  <a:pt x="2188191" y="90985"/>
                </a:lnTo>
                <a:cubicBezTo>
                  <a:pt x="2186674" y="95534"/>
                  <a:pt x="2185157" y="109181"/>
                  <a:pt x="2183641" y="104632"/>
                </a:cubicBezTo>
                <a:cubicBezTo>
                  <a:pt x="2182125" y="100083"/>
                  <a:pt x="2181236" y="95274"/>
                  <a:pt x="2179092" y="90985"/>
                </a:cubicBezTo>
                <a:lnTo>
                  <a:pt x="2160895" y="54591"/>
                </a:lnTo>
                <a:cubicBezTo>
                  <a:pt x="2149220" y="7887"/>
                  <a:pt x="2163223" y="61253"/>
                  <a:pt x="2160895" y="68238"/>
                </a:cubicBezTo>
                <a:cubicBezTo>
                  <a:pt x="2158750" y="74672"/>
                  <a:pt x="2154468" y="56274"/>
                  <a:pt x="2151797" y="50041"/>
                </a:cubicBezTo>
                <a:cubicBezTo>
                  <a:pt x="2149908" y="45634"/>
                  <a:pt x="2145103" y="32105"/>
                  <a:pt x="2147247" y="36394"/>
                </a:cubicBezTo>
                <a:cubicBezTo>
                  <a:pt x="2150899" y="43698"/>
                  <a:pt x="2153029" y="51678"/>
                  <a:pt x="2156346" y="59140"/>
                </a:cubicBezTo>
                <a:cubicBezTo>
                  <a:pt x="2166045" y="80962"/>
                  <a:pt x="2166327" y="77107"/>
                  <a:pt x="2179092" y="100083"/>
                </a:cubicBezTo>
                <a:cubicBezTo>
                  <a:pt x="2182386" y="106011"/>
                  <a:pt x="2183396" y="113485"/>
                  <a:pt x="2188191" y="118280"/>
                </a:cubicBezTo>
                <a:cubicBezTo>
                  <a:pt x="2191582" y="121671"/>
                  <a:pt x="2185786" y="108921"/>
                  <a:pt x="2183641" y="104632"/>
                </a:cubicBezTo>
                <a:cubicBezTo>
                  <a:pt x="2181196" y="99742"/>
                  <a:pt x="2177576" y="95534"/>
                  <a:pt x="2174543" y="90985"/>
                </a:cubicBezTo>
                <a:lnTo>
                  <a:pt x="2165444" y="54591"/>
                </a:lnTo>
                <a:lnTo>
                  <a:pt x="2169994" y="72788"/>
                </a:lnTo>
                <a:lnTo>
                  <a:pt x="2174543" y="90985"/>
                </a:lnTo>
                <a:cubicBezTo>
                  <a:pt x="2176059" y="97051"/>
                  <a:pt x="2177115" y="103251"/>
                  <a:pt x="2179092" y="109182"/>
                </a:cubicBezTo>
                <a:cubicBezTo>
                  <a:pt x="2180608" y="113731"/>
                  <a:pt x="2188436" y="122829"/>
                  <a:pt x="2183641" y="122829"/>
                </a:cubicBezTo>
                <a:cubicBezTo>
                  <a:pt x="2177208" y="122829"/>
                  <a:pt x="2174068" y="114161"/>
                  <a:pt x="2169994" y="109182"/>
                </a:cubicBezTo>
                <a:cubicBezTo>
                  <a:pt x="2151641" y="86751"/>
                  <a:pt x="2146702" y="78794"/>
                  <a:pt x="2133600" y="59140"/>
                </a:cubicBezTo>
                <a:cubicBezTo>
                  <a:pt x="2135116" y="66722"/>
                  <a:pt x="2136274" y="74385"/>
                  <a:pt x="2138149" y="81886"/>
                </a:cubicBezTo>
                <a:cubicBezTo>
                  <a:pt x="2139312" y="86538"/>
                  <a:pt x="2143638" y="100236"/>
                  <a:pt x="2142698" y="95534"/>
                </a:cubicBezTo>
                <a:cubicBezTo>
                  <a:pt x="2140246" y="83272"/>
                  <a:pt x="2136053" y="71402"/>
                  <a:pt x="2133600" y="59140"/>
                </a:cubicBezTo>
                <a:cubicBezTo>
                  <a:pt x="2132083" y="51558"/>
                  <a:pt x="2130727" y="43942"/>
                  <a:pt x="2129050" y="36394"/>
                </a:cubicBezTo>
                <a:cubicBezTo>
                  <a:pt x="2127694" y="30291"/>
                  <a:pt x="2124501" y="24449"/>
                  <a:pt x="2124501" y="18197"/>
                </a:cubicBezTo>
                <a:cubicBezTo>
                  <a:pt x="2124501" y="13402"/>
                  <a:pt x="2126721" y="27652"/>
                  <a:pt x="2129050" y="31844"/>
                </a:cubicBezTo>
                <a:cubicBezTo>
                  <a:pt x="2134361" y="41403"/>
                  <a:pt x="2142356" y="49359"/>
                  <a:pt x="2147247" y="59140"/>
                </a:cubicBezTo>
                <a:cubicBezTo>
                  <a:pt x="2150280" y="65206"/>
                  <a:pt x="2160108" y="82980"/>
                  <a:pt x="2156346" y="77337"/>
                </a:cubicBezTo>
                <a:lnTo>
                  <a:pt x="2138149" y="50041"/>
                </a:lnTo>
                <a:lnTo>
                  <a:pt x="2147247" y="86435"/>
                </a:lnTo>
                <a:cubicBezTo>
                  <a:pt x="2153356" y="110872"/>
                  <a:pt x="2156220" y="109054"/>
                  <a:pt x="2138149" y="90985"/>
                </a:cubicBezTo>
                <a:cubicBezTo>
                  <a:pt x="2135116" y="81886"/>
                  <a:pt x="2127169" y="54284"/>
                  <a:pt x="2129050" y="63689"/>
                </a:cubicBezTo>
                <a:cubicBezTo>
                  <a:pt x="2132083" y="78853"/>
                  <a:pt x="2151016" y="117760"/>
                  <a:pt x="2138149" y="109182"/>
                </a:cubicBezTo>
                <a:lnTo>
                  <a:pt x="2124501" y="100083"/>
                </a:lnTo>
                <a:cubicBezTo>
                  <a:pt x="2103271" y="68239"/>
                  <a:pt x="2115402" y="78854"/>
                  <a:pt x="2092656" y="63689"/>
                </a:cubicBezTo>
                <a:cubicBezTo>
                  <a:pt x="2088107" y="57623"/>
                  <a:pt x="2082771" y="52075"/>
                  <a:pt x="2079009" y="45492"/>
                </a:cubicBezTo>
                <a:cubicBezTo>
                  <a:pt x="2076630" y="41328"/>
                  <a:pt x="2074459" y="27049"/>
                  <a:pt x="2074459" y="31844"/>
                </a:cubicBezTo>
                <a:cubicBezTo>
                  <a:pt x="2074459" y="38096"/>
                  <a:pt x="2077783" y="43910"/>
                  <a:pt x="2079009" y="50041"/>
                </a:cubicBezTo>
                <a:cubicBezTo>
                  <a:pt x="2080818" y="59086"/>
                  <a:pt x="2081557" y="68332"/>
                  <a:pt x="2083558" y="77337"/>
                </a:cubicBezTo>
                <a:cubicBezTo>
                  <a:pt x="2084598" y="82018"/>
                  <a:pt x="2088107" y="95780"/>
                  <a:pt x="2088107" y="90985"/>
                </a:cubicBezTo>
                <a:cubicBezTo>
                  <a:pt x="2088107" y="73345"/>
                  <a:pt x="2081860" y="64843"/>
                  <a:pt x="2074459" y="50041"/>
                </a:cubicBezTo>
                <a:cubicBezTo>
                  <a:pt x="2072943" y="43975"/>
                  <a:pt x="2069910" y="25592"/>
                  <a:pt x="2069910" y="31844"/>
                </a:cubicBezTo>
                <a:cubicBezTo>
                  <a:pt x="2069910" y="42567"/>
                  <a:pt x="2072356" y="53174"/>
                  <a:pt x="2074459" y="63689"/>
                </a:cubicBezTo>
                <a:cubicBezTo>
                  <a:pt x="2075400" y="68391"/>
                  <a:pt x="2083121" y="79804"/>
                  <a:pt x="2079009" y="77337"/>
                </a:cubicBezTo>
                <a:cubicBezTo>
                  <a:pt x="2067975" y="70717"/>
                  <a:pt x="2051713" y="50041"/>
                  <a:pt x="2051713" y="50041"/>
                </a:cubicBezTo>
                <a:cubicBezTo>
                  <a:pt x="2038437" y="23487"/>
                  <a:pt x="2037893" y="17156"/>
                  <a:pt x="2047164" y="72788"/>
                </a:cubicBezTo>
                <a:cubicBezTo>
                  <a:pt x="2049910" y="89268"/>
                  <a:pt x="2059730" y="91779"/>
                  <a:pt x="2038065" y="77337"/>
                </a:cubicBezTo>
                <a:cubicBezTo>
                  <a:pt x="2035032" y="72788"/>
                  <a:pt x="2031412" y="68579"/>
                  <a:pt x="2028967" y="63689"/>
                </a:cubicBezTo>
                <a:cubicBezTo>
                  <a:pt x="2026823" y="59400"/>
                  <a:pt x="2023630" y="45311"/>
                  <a:pt x="2024418" y="50041"/>
                </a:cubicBezTo>
                <a:cubicBezTo>
                  <a:pt x="2031621" y="93262"/>
                  <a:pt x="2028734" y="83016"/>
                  <a:pt x="2047164" y="113731"/>
                </a:cubicBezTo>
                <a:cubicBezTo>
                  <a:pt x="2048680" y="119797"/>
                  <a:pt x="2051713" y="125676"/>
                  <a:pt x="2051713" y="131928"/>
                </a:cubicBezTo>
                <a:cubicBezTo>
                  <a:pt x="2051713" y="136723"/>
                  <a:pt x="2051959" y="145576"/>
                  <a:pt x="2047164" y="145576"/>
                </a:cubicBezTo>
                <a:cubicBezTo>
                  <a:pt x="2041696" y="145576"/>
                  <a:pt x="2041243" y="136377"/>
                  <a:pt x="2038065" y="131928"/>
                </a:cubicBezTo>
                <a:cubicBezTo>
                  <a:pt x="2033658" y="125758"/>
                  <a:pt x="2028436" y="120160"/>
                  <a:pt x="2024418" y="113731"/>
                </a:cubicBezTo>
                <a:cubicBezTo>
                  <a:pt x="2015799" y="99941"/>
                  <a:pt x="2012862" y="87730"/>
                  <a:pt x="2006221" y="72788"/>
                </a:cubicBezTo>
                <a:cubicBezTo>
                  <a:pt x="2003467" y="66591"/>
                  <a:pt x="2000155" y="60657"/>
                  <a:pt x="1997122" y="54591"/>
                </a:cubicBezTo>
                <a:cubicBezTo>
                  <a:pt x="1995606" y="59140"/>
                  <a:pt x="1992573" y="63443"/>
                  <a:pt x="1992573" y="68238"/>
                </a:cubicBezTo>
                <a:cubicBezTo>
                  <a:pt x="1992573" y="73033"/>
                  <a:pt x="1995805" y="77275"/>
                  <a:pt x="1997122" y="81886"/>
                </a:cubicBezTo>
                <a:cubicBezTo>
                  <a:pt x="2005380" y="110791"/>
                  <a:pt x="2002228" y="101197"/>
                  <a:pt x="1992573" y="81886"/>
                </a:cubicBezTo>
                <a:cubicBezTo>
                  <a:pt x="1988024" y="87952"/>
                  <a:pt x="1982004" y="93154"/>
                  <a:pt x="1978925" y="100083"/>
                </a:cubicBezTo>
                <a:cubicBezTo>
                  <a:pt x="1967421" y="125968"/>
                  <a:pt x="1985693" y="134146"/>
                  <a:pt x="1956179" y="104632"/>
                </a:cubicBezTo>
                <a:lnTo>
                  <a:pt x="1947080" y="77337"/>
                </a:lnTo>
                <a:lnTo>
                  <a:pt x="1942531" y="63689"/>
                </a:lnTo>
                <a:cubicBezTo>
                  <a:pt x="1941015" y="68238"/>
                  <a:pt x="1938840" y="72619"/>
                  <a:pt x="1937982" y="77337"/>
                </a:cubicBezTo>
                <a:cubicBezTo>
                  <a:pt x="1931988" y="110301"/>
                  <a:pt x="1939233" y="130302"/>
                  <a:pt x="1924334" y="95534"/>
                </a:cubicBezTo>
                <a:cubicBezTo>
                  <a:pt x="1922445" y="91126"/>
                  <a:pt x="1921301" y="86435"/>
                  <a:pt x="1919785" y="81886"/>
                </a:cubicBezTo>
                <a:cubicBezTo>
                  <a:pt x="1918268" y="86435"/>
                  <a:pt x="1919137" y="92747"/>
                  <a:pt x="1915235" y="95534"/>
                </a:cubicBezTo>
                <a:cubicBezTo>
                  <a:pt x="1907431" y="101108"/>
                  <a:pt x="1897038" y="101599"/>
                  <a:pt x="1887940" y="104632"/>
                </a:cubicBezTo>
                <a:lnTo>
                  <a:pt x="1860644" y="113731"/>
                </a:lnTo>
                <a:lnTo>
                  <a:pt x="1842447" y="118280"/>
                </a:lnTo>
                <a:lnTo>
                  <a:pt x="1655928" y="109182"/>
                </a:lnTo>
                <a:cubicBezTo>
                  <a:pt x="1601316" y="109182"/>
                  <a:pt x="1546746" y="112215"/>
                  <a:pt x="1492155" y="113731"/>
                </a:cubicBezTo>
                <a:cubicBezTo>
                  <a:pt x="1470925" y="115247"/>
                  <a:pt x="1449749" y="118280"/>
                  <a:pt x="1428465" y="118280"/>
                </a:cubicBezTo>
                <a:cubicBezTo>
                  <a:pt x="1420733" y="118280"/>
                  <a:pt x="1412152" y="118020"/>
                  <a:pt x="1405719" y="113731"/>
                </a:cubicBezTo>
                <a:cubicBezTo>
                  <a:pt x="1401729" y="111071"/>
                  <a:pt x="1404166" y="103828"/>
                  <a:pt x="1401170" y="100083"/>
                </a:cubicBezTo>
                <a:cubicBezTo>
                  <a:pt x="1396885" y="94727"/>
                  <a:pt x="1373800" y="84123"/>
                  <a:pt x="1369325" y="81886"/>
                </a:cubicBezTo>
                <a:cubicBezTo>
                  <a:pt x="1366292" y="77337"/>
                  <a:pt x="1362672" y="63348"/>
                  <a:pt x="1360227" y="68238"/>
                </a:cubicBezTo>
                <a:cubicBezTo>
                  <a:pt x="1348038" y="92617"/>
                  <a:pt x="1362502" y="129658"/>
                  <a:pt x="1351128" y="95534"/>
                </a:cubicBezTo>
                <a:cubicBezTo>
                  <a:pt x="1349612" y="100083"/>
                  <a:pt x="1349970" y="112573"/>
                  <a:pt x="1346579" y="109182"/>
                </a:cubicBezTo>
                <a:cubicBezTo>
                  <a:pt x="1339797" y="102400"/>
                  <a:pt x="1341258" y="90701"/>
                  <a:pt x="1337480" y="81886"/>
                </a:cubicBezTo>
                <a:cubicBezTo>
                  <a:pt x="1332137" y="69419"/>
                  <a:pt x="1319283" y="45492"/>
                  <a:pt x="1319283" y="45492"/>
                </a:cubicBezTo>
                <a:cubicBezTo>
                  <a:pt x="1317767" y="50041"/>
                  <a:pt x="1315412" y="54393"/>
                  <a:pt x="1314734" y="59140"/>
                </a:cubicBezTo>
                <a:cubicBezTo>
                  <a:pt x="1312365" y="75721"/>
                  <a:pt x="1326766" y="111551"/>
                  <a:pt x="1310185" y="109182"/>
                </a:cubicBezTo>
                <a:cubicBezTo>
                  <a:pt x="1290045" y="106305"/>
                  <a:pt x="1282889" y="54591"/>
                  <a:pt x="1282889" y="54591"/>
                </a:cubicBezTo>
                <a:cubicBezTo>
                  <a:pt x="1281373" y="63689"/>
                  <a:pt x="1284862" y="75364"/>
                  <a:pt x="1278340" y="81886"/>
                </a:cubicBezTo>
                <a:cubicBezTo>
                  <a:pt x="1274474" y="85752"/>
                  <a:pt x="1269241" y="62770"/>
                  <a:pt x="1269241" y="68238"/>
                </a:cubicBezTo>
                <a:cubicBezTo>
                  <a:pt x="1269241" y="147733"/>
                  <a:pt x="1286744" y="135087"/>
                  <a:pt x="1273791" y="109182"/>
                </a:cubicBezTo>
                <a:cubicBezTo>
                  <a:pt x="1271346" y="104292"/>
                  <a:pt x="1267725" y="100083"/>
                  <a:pt x="1264692" y="95534"/>
                </a:cubicBezTo>
                <a:cubicBezTo>
                  <a:pt x="1260143" y="97050"/>
                  <a:pt x="1255496" y="101864"/>
                  <a:pt x="1251044" y="100083"/>
                </a:cubicBezTo>
                <a:cubicBezTo>
                  <a:pt x="1235482" y="93858"/>
                  <a:pt x="1247011" y="71238"/>
                  <a:pt x="1237397" y="100083"/>
                </a:cubicBezTo>
                <a:lnTo>
                  <a:pt x="1219200" y="118280"/>
                </a:lnTo>
                <a:cubicBezTo>
                  <a:pt x="1215698" y="121782"/>
                  <a:pt x="1197213" y="92126"/>
                  <a:pt x="1196453" y="90985"/>
                </a:cubicBezTo>
                <a:cubicBezTo>
                  <a:pt x="1194937" y="95534"/>
                  <a:pt x="1196016" y="107099"/>
                  <a:pt x="1191904" y="104632"/>
                </a:cubicBezTo>
                <a:cubicBezTo>
                  <a:pt x="1182527" y="99006"/>
                  <a:pt x="1173707" y="77337"/>
                  <a:pt x="1173707" y="77337"/>
                </a:cubicBezTo>
                <a:cubicBezTo>
                  <a:pt x="1162948" y="23539"/>
                  <a:pt x="1175716" y="76708"/>
                  <a:pt x="1164609" y="113731"/>
                </a:cubicBezTo>
                <a:cubicBezTo>
                  <a:pt x="1163038" y="118968"/>
                  <a:pt x="1158543" y="104632"/>
                  <a:pt x="1155510" y="100083"/>
                </a:cubicBezTo>
                <a:cubicBezTo>
                  <a:pt x="1131477" y="136134"/>
                  <a:pt x="1142164" y="135664"/>
                  <a:pt x="1132764" y="113731"/>
                </a:cubicBezTo>
                <a:cubicBezTo>
                  <a:pt x="1130093" y="107498"/>
                  <a:pt x="1126698" y="101600"/>
                  <a:pt x="1123665" y="95534"/>
                </a:cubicBezTo>
                <a:cubicBezTo>
                  <a:pt x="1115793" y="127023"/>
                  <a:pt x="1124667" y="111533"/>
                  <a:pt x="1105468" y="95534"/>
                </a:cubicBezTo>
                <a:cubicBezTo>
                  <a:pt x="1101784" y="92464"/>
                  <a:pt x="1096370" y="92501"/>
                  <a:pt x="1091821" y="90985"/>
                </a:cubicBezTo>
                <a:cubicBezTo>
                  <a:pt x="1090304" y="95534"/>
                  <a:pt x="1088434" y="99980"/>
                  <a:pt x="1087271" y="104632"/>
                </a:cubicBezTo>
                <a:cubicBezTo>
                  <a:pt x="1085396" y="112134"/>
                  <a:pt x="1088189" y="121911"/>
                  <a:pt x="1082722" y="127379"/>
                </a:cubicBezTo>
                <a:cubicBezTo>
                  <a:pt x="1079331" y="130770"/>
                  <a:pt x="1080318" y="118020"/>
                  <a:pt x="1078173" y="113731"/>
                </a:cubicBezTo>
                <a:cubicBezTo>
                  <a:pt x="1075728" y="108841"/>
                  <a:pt x="1072940" y="103949"/>
                  <a:pt x="1069074" y="100083"/>
                </a:cubicBezTo>
                <a:cubicBezTo>
                  <a:pt x="1060256" y="91265"/>
                  <a:pt x="1052878" y="90135"/>
                  <a:pt x="1041779" y="86435"/>
                </a:cubicBezTo>
                <a:cubicBezTo>
                  <a:pt x="1037230" y="89468"/>
                  <a:pt x="1031547" y="91264"/>
                  <a:pt x="1028131" y="95534"/>
                </a:cubicBezTo>
                <a:cubicBezTo>
                  <a:pt x="1025135" y="99279"/>
                  <a:pt x="1028131" y="107666"/>
                  <a:pt x="1023582" y="109182"/>
                </a:cubicBezTo>
                <a:cubicBezTo>
                  <a:pt x="1016246" y="111627"/>
                  <a:pt x="1008417" y="106149"/>
                  <a:pt x="1000835" y="104632"/>
                </a:cubicBezTo>
                <a:cubicBezTo>
                  <a:pt x="983351" y="130861"/>
                  <a:pt x="998488" y="115932"/>
                  <a:pt x="987188" y="104632"/>
                </a:cubicBezTo>
                <a:cubicBezTo>
                  <a:pt x="983797" y="101241"/>
                  <a:pt x="978089" y="101599"/>
                  <a:pt x="973540" y="100083"/>
                </a:cubicBezTo>
                <a:cubicBezTo>
                  <a:pt x="968991" y="101599"/>
                  <a:pt x="961673" y="100180"/>
                  <a:pt x="959892" y="104632"/>
                </a:cubicBezTo>
                <a:cubicBezTo>
                  <a:pt x="951620" y="125311"/>
                  <a:pt x="984844" y="127929"/>
                  <a:pt x="946244" y="118280"/>
                </a:cubicBezTo>
                <a:cubicBezTo>
                  <a:pt x="941695" y="115247"/>
                  <a:pt x="934326" y="103995"/>
                  <a:pt x="932597" y="109182"/>
                </a:cubicBezTo>
                <a:cubicBezTo>
                  <a:pt x="930015" y="116929"/>
                  <a:pt x="938828" y="124282"/>
                  <a:pt x="941695" y="131928"/>
                </a:cubicBezTo>
                <a:cubicBezTo>
                  <a:pt x="943379" y="136418"/>
                  <a:pt x="946244" y="150371"/>
                  <a:pt x="946244" y="145576"/>
                </a:cubicBezTo>
                <a:cubicBezTo>
                  <a:pt x="946244" y="139324"/>
                  <a:pt x="944491" y="132971"/>
                  <a:pt x="941695" y="127379"/>
                </a:cubicBezTo>
                <a:cubicBezTo>
                  <a:pt x="936805" y="117598"/>
                  <a:pt x="923498" y="100083"/>
                  <a:pt x="923498" y="100083"/>
                </a:cubicBezTo>
                <a:cubicBezTo>
                  <a:pt x="921072" y="107362"/>
                  <a:pt x="919859" y="123133"/>
                  <a:pt x="905301" y="118280"/>
                </a:cubicBezTo>
                <a:cubicBezTo>
                  <a:pt x="899197" y="116245"/>
                  <a:pt x="896202" y="109181"/>
                  <a:pt x="891653" y="104632"/>
                </a:cubicBezTo>
                <a:cubicBezTo>
                  <a:pt x="888620" y="109181"/>
                  <a:pt x="887916" y="119352"/>
                  <a:pt x="882555" y="118280"/>
                </a:cubicBezTo>
                <a:cubicBezTo>
                  <a:pt x="872718" y="116313"/>
                  <a:pt x="867075" y="94585"/>
                  <a:pt x="864358" y="86435"/>
                </a:cubicBezTo>
                <a:cubicBezTo>
                  <a:pt x="841044" y="121406"/>
                  <a:pt x="856947" y="115529"/>
                  <a:pt x="818865" y="109182"/>
                </a:cubicBezTo>
                <a:cubicBezTo>
                  <a:pt x="814316" y="112215"/>
                  <a:pt x="810611" y="119179"/>
                  <a:pt x="805218" y="118280"/>
                </a:cubicBezTo>
                <a:cubicBezTo>
                  <a:pt x="799787" y="117375"/>
                  <a:pt x="779428" y="88443"/>
                  <a:pt x="777922" y="86435"/>
                </a:cubicBezTo>
                <a:cubicBezTo>
                  <a:pt x="766488" y="120739"/>
                  <a:pt x="783242" y="85106"/>
                  <a:pt x="759725" y="90985"/>
                </a:cubicBezTo>
                <a:cubicBezTo>
                  <a:pt x="755073" y="92148"/>
                  <a:pt x="758171" y="100888"/>
                  <a:pt x="755176" y="104632"/>
                </a:cubicBezTo>
                <a:cubicBezTo>
                  <a:pt x="751760" y="108902"/>
                  <a:pt x="746077" y="110698"/>
                  <a:pt x="741528" y="113731"/>
                </a:cubicBezTo>
                <a:cubicBezTo>
                  <a:pt x="729398" y="77338"/>
                  <a:pt x="747593" y="116762"/>
                  <a:pt x="723331" y="104632"/>
                </a:cubicBezTo>
                <a:cubicBezTo>
                  <a:pt x="719042" y="102488"/>
                  <a:pt x="720926" y="95274"/>
                  <a:pt x="718782" y="90985"/>
                </a:cubicBezTo>
                <a:cubicBezTo>
                  <a:pt x="716337" y="86095"/>
                  <a:pt x="712716" y="81886"/>
                  <a:pt x="709683" y="77337"/>
                </a:cubicBezTo>
                <a:cubicBezTo>
                  <a:pt x="696186" y="117831"/>
                  <a:pt x="710705" y="62301"/>
                  <a:pt x="714232" y="104632"/>
                </a:cubicBezTo>
                <a:cubicBezTo>
                  <a:pt x="715372" y="118317"/>
                  <a:pt x="711199" y="131928"/>
                  <a:pt x="709683" y="145576"/>
                </a:cubicBezTo>
                <a:cubicBezTo>
                  <a:pt x="708167" y="141027"/>
                  <a:pt x="707794" y="135918"/>
                  <a:pt x="705134" y="131928"/>
                </a:cubicBezTo>
                <a:cubicBezTo>
                  <a:pt x="684375" y="100788"/>
                  <a:pt x="694012" y="128142"/>
                  <a:pt x="682388" y="145576"/>
                </a:cubicBezTo>
                <a:lnTo>
                  <a:pt x="673289" y="159223"/>
                </a:lnTo>
                <a:cubicBezTo>
                  <a:pt x="668740" y="157707"/>
                  <a:pt x="663543" y="157461"/>
                  <a:pt x="659641" y="154674"/>
                </a:cubicBezTo>
                <a:cubicBezTo>
                  <a:pt x="652661" y="149688"/>
                  <a:pt x="638731" y="128339"/>
                  <a:pt x="641444" y="136477"/>
                </a:cubicBezTo>
                <a:cubicBezTo>
                  <a:pt x="642961" y="141026"/>
                  <a:pt x="645994" y="154920"/>
                  <a:pt x="645994" y="150125"/>
                </a:cubicBezTo>
                <a:cubicBezTo>
                  <a:pt x="645994" y="136256"/>
                  <a:pt x="640484" y="126293"/>
                  <a:pt x="636895" y="113731"/>
                </a:cubicBezTo>
                <a:cubicBezTo>
                  <a:pt x="635177" y="107719"/>
                  <a:pt x="632346" y="89282"/>
                  <a:pt x="632346" y="95534"/>
                </a:cubicBezTo>
                <a:cubicBezTo>
                  <a:pt x="632346" y="112145"/>
                  <a:pt x="636653" y="133357"/>
                  <a:pt x="641444" y="150125"/>
                </a:cubicBezTo>
                <a:cubicBezTo>
                  <a:pt x="642761" y="154736"/>
                  <a:pt x="649385" y="167164"/>
                  <a:pt x="645994" y="163773"/>
                </a:cubicBezTo>
                <a:cubicBezTo>
                  <a:pt x="639742" y="157520"/>
                  <a:pt x="637652" y="148100"/>
                  <a:pt x="632346" y="141026"/>
                </a:cubicBezTo>
                <a:cubicBezTo>
                  <a:pt x="628486" y="135879"/>
                  <a:pt x="623247" y="131928"/>
                  <a:pt x="618698" y="127379"/>
                </a:cubicBezTo>
                <a:cubicBezTo>
                  <a:pt x="616455" y="118405"/>
                  <a:pt x="612874" y="94079"/>
                  <a:pt x="600501" y="90985"/>
                </a:cubicBezTo>
                <a:cubicBezTo>
                  <a:pt x="595849" y="89822"/>
                  <a:pt x="597468" y="100083"/>
                  <a:pt x="595952" y="104632"/>
                </a:cubicBezTo>
                <a:cubicBezTo>
                  <a:pt x="597468" y="110698"/>
                  <a:pt x="606753" y="122829"/>
                  <a:pt x="600501" y="122829"/>
                </a:cubicBezTo>
                <a:cubicBezTo>
                  <a:pt x="583537" y="122829"/>
                  <a:pt x="580263" y="96469"/>
                  <a:pt x="577755" y="86435"/>
                </a:cubicBezTo>
                <a:cubicBezTo>
                  <a:pt x="576239" y="92501"/>
                  <a:pt x="579458" y="104632"/>
                  <a:pt x="573206" y="104632"/>
                </a:cubicBezTo>
                <a:cubicBezTo>
                  <a:pt x="566424" y="104632"/>
                  <a:pt x="568902" y="81640"/>
                  <a:pt x="564107" y="86435"/>
                </a:cubicBezTo>
                <a:cubicBezTo>
                  <a:pt x="556525" y="94017"/>
                  <a:pt x="561074" y="107665"/>
                  <a:pt x="559558" y="118280"/>
                </a:cubicBezTo>
                <a:cubicBezTo>
                  <a:pt x="553492" y="103116"/>
                  <a:pt x="546526" y="57294"/>
                  <a:pt x="541361" y="72788"/>
                </a:cubicBezTo>
                <a:lnTo>
                  <a:pt x="532262" y="100083"/>
                </a:lnTo>
                <a:cubicBezTo>
                  <a:pt x="529229" y="95534"/>
                  <a:pt x="525318" y="91460"/>
                  <a:pt x="523164" y="86435"/>
                </a:cubicBezTo>
                <a:cubicBezTo>
                  <a:pt x="520701" y="80688"/>
                  <a:pt x="524207" y="65442"/>
                  <a:pt x="518615" y="68238"/>
                </a:cubicBezTo>
                <a:cubicBezTo>
                  <a:pt x="511699" y="71696"/>
                  <a:pt x="515941" y="83483"/>
                  <a:pt x="514065" y="90985"/>
                </a:cubicBezTo>
                <a:cubicBezTo>
                  <a:pt x="512902" y="95637"/>
                  <a:pt x="511032" y="100083"/>
                  <a:pt x="509516" y="104632"/>
                </a:cubicBezTo>
                <a:cubicBezTo>
                  <a:pt x="504967" y="103116"/>
                  <a:pt x="499552" y="103153"/>
                  <a:pt x="495868" y="100083"/>
                </a:cubicBezTo>
                <a:cubicBezTo>
                  <a:pt x="490043" y="95229"/>
                  <a:pt x="489577" y="83725"/>
                  <a:pt x="482221" y="81886"/>
                </a:cubicBezTo>
                <a:cubicBezTo>
                  <a:pt x="477569" y="80723"/>
                  <a:pt x="478988" y="90923"/>
                  <a:pt x="477671" y="95534"/>
                </a:cubicBezTo>
                <a:cubicBezTo>
                  <a:pt x="475953" y="101546"/>
                  <a:pt x="474638" y="107665"/>
                  <a:pt x="473122" y="113731"/>
                </a:cubicBezTo>
                <a:cubicBezTo>
                  <a:pt x="470089" y="109182"/>
                  <a:pt x="465753" y="105270"/>
                  <a:pt x="464024" y="100083"/>
                </a:cubicBezTo>
                <a:cubicBezTo>
                  <a:pt x="462507" y="95534"/>
                  <a:pt x="458686" y="81705"/>
                  <a:pt x="459474" y="86435"/>
                </a:cubicBezTo>
                <a:cubicBezTo>
                  <a:pt x="465082" y="120077"/>
                  <a:pt x="470547" y="120254"/>
                  <a:pt x="450376" y="100083"/>
                </a:cubicBezTo>
                <a:cubicBezTo>
                  <a:pt x="440136" y="69359"/>
                  <a:pt x="451953" y="97718"/>
                  <a:pt x="441277" y="113731"/>
                </a:cubicBezTo>
                <a:cubicBezTo>
                  <a:pt x="438617" y="117721"/>
                  <a:pt x="438244" y="104632"/>
                  <a:pt x="436728" y="100083"/>
                </a:cubicBezTo>
                <a:cubicBezTo>
                  <a:pt x="435212" y="104632"/>
                  <a:pt x="436974" y="113731"/>
                  <a:pt x="432179" y="113731"/>
                </a:cubicBezTo>
                <a:cubicBezTo>
                  <a:pt x="427384" y="113731"/>
                  <a:pt x="432425" y="100083"/>
                  <a:pt x="427630" y="100083"/>
                </a:cubicBezTo>
                <a:cubicBezTo>
                  <a:pt x="422835" y="100083"/>
                  <a:pt x="424597" y="109182"/>
                  <a:pt x="423080" y="113731"/>
                </a:cubicBezTo>
                <a:lnTo>
                  <a:pt x="404883" y="86435"/>
                </a:lnTo>
                <a:cubicBezTo>
                  <a:pt x="402742" y="92858"/>
                  <a:pt x="400959" y="110341"/>
                  <a:pt x="386686" y="104632"/>
                </a:cubicBezTo>
                <a:cubicBezTo>
                  <a:pt x="381610" y="102602"/>
                  <a:pt x="380621" y="95534"/>
                  <a:pt x="377588" y="90985"/>
                </a:cubicBezTo>
                <a:cubicBezTo>
                  <a:pt x="374616" y="105842"/>
                  <a:pt x="377597" y="127390"/>
                  <a:pt x="359391" y="104632"/>
                </a:cubicBezTo>
                <a:cubicBezTo>
                  <a:pt x="356395" y="100888"/>
                  <a:pt x="356103" y="95611"/>
                  <a:pt x="354841" y="90985"/>
                </a:cubicBezTo>
                <a:cubicBezTo>
                  <a:pt x="351551" y="78921"/>
                  <a:pt x="345743" y="54591"/>
                  <a:pt x="345743" y="54591"/>
                </a:cubicBezTo>
                <a:cubicBezTo>
                  <a:pt x="344227" y="69755"/>
                  <a:pt x="347383" y="86157"/>
                  <a:pt x="341194" y="100083"/>
                </a:cubicBezTo>
                <a:cubicBezTo>
                  <a:pt x="339246" y="104465"/>
                  <a:pt x="330937" y="98925"/>
                  <a:pt x="327546" y="95534"/>
                </a:cubicBezTo>
                <a:cubicBezTo>
                  <a:pt x="322751" y="90739"/>
                  <a:pt x="321480" y="83403"/>
                  <a:pt x="318447" y="77337"/>
                </a:cubicBezTo>
                <a:cubicBezTo>
                  <a:pt x="308163" y="128760"/>
                  <a:pt x="318447" y="65383"/>
                  <a:pt x="318447" y="141026"/>
                </a:cubicBezTo>
                <a:cubicBezTo>
                  <a:pt x="318447" y="145821"/>
                  <a:pt x="315582" y="131869"/>
                  <a:pt x="313898" y="127379"/>
                </a:cubicBezTo>
                <a:cubicBezTo>
                  <a:pt x="305183" y="104138"/>
                  <a:pt x="306043" y="107117"/>
                  <a:pt x="295701" y="86435"/>
                </a:cubicBezTo>
                <a:cubicBezTo>
                  <a:pt x="285204" y="117930"/>
                  <a:pt x="299975" y="86343"/>
                  <a:pt x="272955" y="77337"/>
                </a:cubicBezTo>
                <a:cubicBezTo>
                  <a:pt x="267768" y="75608"/>
                  <a:pt x="266889" y="86436"/>
                  <a:pt x="263856" y="90985"/>
                </a:cubicBezTo>
                <a:cubicBezTo>
                  <a:pt x="262340" y="97051"/>
                  <a:pt x="265112" y="111504"/>
                  <a:pt x="259307" y="109182"/>
                </a:cubicBezTo>
                <a:cubicBezTo>
                  <a:pt x="249154" y="105121"/>
                  <a:pt x="241110" y="81886"/>
                  <a:pt x="241110" y="81886"/>
                </a:cubicBezTo>
                <a:cubicBezTo>
                  <a:pt x="239594" y="86435"/>
                  <a:pt x="241213" y="94371"/>
                  <a:pt x="236561" y="95534"/>
                </a:cubicBezTo>
                <a:cubicBezTo>
                  <a:pt x="227896" y="97700"/>
                  <a:pt x="216415" y="76688"/>
                  <a:pt x="213815" y="72788"/>
                </a:cubicBezTo>
                <a:cubicBezTo>
                  <a:pt x="212298" y="77337"/>
                  <a:pt x="210527" y="81809"/>
                  <a:pt x="209265" y="86435"/>
                </a:cubicBezTo>
                <a:cubicBezTo>
                  <a:pt x="205975" y="98499"/>
                  <a:pt x="200167" y="122829"/>
                  <a:pt x="200167" y="122829"/>
                </a:cubicBezTo>
                <a:cubicBezTo>
                  <a:pt x="170941" y="93605"/>
                  <a:pt x="200041" y="113781"/>
                  <a:pt x="177421" y="122829"/>
                </a:cubicBezTo>
                <a:cubicBezTo>
                  <a:pt x="172969" y="124610"/>
                  <a:pt x="168322" y="119796"/>
                  <a:pt x="163773" y="118280"/>
                </a:cubicBezTo>
                <a:cubicBezTo>
                  <a:pt x="160740" y="112214"/>
                  <a:pt x="157345" y="106316"/>
                  <a:pt x="154674" y="100083"/>
                </a:cubicBezTo>
                <a:cubicBezTo>
                  <a:pt x="152785" y="95675"/>
                  <a:pt x="154920" y="86435"/>
                  <a:pt x="150125" y="86435"/>
                </a:cubicBezTo>
                <a:cubicBezTo>
                  <a:pt x="144658" y="86435"/>
                  <a:pt x="144060" y="95534"/>
                  <a:pt x="141027" y="100083"/>
                </a:cubicBezTo>
                <a:cubicBezTo>
                  <a:pt x="139510" y="106149"/>
                  <a:pt x="141479" y="114529"/>
                  <a:pt x="136477" y="118280"/>
                </a:cubicBezTo>
                <a:cubicBezTo>
                  <a:pt x="132641" y="121157"/>
                  <a:pt x="126221" y="117122"/>
                  <a:pt x="122830" y="113731"/>
                </a:cubicBezTo>
                <a:cubicBezTo>
                  <a:pt x="119439" y="110340"/>
                  <a:pt x="120425" y="104372"/>
                  <a:pt x="118280" y="100083"/>
                </a:cubicBezTo>
                <a:cubicBezTo>
                  <a:pt x="115835" y="95193"/>
                  <a:pt x="112215" y="90984"/>
                  <a:pt x="109182" y="86435"/>
                </a:cubicBezTo>
                <a:cubicBezTo>
                  <a:pt x="107665" y="98566"/>
                  <a:pt x="115983" y="118288"/>
                  <a:pt x="104632" y="122829"/>
                </a:cubicBezTo>
                <a:cubicBezTo>
                  <a:pt x="94479" y="126890"/>
                  <a:pt x="86435" y="95534"/>
                  <a:pt x="86435" y="95534"/>
                </a:cubicBezTo>
                <a:cubicBezTo>
                  <a:pt x="84919" y="103116"/>
                  <a:pt x="88320" y="113991"/>
                  <a:pt x="81886" y="118280"/>
                </a:cubicBezTo>
                <a:cubicBezTo>
                  <a:pt x="77337" y="121313"/>
                  <a:pt x="78149" y="105704"/>
                  <a:pt x="72788" y="104632"/>
                </a:cubicBezTo>
                <a:cubicBezTo>
                  <a:pt x="67426" y="103560"/>
                  <a:pt x="63689" y="110698"/>
                  <a:pt x="59140" y="113731"/>
                </a:cubicBezTo>
                <a:lnTo>
                  <a:pt x="54591" y="100083"/>
                </a:lnTo>
                <a:cubicBezTo>
                  <a:pt x="52502" y="93818"/>
                  <a:pt x="49254" y="74765"/>
                  <a:pt x="36394" y="77337"/>
                </a:cubicBezTo>
                <a:cubicBezTo>
                  <a:pt x="31033" y="78409"/>
                  <a:pt x="30328" y="86436"/>
                  <a:pt x="27295" y="90985"/>
                </a:cubicBezTo>
                <a:cubicBezTo>
                  <a:pt x="25779" y="103116"/>
                  <a:pt x="29036" y="116896"/>
                  <a:pt x="22746" y="127379"/>
                </a:cubicBezTo>
                <a:cubicBezTo>
                  <a:pt x="19933" y="132067"/>
                  <a:pt x="16092" y="118621"/>
                  <a:pt x="13647" y="113731"/>
                </a:cubicBezTo>
                <a:cubicBezTo>
                  <a:pt x="11502" y="109442"/>
                  <a:pt x="11242" y="104372"/>
                  <a:pt x="9098" y="100083"/>
                </a:cubicBezTo>
                <a:cubicBezTo>
                  <a:pt x="6653" y="95193"/>
                  <a:pt x="0" y="80968"/>
                  <a:pt x="0" y="86435"/>
                </a:cubicBezTo>
                <a:cubicBezTo>
                  <a:pt x="0" y="96026"/>
                  <a:pt x="6065" y="104632"/>
                  <a:pt x="9098" y="113731"/>
                </a:cubicBezTo>
                <a:lnTo>
                  <a:pt x="22746" y="154674"/>
                </a:lnTo>
                <a:cubicBezTo>
                  <a:pt x="24262" y="159223"/>
                  <a:pt x="22746" y="166806"/>
                  <a:pt x="27295" y="168322"/>
                </a:cubicBezTo>
                <a:cubicBezTo>
                  <a:pt x="97773" y="191813"/>
                  <a:pt x="45006" y="177100"/>
                  <a:pt x="191068" y="181970"/>
                </a:cubicBezTo>
                <a:cubicBezTo>
                  <a:pt x="294251" y="199166"/>
                  <a:pt x="200239" y="184851"/>
                  <a:pt x="445827" y="191068"/>
                </a:cubicBezTo>
                <a:lnTo>
                  <a:pt x="577755" y="195617"/>
                </a:lnTo>
                <a:lnTo>
                  <a:pt x="891653" y="191068"/>
                </a:lnTo>
                <a:cubicBezTo>
                  <a:pt x="903875" y="190751"/>
                  <a:pt x="915831" y="187008"/>
                  <a:pt x="928047" y="186519"/>
                </a:cubicBezTo>
                <a:cubicBezTo>
                  <a:pt x="991704" y="183973"/>
                  <a:pt x="1055426" y="183486"/>
                  <a:pt x="1119116" y="181970"/>
                </a:cubicBezTo>
                <a:cubicBezTo>
                  <a:pt x="1126698" y="180453"/>
                  <a:pt x="1134314" y="179097"/>
                  <a:pt x="1141862" y="177420"/>
                </a:cubicBezTo>
                <a:cubicBezTo>
                  <a:pt x="1147965" y="176064"/>
                  <a:pt x="1153855" y="173646"/>
                  <a:pt x="1160059" y="172871"/>
                </a:cubicBezTo>
                <a:cubicBezTo>
                  <a:pt x="1178178" y="170606"/>
                  <a:pt x="1196453" y="169838"/>
                  <a:pt x="1214650" y="168322"/>
                </a:cubicBezTo>
                <a:cubicBezTo>
                  <a:pt x="1222232" y="166806"/>
                  <a:pt x="1229709" y="164597"/>
                  <a:pt x="1237397" y="163773"/>
                </a:cubicBezTo>
                <a:cubicBezTo>
                  <a:pt x="1484776" y="137268"/>
                  <a:pt x="1676485" y="152215"/>
                  <a:pt x="1960728" y="150125"/>
                </a:cubicBezTo>
                <a:lnTo>
                  <a:pt x="2206388" y="154674"/>
                </a:lnTo>
                <a:cubicBezTo>
                  <a:pt x="2238257" y="155524"/>
                  <a:pt x="2270073" y="157807"/>
                  <a:pt x="2301922" y="159223"/>
                </a:cubicBezTo>
                <a:lnTo>
                  <a:pt x="2411104" y="163773"/>
                </a:lnTo>
                <a:lnTo>
                  <a:pt x="2797791" y="154674"/>
                </a:lnTo>
                <a:cubicBezTo>
                  <a:pt x="2867829" y="151673"/>
                  <a:pt x="2933633" y="146325"/>
                  <a:pt x="3002507" y="141026"/>
                </a:cubicBezTo>
                <a:cubicBezTo>
                  <a:pt x="3089249" y="145157"/>
                  <a:pt x="3073040" y="141380"/>
                  <a:pt x="3129886" y="150125"/>
                </a:cubicBezTo>
                <a:cubicBezTo>
                  <a:pt x="3137841" y="151349"/>
                  <a:pt x="3170743" y="156718"/>
                  <a:pt x="3179928" y="159223"/>
                </a:cubicBezTo>
                <a:cubicBezTo>
                  <a:pt x="3189181" y="161747"/>
                  <a:pt x="3197919" y="165996"/>
                  <a:pt x="3207224" y="168322"/>
                </a:cubicBezTo>
                <a:cubicBezTo>
                  <a:pt x="3213290" y="169838"/>
                  <a:pt x="3219432" y="171074"/>
                  <a:pt x="3225421" y="172871"/>
                </a:cubicBezTo>
                <a:cubicBezTo>
                  <a:pt x="3234607" y="175627"/>
                  <a:pt x="3243412" y="179644"/>
                  <a:pt x="3252716" y="181970"/>
                </a:cubicBezTo>
                <a:lnTo>
                  <a:pt x="3270913" y="186519"/>
                </a:lnTo>
                <a:lnTo>
                  <a:pt x="3366447" y="181970"/>
                </a:lnTo>
                <a:cubicBezTo>
                  <a:pt x="3381655" y="180989"/>
                  <a:pt x="3396804" y="179201"/>
                  <a:pt x="3411940" y="177420"/>
                </a:cubicBezTo>
                <a:cubicBezTo>
                  <a:pt x="3440840" y="174020"/>
                  <a:pt x="3450302" y="170920"/>
                  <a:pt x="3480179" y="168322"/>
                </a:cubicBezTo>
                <a:cubicBezTo>
                  <a:pt x="3502890" y="166347"/>
                  <a:pt x="3525672" y="165289"/>
                  <a:pt x="3548418" y="163773"/>
                </a:cubicBezTo>
                <a:cubicBezTo>
                  <a:pt x="3569275" y="132487"/>
                  <a:pt x="3563157" y="146851"/>
                  <a:pt x="3571164" y="122829"/>
                </a:cubicBezTo>
                <a:cubicBezTo>
                  <a:pt x="3570671" y="118884"/>
                  <a:pt x="3571280" y="79670"/>
                  <a:pt x="3557516" y="72788"/>
                </a:cubicBezTo>
                <a:lnTo>
                  <a:pt x="3521122" y="100083"/>
                </a:lnTo>
                <a:close/>
              </a:path>
            </a:pathLst>
          </a:cu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8" name="Freeform 49">
            <a:extLst>
              <a:ext uri="{FF2B5EF4-FFF2-40B4-BE49-F238E27FC236}">
                <a16:creationId xmlns:a16="http://schemas.microsoft.com/office/drawing/2014/main" id="{4ACF2030-7427-4563-98C6-D0F12DD03B63}"/>
              </a:ext>
            </a:extLst>
          </p:cNvPr>
          <p:cNvSpPr/>
          <p:nvPr/>
        </p:nvSpPr>
        <p:spPr>
          <a:xfrm>
            <a:off x="11117757" y="2695348"/>
            <a:ext cx="332109" cy="125487"/>
          </a:xfrm>
          <a:custGeom>
            <a:avLst/>
            <a:gdLst>
              <a:gd name="connsiteX0" fmla="*/ 246647 w 366963"/>
              <a:gd name="connsiteY0" fmla="*/ 48126 h 210552"/>
              <a:gd name="connsiteX1" fmla="*/ 246647 w 366963"/>
              <a:gd name="connsiteY1" fmla="*/ 48126 h 210552"/>
              <a:gd name="connsiteX2" fmla="*/ 216568 w 366963"/>
              <a:gd name="connsiteY2" fmla="*/ 6015 h 210552"/>
              <a:gd name="connsiteX3" fmla="*/ 198521 w 366963"/>
              <a:gd name="connsiteY3" fmla="*/ 0 h 210552"/>
              <a:gd name="connsiteX4" fmla="*/ 144378 w 366963"/>
              <a:gd name="connsiteY4" fmla="*/ 6015 h 210552"/>
              <a:gd name="connsiteX5" fmla="*/ 96252 w 366963"/>
              <a:gd name="connsiteY5" fmla="*/ 36094 h 210552"/>
              <a:gd name="connsiteX6" fmla="*/ 102268 w 366963"/>
              <a:gd name="connsiteY6" fmla="*/ 66173 h 210552"/>
              <a:gd name="connsiteX7" fmla="*/ 78205 w 366963"/>
              <a:gd name="connsiteY7" fmla="*/ 96252 h 210552"/>
              <a:gd name="connsiteX8" fmla="*/ 54142 w 366963"/>
              <a:gd name="connsiteY8" fmla="*/ 102268 h 210552"/>
              <a:gd name="connsiteX9" fmla="*/ 0 w 366963"/>
              <a:gd name="connsiteY9" fmla="*/ 126331 h 210552"/>
              <a:gd name="connsiteX10" fmla="*/ 18047 w 366963"/>
              <a:gd name="connsiteY10" fmla="*/ 138363 h 210552"/>
              <a:gd name="connsiteX11" fmla="*/ 84221 w 366963"/>
              <a:gd name="connsiteY11" fmla="*/ 150394 h 210552"/>
              <a:gd name="connsiteX12" fmla="*/ 102268 w 366963"/>
              <a:gd name="connsiteY12" fmla="*/ 156410 h 210552"/>
              <a:gd name="connsiteX13" fmla="*/ 120315 w 366963"/>
              <a:gd name="connsiteY13" fmla="*/ 192505 h 210552"/>
              <a:gd name="connsiteX14" fmla="*/ 156410 w 366963"/>
              <a:gd name="connsiteY14" fmla="*/ 210552 h 210552"/>
              <a:gd name="connsiteX15" fmla="*/ 258678 w 366963"/>
              <a:gd name="connsiteY15" fmla="*/ 192505 h 210552"/>
              <a:gd name="connsiteX16" fmla="*/ 294773 w 366963"/>
              <a:gd name="connsiteY16" fmla="*/ 180473 h 210552"/>
              <a:gd name="connsiteX17" fmla="*/ 336884 w 366963"/>
              <a:gd name="connsiteY17" fmla="*/ 174457 h 210552"/>
              <a:gd name="connsiteX18" fmla="*/ 342900 w 366963"/>
              <a:gd name="connsiteY18" fmla="*/ 138363 h 210552"/>
              <a:gd name="connsiteX19" fmla="*/ 360947 w 366963"/>
              <a:gd name="connsiteY19" fmla="*/ 126331 h 210552"/>
              <a:gd name="connsiteX20" fmla="*/ 366963 w 366963"/>
              <a:gd name="connsiteY20" fmla="*/ 108284 h 210552"/>
              <a:gd name="connsiteX21" fmla="*/ 342900 w 366963"/>
              <a:gd name="connsiteY21" fmla="*/ 78205 h 210552"/>
              <a:gd name="connsiteX22" fmla="*/ 306805 w 366963"/>
              <a:gd name="connsiteY22" fmla="*/ 72189 h 210552"/>
              <a:gd name="connsiteX23" fmla="*/ 258678 w 366963"/>
              <a:gd name="connsiteY23" fmla="*/ 66173 h 210552"/>
              <a:gd name="connsiteX24" fmla="*/ 234615 w 366963"/>
              <a:gd name="connsiteY24" fmla="*/ 30079 h 210552"/>
              <a:gd name="connsiteX25" fmla="*/ 246647 w 366963"/>
              <a:gd name="connsiteY25" fmla="*/ 48126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6963" h="210552">
                <a:moveTo>
                  <a:pt x="246647" y="48126"/>
                </a:moveTo>
                <a:lnTo>
                  <a:pt x="246647" y="48126"/>
                </a:lnTo>
                <a:cubicBezTo>
                  <a:pt x="236621" y="34089"/>
                  <a:pt x="228766" y="18213"/>
                  <a:pt x="216568" y="6015"/>
                </a:cubicBezTo>
                <a:cubicBezTo>
                  <a:pt x="212084" y="1531"/>
                  <a:pt x="204862" y="0"/>
                  <a:pt x="198521" y="0"/>
                </a:cubicBezTo>
                <a:cubicBezTo>
                  <a:pt x="180362" y="0"/>
                  <a:pt x="162426" y="4010"/>
                  <a:pt x="144378" y="6015"/>
                </a:cubicBezTo>
                <a:cubicBezTo>
                  <a:pt x="101425" y="20333"/>
                  <a:pt x="115319" y="7495"/>
                  <a:pt x="96252" y="36094"/>
                </a:cubicBezTo>
                <a:cubicBezTo>
                  <a:pt x="98257" y="46120"/>
                  <a:pt x="102268" y="55948"/>
                  <a:pt x="102268" y="66173"/>
                </a:cubicBezTo>
                <a:cubicBezTo>
                  <a:pt x="102268" y="82651"/>
                  <a:pt x="92063" y="90313"/>
                  <a:pt x="78205" y="96252"/>
                </a:cubicBezTo>
                <a:cubicBezTo>
                  <a:pt x="70606" y="99509"/>
                  <a:pt x="62061" y="99892"/>
                  <a:pt x="54142" y="102268"/>
                </a:cubicBezTo>
                <a:cubicBezTo>
                  <a:pt x="15093" y="113983"/>
                  <a:pt x="26373" y="108749"/>
                  <a:pt x="0" y="126331"/>
                </a:cubicBezTo>
                <a:cubicBezTo>
                  <a:pt x="6016" y="130342"/>
                  <a:pt x="11580" y="135129"/>
                  <a:pt x="18047" y="138363"/>
                </a:cubicBezTo>
                <a:cubicBezTo>
                  <a:pt x="36595" y="147637"/>
                  <a:pt x="67629" y="148320"/>
                  <a:pt x="84221" y="150394"/>
                </a:cubicBezTo>
                <a:cubicBezTo>
                  <a:pt x="90237" y="152399"/>
                  <a:pt x="97316" y="152449"/>
                  <a:pt x="102268" y="156410"/>
                </a:cubicBezTo>
                <a:cubicBezTo>
                  <a:pt x="130448" y="178954"/>
                  <a:pt x="100936" y="168282"/>
                  <a:pt x="120315" y="192505"/>
                </a:cubicBezTo>
                <a:cubicBezTo>
                  <a:pt x="128795" y="203105"/>
                  <a:pt x="144523" y="206589"/>
                  <a:pt x="156410" y="210552"/>
                </a:cubicBezTo>
                <a:cubicBezTo>
                  <a:pt x="182814" y="206780"/>
                  <a:pt x="236464" y="199910"/>
                  <a:pt x="258678" y="192505"/>
                </a:cubicBezTo>
                <a:lnTo>
                  <a:pt x="294773" y="180473"/>
                </a:lnTo>
                <a:cubicBezTo>
                  <a:pt x="330661" y="192436"/>
                  <a:pt x="329969" y="205574"/>
                  <a:pt x="336884" y="174457"/>
                </a:cubicBezTo>
                <a:cubicBezTo>
                  <a:pt x="339530" y="162550"/>
                  <a:pt x="337445" y="149273"/>
                  <a:pt x="342900" y="138363"/>
                </a:cubicBezTo>
                <a:cubicBezTo>
                  <a:pt x="346133" y="131896"/>
                  <a:pt x="354931" y="130342"/>
                  <a:pt x="360947" y="126331"/>
                </a:cubicBezTo>
                <a:cubicBezTo>
                  <a:pt x="362952" y="120315"/>
                  <a:pt x="366963" y="114625"/>
                  <a:pt x="366963" y="108284"/>
                </a:cubicBezTo>
                <a:cubicBezTo>
                  <a:pt x="366963" y="92963"/>
                  <a:pt x="356758" y="82824"/>
                  <a:pt x="342900" y="78205"/>
                </a:cubicBezTo>
                <a:cubicBezTo>
                  <a:pt x="331328" y="74348"/>
                  <a:pt x="318880" y="73914"/>
                  <a:pt x="306805" y="72189"/>
                </a:cubicBezTo>
                <a:cubicBezTo>
                  <a:pt x="290800" y="69903"/>
                  <a:pt x="274720" y="68178"/>
                  <a:pt x="258678" y="66173"/>
                </a:cubicBezTo>
                <a:lnTo>
                  <a:pt x="234615" y="30079"/>
                </a:lnTo>
                <a:lnTo>
                  <a:pt x="246647" y="4812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9" name="Freeform 50">
            <a:extLst>
              <a:ext uri="{FF2B5EF4-FFF2-40B4-BE49-F238E27FC236}">
                <a16:creationId xmlns:a16="http://schemas.microsoft.com/office/drawing/2014/main" id="{70E2A0AD-B0E2-4709-BEB4-EBBC926E35EF}"/>
              </a:ext>
            </a:extLst>
          </p:cNvPr>
          <p:cNvSpPr/>
          <p:nvPr/>
        </p:nvSpPr>
        <p:spPr>
          <a:xfrm rot="5919997">
            <a:off x="11211483" y="2236739"/>
            <a:ext cx="302670" cy="587584"/>
          </a:xfrm>
          <a:custGeom>
            <a:avLst/>
            <a:gdLst>
              <a:gd name="connsiteX0" fmla="*/ 240631 w 716723"/>
              <a:gd name="connsiteY0" fmla="*/ 751974 h 878532"/>
              <a:gd name="connsiteX1" fmla="*/ 240631 w 716723"/>
              <a:gd name="connsiteY1" fmla="*/ 751974 h 878532"/>
              <a:gd name="connsiteX2" fmla="*/ 282742 w 716723"/>
              <a:gd name="connsiteY2" fmla="*/ 788068 h 878532"/>
              <a:gd name="connsiteX3" fmla="*/ 306805 w 716723"/>
              <a:gd name="connsiteY3" fmla="*/ 812132 h 878532"/>
              <a:gd name="connsiteX4" fmla="*/ 336884 w 716723"/>
              <a:gd name="connsiteY4" fmla="*/ 836195 h 878532"/>
              <a:gd name="connsiteX5" fmla="*/ 372979 w 716723"/>
              <a:gd name="connsiteY5" fmla="*/ 860258 h 878532"/>
              <a:gd name="connsiteX6" fmla="*/ 378995 w 716723"/>
              <a:gd name="connsiteY6" fmla="*/ 878305 h 878532"/>
              <a:gd name="connsiteX7" fmla="*/ 439152 w 716723"/>
              <a:gd name="connsiteY7" fmla="*/ 866274 h 878532"/>
              <a:gd name="connsiteX8" fmla="*/ 475247 w 716723"/>
              <a:gd name="connsiteY8" fmla="*/ 842210 h 878532"/>
              <a:gd name="connsiteX9" fmla="*/ 499310 w 716723"/>
              <a:gd name="connsiteY9" fmla="*/ 806116 h 878532"/>
              <a:gd name="connsiteX10" fmla="*/ 553452 w 716723"/>
              <a:gd name="connsiteY10" fmla="*/ 794084 h 878532"/>
              <a:gd name="connsiteX11" fmla="*/ 601579 w 716723"/>
              <a:gd name="connsiteY11" fmla="*/ 788068 h 878532"/>
              <a:gd name="connsiteX12" fmla="*/ 595563 w 716723"/>
              <a:gd name="connsiteY12" fmla="*/ 770021 h 878532"/>
              <a:gd name="connsiteX13" fmla="*/ 571500 w 716723"/>
              <a:gd name="connsiteY13" fmla="*/ 733926 h 878532"/>
              <a:gd name="connsiteX14" fmla="*/ 577516 w 716723"/>
              <a:gd name="connsiteY14" fmla="*/ 715879 h 878532"/>
              <a:gd name="connsiteX15" fmla="*/ 661737 w 716723"/>
              <a:gd name="connsiteY15" fmla="*/ 709863 h 878532"/>
              <a:gd name="connsiteX16" fmla="*/ 697831 w 716723"/>
              <a:gd name="connsiteY16" fmla="*/ 703847 h 878532"/>
              <a:gd name="connsiteX17" fmla="*/ 715879 w 716723"/>
              <a:gd name="connsiteY17" fmla="*/ 697832 h 878532"/>
              <a:gd name="connsiteX18" fmla="*/ 709863 w 716723"/>
              <a:gd name="connsiteY18" fmla="*/ 679784 h 878532"/>
              <a:gd name="connsiteX19" fmla="*/ 673768 w 716723"/>
              <a:gd name="connsiteY19" fmla="*/ 661737 h 878532"/>
              <a:gd name="connsiteX20" fmla="*/ 667752 w 716723"/>
              <a:gd name="connsiteY20" fmla="*/ 595563 h 878532"/>
              <a:gd name="connsiteX21" fmla="*/ 673768 w 716723"/>
              <a:gd name="connsiteY21" fmla="*/ 577516 h 878532"/>
              <a:gd name="connsiteX22" fmla="*/ 691816 w 716723"/>
              <a:gd name="connsiteY22" fmla="*/ 571500 h 878532"/>
              <a:gd name="connsiteX23" fmla="*/ 697831 w 716723"/>
              <a:gd name="connsiteY23" fmla="*/ 553453 h 878532"/>
              <a:gd name="connsiteX24" fmla="*/ 661737 w 716723"/>
              <a:gd name="connsiteY24" fmla="*/ 529389 h 878532"/>
              <a:gd name="connsiteX25" fmla="*/ 613610 w 716723"/>
              <a:gd name="connsiteY25" fmla="*/ 487279 h 878532"/>
              <a:gd name="connsiteX26" fmla="*/ 595563 w 716723"/>
              <a:gd name="connsiteY26" fmla="*/ 475247 h 878532"/>
              <a:gd name="connsiteX27" fmla="*/ 583531 w 716723"/>
              <a:gd name="connsiteY27" fmla="*/ 457200 h 878532"/>
              <a:gd name="connsiteX28" fmla="*/ 565484 w 716723"/>
              <a:gd name="connsiteY28" fmla="*/ 451184 h 878532"/>
              <a:gd name="connsiteX29" fmla="*/ 559468 w 716723"/>
              <a:gd name="connsiteY29" fmla="*/ 433137 h 878532"/>
              <a:gd name="connsiteX30" fmla="*/ 541421 w 716723"/>
              <a:gd name="connsiteY30" fmla="*/ 421105 h 878532"/>
              <a:gd name="connsiteX31" fmla="*/ 523374 w 716723"/>
              <a:gd name="connsiteY31" fmla="*/ 403058 h 878532"/>
              <a:gd name="connsiteX32" fmla="*/ 499310 w 716723"/>
              <a:gd name="connsiteY32" fmla="*/ 378995 h 878532"/>
              <a:gd name="connsiteX33" fmla="*/ 469231 w 716723"/>
              <a:gd name="connsiteY33" fmla="*/ 324853 h 878532"/>
              <a:gd name="connsiteX34" fmla="*/ 451184 w 716723"/>
              <a:gd name="connsiteY34" fmla="*/ 288758 h 878532"/>
              <a:gd name="connsiteX35" fmla="*/ 457200 w 716723"/>
              <a:gd name="connsiteY35" fmla="*/ 246647 h 878532"/>
              <a:gd name="connsiteX36" fmla="*/ 481263 w 716723"/>
              <a:gd name="connsiteY36" fmla="*/ 210553 h 878532"/>
              <a:gd name="connsiteX37" fmla="*/ 451184 w 716723"/>
              <a:gd name="connsiteY37" fmla="*/ 180474 h 878532"/>
              <a:gd name="connsiteX38" fmla="*/ 433137 w 716723"/>
              <a:gd name="connsiteY38" fmla="*/ 174458 h 878532"/>
              <a:gd name="connsiteX39" fmla="*/ 415089 w 716723"/>
              <a:gd name="connsiteY39" fmla="*/ 168442 h 878532"/>
              <a:gd name="connsiteX40" fmla="*/ 403058 w 716723"/>
              <a:gd name="connsiteY40" fmla="*/ 150395 h 878532"/>
              <a:gd name="connsiteX41" fmla="*/ 385010 w 716723"/>
              <a:gd name="connsiteY41" fmla="*/ 144379 h 878532"/>
              <a:gd name="connsiteX42" fmla="*/ 360947 w 716723"/>
              <a:gd name="connsiteY42" fmla="*/ 108284 h 878532"/>
              <a:gd name="connsiteX43" fmla="*/ 348916 w 716723"/>
              <a:gd name="connsiteY43" fmla="*/ 90237 h 878532"/>
              <a:gd name="connsiteX44" fmla="*/ 330868 w 716723"/>
              <a:gd name="connsiteY44" fmla="*/ 54142 h 878532"/>
              <a:gd name="connsiteX45" fmla="*/ 324852 w 716723"/>
              <a:gd name="connsiteY45" fmla="*/ 36095 h 878532"/>
              <a:gd name="connsiteX46" fmla="*/ 318837 w 716723"/>
              <a:gd name="connsiteY46" fmla="*/ 12032 h 878532"/>
              <a:gd name="connsiteX47" fmla="*/ 300789 w 716723"/>
              <a:gd name="connsiteY47" fmla="*/ 0 h 878532"/>
              <a:gd name="connsiteX48" fmla="*/ 270710 w 716723"/>
              <a:gd name="connsiteY48" fmla="*/ 48126 h 878532"/>
              <a:gd name="connsiteX49" fmla="*/ 246647 w 716723"/>
              <a:gd name="connsiteY49" fmla="*/ 42110 h 878532"/>
              <a:gd name="connsiteX50" fmla="*/ 228600 w 716723"/>
              <a:gd name="connsiteY50" fmla="*/ 36095 h 878532"/>
              <a:gd name="connsiteX51" fmla="*/ 174458 w 716723"/>
              <a:gd name="connsiteY51" fmla="*/ 42110 h 878532"/>
              <a:gd name="connsiteX52" fmla="*/ 168442 w 716723"/>
              <a:gd name="connsiteY52" fmla="*/ 60158 h 878532"/>
              <a:gd name="connsiteX53" fmla="*/ 150395 w 716723"/>
              <a:gd name="connsiteY53" fmla="*/ 96253 h 878532"/>
              <a:gd name="connsiteX54" fmla="*/ 138363 w 716723"/>
              <a:gd name="connsiteY54" fmla="*/ 144379 h 878532"/>
              <a:gd name="connsiteX55" fmla="*/ 132347 w 716723"/>
              <a:gd name="connsiteY55" fmla="*/ 168442 h 878532"/>
              <a:gd name="connsiteX56" fmla="*/ 114300 w 716723"/>
              <a:gd name="connsiteY56" fmla="*/ 174458 h 878532"/>
              <a:gd name="connsiteX57" fmla="*/ 12031 w 716723"/>
              <a:gd name="connsiteY57" fmla="*/ 168442 h 878532"/>
              <a:gd name="connsiteX58" fmla="*/ 6016 w 716723"/>
              <a:gd name="connsiteY58" fmla="*/ 186489 h 878532"/>
              <a:gd name="connsiteX59" fmla="*/ 24063 w 716723"/>
              <a:gd name="connsiteY59" fmla="*/ 246647 h 878532"/>
              <a:gd name="connsiteX60" fmla="*/ 42110 w 716723"/>
              <a:gd name="connsiteY60" fmla="*/ 252663 h 878532"/>
              <a:gd name="connsiteX61" fmla="*/ 60158 w 716723"/>
              <a:gd name="connsiteY61" fmla="*/ 264695 h 878532"/>
              <a:gd name="connsiteX62" fmla="*/ 30079 w 716723"/>
              <a:gd name="connsiteY62" fmla="*/ 294774 h 878532"/>
              <a:gd name="connsiteX63" fmla="*/ 42110 w 716723"/>
              <a:gd name="connsiteY63" fmla="*/ 330868 h 878532"/>
              <a:gd name="connsiteX64" fmla="*/ 36095 w 716723"/>
              <a:gd name="connsiteY64" fmla="*/ 348916 h 878532"/>
              <a:gd name="connsiteX65" fmla="*/ 0 w 716723"/>
              <a:gd name="connsiteY65" fmla="*/ 372979 h 878532"/>
              <a:gd name="connsiteX66" fmla="*/ 6016 w 716723"/>
              <a:gd name="connsiteY66" fmla="*/ 421105 h 878532"/>
              <a:gd name="connsiteX67" fmla="*/ 36095 w 716723"/>
              <a:gd name="connsiteY67" fmla="*/ 451184 h 878532"/>
              <a:gd name="connsiteX68" fmla="*/ 54142 w 716723"/>
              <a:gd name="connsiteY68" fmla="*/ 457200 h 878532"/>
              <a:gd name="connsiteX69" fmla="*/ 72189 w 716723"/>
              <a:gd name="connsiteY69" fmla="*/ 469232 h 878532"/>
              <a:gd name="connsiteX70" fmla="*/ 66174 w 716723"/>
              <a:gd name="connsiteY70" fmla="*/ 523374 h 878532"/>
              <a:gd name="connsiteX71" fmla="*/ 30079 w 716723"/>
              <a:gd name="connsiteY71" fmla="*/ 535405 h 878532"/>
              <a:gd name="connsiteX72" fmla="*/ 36095 w 716723"/>
              <a:gd name="connsiteY72" fmla="*/ 571500 h 878532"/>
              <a:gd name="connsiteX73" fmla="*/ 90237 w 716723"/>
              <a:gd name="connsiteY73" fmla="*/ 589547 h 878532"/>
              <a:gd name="connsiteX74" fmla="*/ 108284 w 716723"/>
              <a:gd name="connsiteY74" fmla="*/ 595563 h 878532"/>
              <a:gd name="connsiteX75" fmla="*/ 126331 w 716723"/>
              <a:gd name="connsiteY75" fmla="*/ 673768 h 878532"/>
              <a:gd name="connsiteX76" fmla="*/ 150395 w 716723"/>
              <a:gd name="connsiteY76" fmla="*/ 727910 h 878532"/>
              <a:gd name="connsiteX77" fmla="*/ 156410 w 716723"/>
              <a:gd name="connsiteY77" fmla="*/ 745958 h 878532"/>
              <a:gd name="connsiteX78" fmla="*/ 162426 w 716723"/>
              <a:gd name="connsiteY78" fmla="*/ 770021 h 878532"/>
              <a:gd name="connsiteX79" fmla="*/ 204537 w 716723"/>
              <a:gd name="connsiteY79" fmla="*/ 776037 h 878532"/>
              <a:gd name="connsiteX80" fmla="*/ 240631 w 716723"/>
              <a:gd name="connsiteY80" fmla="*/ 751974 h 87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6723" h="878532">
                <a:moveTo>
                  <a:pt x="240631" y="751974"/>
                </a:moveTo>
                <a:lnTo>
                  <a:pt x="240631" y="751974"/>
                </a:lnTo>
                <a:cubicBezTo>
                  <a:pt x="254668" y="764005"/>
                  <a:pt x="270459" y="774250"/>
                  <a:pt x="282742" y="788068"/>
                </a:cubicBezTo>
                <a:cubicBezTo>
                  <a:pt x="309762" y="818465"/>
                  <a:pt x="263744" y="797778"/>
                  <a:pt x="306805" y="812132"/>
                </a:cubicBezTo>
                <a:cubicBezTo>
                  <a:pt x="333715" y="852494"/>
                  <a:pt x="302015" y="812949"/>
                  <a:pt x="336884" y="836195"/>
                </a:cubicBezTo>
                <a:cubicBezTo>
                  <a:pt x="381945" y="866236"/>
                  <a:pt x="330066" y="845954"/>
                  <a:pt x="372979" y="860258"/>
                </a:cubicBezTo>
                <a:cubicBezTo>
                  <a:pt x="374984" y="866274"/>
                  <a:pt x="372898" y="876563"/>
                  <a:pt x="378995" y="878305"/>
                </a:cubicBezTo>
                <a:cubicBezTo>
                  <a:pt x="385875" y="880271"/>
                  <a:pt x="428586" y="868915"/>
                  <a:pt x="439152" y="866274"/>
                </a:cubicBezTo>
                <a:cubicBezTo>
                  <a:pt x="451184" y="858253"/>
                  <a:pt x="467226" y="854242"/>
                  <a:pt x="475247" y="842210"/>
                </a:cubicBezTo>
                <a:cubicBezTo>
                  <a:pt x="483268" y="830179"/>
                  <a:pt x="485282" y="809623"/>
                  <a:pt x="499310" y="806116"/>
                </a:cubicBezTo>
                <a:cubicBezTo>
                  <a:pt x="518468" y="801326"/>
                  <a:pt x="533600" y="797138"/>
                  <a:pt x="553452" y="794084"/>
                </a:cubicBezTo>
                <a:cubicBezTo>
                  <a:pt x="569431" y="791626"/>
                  <a:pt x="585537" y="790073"/>
                  <a:pt x="601579" y="788068"/>
                </a:cubicBezTo>
                <a:cubicBezTo>
                  <a:pt x="599574" y="782052"/>
                  <a:pt x="598643" y="775564"/>
                  <a:pt x="595563" y="770021"/>
                </a:cubicBezTo>
                <a:cubicBezTo>
                  <a:pt x="588540" y="757381"/>
                  <a:pt x="571500" y="733926"/>
                  <a:pt x="571500" y="733926"/>
                </a:cubicBezTo>
                <a:cubicBezTo>
                  <a:pt x="573505" y="727910"/>
                  <a:pt x="573555" y="720831"/>
                  <a:pt x="577516" y="715879"/>
                </a:cubicBezTo>
                <a:cubicBezTo>
                  <a:pt x="598125" y="690118"/>
                  <a:pt x="636971" y="707611"/>
                  <a:pt x="661737" y="709863"/>
                </a:cubicBezTo>
                <a:cubicBezTo>
                  <a:pt x="673768" y="707858"/>
                  <a:pt x="685924" y="706493"/>
                  <a:pt x="697831" y="703847"/>
                </a:cubicBezTo>
                <a:cubicBezTo>
                  <a:pt x="704021" y="702471"/>
                  <a:pt x="713043" y="703504"/>
                  <a:pt x="715879" y="697832"/>
                </a:cubicBezTo>
                <a:cubicBezTo>
                  <a:pt x="718715" y="692160"/>
                  <a:pt x="713824" y="684736"/>
                  <a:pt x="709863" y="679784"/>
                </a:cubicBezTo>
                <a:cubicBezTo>
                  <a:pt x="701382" y="669183"/>
                  <a:pt x="685656" y="665700"/>
                  <a:pt x="673768" y="661737"/>
                </a:cubicBezTo>
                <a:cubicBezTo>
                  <a:pt x="653874" y="631894"/>
                  <a:pt x="658371" y="647159"/>
                  <a:pt x="667752" y="595563"/>
                </a:cubicBezTo>
                <a:cubicBezTo>
                  <a:pt x="668886" y="589324"/>
                  <a:pt x="669284" y="582000"/>
                  <a:pt x="673768" y="577516"/>
                </a:cubicBezTo>
                <a:cubicBezTo>
                  <a:pt x="678252" y="573032"/>
                  <a:pt x="685800" y="573505"/>
                  <a:pt x="691816" y="571500"/>
                </a:cubicBezTo>
                <a:cubicBezTo>
                  <a:pt x="693821" y="565484"/>
                  <a:pt x="701517" y="558613"/>
                  <a:pt x="697831" y="553453"/>
                </a:cubicBezTo>
                <a:cubicBezTo>
                  <a:pt x="689426" y="541686"/>
                  <a:pt x="661737" y="529389"/>
                  <a:pt x="661737" y="529389"/>
                </a:cubicBezTo>
                <a:cubicBezTo>
                  <a:pt x="641683" y="499310"/>
                  <a:pt x="655722" y="515354"/>
                  <a:pt x="613610" y="487279"/>
                </a:cubicBezTo>
                <a:lnTo>
                  <a:pt x="595563" y="475247"/>
                </a:lnTo>
                <a:cubicBezTo>
                  <a:pt x="591552" y="469231"/>
                  <a:pt x="589177" y="461717"/>
                  <a:pt x="583531" y="457200"/>
                </a:cubicBezTo>
                <a:cubicBezTo>
                  <a:pt x="578579" y="453239"/>
                  <a:pt x="569968" y="455668"/>
                  <a:pt x="565484" y="451184"/>
                </a:cubicBezTo>
                <a:cubicBezTo>
                  <a:pt x="561000" y="446700"/>
                  <a:pt x="563429" y="438089"/>
                  <a:pt x="559468" y="433137"/>
                </a:cubicBezTo>
                <a:cubicBezTo>
                  <a:pt x="554951" y="427491"/>
                  <a:pt x="546975" y="425734"/>
                  <a:pt x="541421" y="421105"/>
                </a:cubicBezTo>
                <a:cubicBezTo>
                  <a:pt x="534885" y="415659"/>
                  <a:pt x="529390" y="409074"/>
                  <a:pt x="523374" y="403058"/>
                </a:cubicBezTo>
                <a:cubicBezTo>
                  <a:pt x="507331" y="354929"/>
                  <a:pt x="531396" y="411080"/>
                  <a:pt x="499310" y="378995"/>
                </a:cubicBezTo>
                <a:cubicBezTo>
                  <a:pt x="461380" y="341066"/>
                  <a:pt x="484358" y="355109"/>
                  <a:pt x="469231" y="324853"/>
                </a:cubicBezTo>
                <a:cubicBezTo>
                  <a:pt x="445908" y="278206"/>
                  <a:pt x="466305" y="334119"/>
                  <a:pt x="451184" y="288758"/>
                </a:cubicBezTo>
                <a:cubicBezTo>
                  <a:pt x="453189" y="274721"/>
                  <a:pt x="452110" y="259881"/>
                  <a:pt x="457200" y="246647"/>
                </a:cubicBezTo>
                <a:cubicBezTo>
                  <a:pt x="462391" y="233151"/>
                  <a:pt x="481263" y="210553"/>
                  <a:pt x="481263" y="210553"/>
                </a:cubicBezTo>
                <a:cubicBezTo>
                  <a:pt x="491290" y="180473"/>
                  <a:pt x="493295" y="194511"/>
                  <a:pt x="451184" y="180474"/>
                </a:cubicBezTo>
                <a:lnTo>
                  <a:pt x="433137" y="174458"/>
                </a:lnTo>
                <a:lnTo>
                  <a:pt x="415089" y="168442"/>
                </a:lnTo>
                <a:cubicBezTo>
                  <a:pt x="411079" y="162426"/>
                  <a:pt x="408704" y="154911"/>
                  <a:pt x="403058" y="150395"/>
                </a:cubicBezTo>
                <a:cubicBezTo>
                  <a:pt x="398106" y="146434"/>
                  <a:pt x="389494" y="148863"/>
                  <a:pt x="385010" y="144379"/>
                </a:cubicBezTo>
                <a:cubicBezTo>
                  <a:pt x="374785" y="134154"/>
                  <a:pt x="368968" y="120316"/>
                  <a:pt x="360947" y="108284"/>
                </a:cubicBezTo>
                <a:cubicBezTo>
                  <a:pt x="356937" y="102268"/>
                  <a:pt x="351202" y="97096"/>
                  <a:pt x="348916" y="90237"/>
                </a:cubicBezTo>
                <a:cubicBezTo>
                  <a:pt x="333796" y="44876"/>
                  <a:pt x="354191" y="100786"/>
                  <a:pt x="330868" y="54142"/>
                </a:cubicBezTo>
                <a:cubicBezTo>
                  <a:pt x="328032" y="48470"/>
                  <a:pt x="326594" y="42192"/>
                  <a:pt x="324852" y="36095"/>
                </a:cubicBezTo>
                <a:cubicBezTo>
                  <a:pt x="322581" y="28145"/>
                  <a:pt x="323423" y="18911"/>
                  <a:pt x="318837" y="12032"/>
                </a:cubicBezTo>
                <a:cubicBezTo>
                  <a:pt x="314826" y="6016"/>
                  <a:pt x="306805" y="4011"/>
                  <a:pt x="300789" y="0"/>
                </a:cubicBezTo>
                <a:cubicBezTo>
                  <a:pt x="286472" y="42954"/>
                  <a:pt x="299311" y="29060"/>
                  <a:pt x="270710" y="48126"/>
                </a:cubicBezTo>
                <a:cubicBezTo>
                  <a:pt x="262689" y="46121"/>
                  <a:pt x="254597" y="44381"/>
                  <a:pt x="246647" y="42110"/>
                </a:cubicBezTo>
                <a:cubicBezTo>
                  <a:pt x="240550" y="40368"/>
                  <a:pt x="234941" y="36095"/>
                  <a:pt x="228600" y="36095"/>
                </a:cubicBezTo>
                <a:cubicBezTo>
                  <a:pt x="210442" y="36095"/>
                  <a:pt x="192505" y="40105"/>
                  <a:pt x="174458" y="42110"/>
                </a:cubicBezTo>
                <a:cubicBezTo>
                  <a:pt x="172453" y="48126"/>
                  <a:pt x="171278" y="54486"/>
                  <a:pt x="168442" y="60158"/>
                </a:cubicBezTo>
                <a:cubicBezTo>
                  <a:pt x="152011" y="93020"/>
                  <a:pt x="159469" y="62980"/>
                  <a:pt x="150395" y="96253"/>
                </a:cubicBezTo>
                <a:cubicBezTo>
                  <a:pt x="146044" y="112206"/>
                  <a:pt x="142374" y="128337"/>
                  <a:pt x="138363" y="144379"/>
                </a:cubicBezTo>
                <a:cubicBezTo>
                  <a:pt x="136358" y="152400"/>
                  <a:pt x="140191" y="165827"/>
                  <a:pt x="132347" y="168442"/>
                </a:cubicBezTo>
                <a:lnTo>
                  <a:pt x="114300" y="174458"/>
                </a:lnTo>
                <a:cubicBezTo>
                  <a:pt x="80210" y="172453"/>
                  <a:pt x="45971" y="164671"/>
                  <a:pt x="12031" y="168442"/>
                </a:cubicBezTo>
                <a:cubicBezTo>
                  <a:pt x="5729" y="169142"/>
                  <a:pt x="6016" y="180148"/>
                  <a:pt x="6016" y="186489"/>
                </a:cubicBezTo>
                <a:cubicBezTo>
                  <a:pt x="6016" y="202814"/>
                  <a:pt x="7754" y="233600"/>
                  <a:pt x="24063" y="246647"/>
                </a:cubicBezTo>
                <a:cubicBezTo>
                  <a:pt x="29015" y="250608"/>
                  <a:pt x="36438" y="249827"/>
                  <a:pt x="42110" y="252663"/>
                </a:cubicBezTo>
                <a:cubicBezTo>
                  <a:pt x="48577" y="255897"/>
                  <a:pt x="54142" y="260684"/>
                  <a:pt x="60158" y="264695"/>
                </a:cubicBezTo>
                <a:cubicBezTo>
                  <a:pt x="52135" y="270043"/>
                  <a:pt x="30079" y="281403"/>
                  <a:pt x="30079" y="294774"/>
                </a:cubicBezTo>
                <a:cubicBezTo>
                  <a:pt x="30079" y="307456"/>
                  <a:pt x="42110" y="330868"/>
                  <a:pt x="42110" y="330868"/>
                </a:cubicBezTo>
                <a:cubicBezTo>
                  <a:pt x="40105" y="336884"/>
                  <a:pt x="40579" y="344432"/>
                  <a:pt x="36095" y="348916"/>
                </a:cubicBezTo>
                <a:cubicBezTo>
                  <a:pt x="25870" y="359141"/>
                  <a:pt x="0" y="372979"/>
                  <a:pt x="0" y="372979"/>
                </a:cubicBezTo>
                <a:cubicBezTo>
                  <a:pt x="2005" y="389021"/>
                  <a:pt x="1762" y="405508"/>
                  <a:pt x="6016" y="421105"/>
                </a:cubicBezTo>
                <a:cubicBezTo>
                  <a:pt x="9816" y="435039"/>
                  <a:pt x="24272" y="445273"/>
                  <a:pt x="36095" y="451184"/>
                </a:cubicBezTo>
                <a:cubicBezTo>
                  <a:pt x="41767" y="454020"/>
                  <a:pt x="48470" y="454364"/>
                  <a:pt x="54142" y="457200"/>
                </a:cubicBezTo>
                <a:cubicBezTo>
                  <a:pt x="60609" y="460434"/>
                  <a:pt x="66173" y="465221"/>
                  <a:pt x="72189" y="469232"/>
                </a:cubicBezTo>
                <a:cubicBezTo>
                  <a:pt x="76601" y="482466"/>
                  <a:pt x="91440" y="514952"/>
                  <a:pt x="66174" y="523374"/>
                </a:cubicBezTo>
                <a:lnTo>
                  <a:pt x="30079" y="535405"/>
                </a:lnTo>
                <a:cubicBezTo>
                  <a:pt x="32084" y="547437"/>
                  <a:pt x="28063" y="562320"/>
                  <a:pt x="36095" y="571500"/>
                </a:cubicBezTo>
                <a:cubicBezTo>
                  <a:pt x="36100" y="571505"/>
                  <a:pt x="81211" y="586538"/>
                  <a:pt x="90237" y="589547"/>
                </a:cubicBezTo>
                <a:lnTo>
                  <a:pt x="108284" y="595563"/>
                </a:lnTo>
                <a:cubicBezTo>
                  <a:pt x="134437" y="634790"/>
                  <a:pt x="111397" y="594117"/>
                  <a:pt x="126331" y="673768"/>
                </a:cubicBezTo>
                <a:cubicBezTo>
                  <a:pt x="131934" y="703649"/>
                  <a:pt x="136296" y="706763"/>
                  <a:pt x="150395" y="727910"/>
                </a:cubicBezTo>
                <a:cubicBezTo>
                  <a:pt x="152400" y="733926"/>
                  <a:pt x="154668" y="739861"/>
                  <a:pt x="156410" y="745958"/>
                </a:cubicBezTo>
                <a:cubicBezTo>
                  <a:pt x="158681" y="753908"/>
                  <a:pt x="155415" y="765639"/>
                  <a:pt x="162426" y="770021"/>
                </a:cubicBezTo>
                <a:cubicBezTo>
                  <a:pt x="174450" y="777536"/>
                  <a:pt x="190500" y="774032"/>
                  <a:pt x="204537" y="776037"/>
                </a:cubicBezTo>
                <a:cubicBezTo>
                  <a:pt x="224486" y="782687"/>
                  <a:pt x="234616" y="755984"/>
                  <a:pt x="240631" y="751974"/>
                </a:cubicBez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0" name="Freeform 51">
            <a:extLst>
              <a:ext uri="{FF2B5EF4-FFF2-40B4-BE49-F238E27FC236}">
                <a16:creationId xmlns:a16="http://schemas.microsoft.com/office/drawing/2014/main" id="{0E373099-9CC4-4CA9-85D9-CADB5C64233A}"/>
              </a:ext>
            </a:extLst>
          </p:cNvPr>
          <p:cNvSpPr/>
          <p:nvPr/>
        </p:nvSpPr>
        <p:spPr>
          <a:xfrm>
            <a:off x="10577474" y="2233482"/>
            <a:ext cx="396828" cy="486845"/>
          </a:xfrm>
          <a:custGeom>
            <a:avLst/>
            <a:gdLst>
              <a:gd name="connsiteX0" fmla="*/ 866274 w 939692"/>
              <a:gd name="connsiteY0" fmla="*/ 613611 h 727911"/>
              <a:gd name="connsiteX1" fmla="*/ 866274 w 939692"/>
              <a:gd name="connsiteY1" fmla="*/ 613611 h 727911"/>
              <a:gd name="connsiteX2" fmla="*/ 818147 w 939692"/>
              <a:gd name="connsiteY2" fmla="*/ 673769 h 727911"/>
              <a:gd name="connsiteX3" fmla="*/ 800100 w 939692"/>
              <a:gd name="connsiteY3" fmla="*/ 685800 h 727911"/>
              <a:gd name="connsiteX4" fmla="*/ 715879 w 939692"/>
              <a:gd name="connsiteY4" fmla="*/ 679785 h 727911"/>
              <a:gd name="connsiteX5" fmla="*/ 679784 w 939692"/>
              <a:gd name="connsiteY5" fmla="*/ 667753 h 727911"/>
              <a:gd name="connsiteX6" fmla="*/ 661737 w 939692"/>
              <a:gd name="connsiteY6" fmla="*/ 661737 h 727911"/>
              <a:gd name="connsiteX7" fmla="*/ 637674 w 939692"/>
              <a:gd name="connsiteY7" fmla="*/ 667753 h 727911"/>
              <a:gd name="connsiteX8" fmla="*/ 631658 w 939692"/>
              <a:gd name="connsiteY8" fmla="*/ 685800 h 727911"/>
              <a:gd name="connsiteX9" fmla="*/ 589547 w 939692"/>
              <a:gd name="connsiteY9" fmla="*/ 727911 h 727911"/>
              <a:gd name="connsiteX10" fmla="*/ 553452 w 939692"/>
              <a:gd name="connsiteY10" fmla="*/ 721895 h 727911"/>
              <a:gd name="connsiteX11" fmla="*/ 535405 w 939692"/>
              <a:gd name="connsiteY11" fmla="*/ 715879 h 727911"/>
              <a:gd name="connsiteX12" fmla="*/ 523374 w 939692"/>
              <a:gd name="connsiteY12" fmla="*/ 679785 h 727911"/>
              <a:gd name="connsiteX13" fmla="*/ 499310 w 939692"/>
              <a:gd name="connsiteY13" fmla="*/ 625642 h 727911"/>
              <a:gd name="connsiteX14" fmla="*/ 487279 w 939692"/>
              <a:gd name="connsiteY14" fmla="*/ 589548 h 727911"/>
              <a:gd name="connsiteX15" fmla="*/ 469231 w 939692"/>
              <a:gd name="connsiteY15" fmla="*/ 577516 h 727911"/>
              <a:gd name="connsiteX16" fmla="*/ 433137 w 939692"/>
              <a:gd name="connsiteY16" fmla="*/ 565485 h 727911"/>
              <a:gd name="connsiteX17" fmla="*/ 397042 w 939692"/>
              <a:gd name="connsiteY17" fmla="*/ 547437 h 727911"/>
              <a:gd name="connsiteX18" fmla="*/ 378995 w 939692"/>
              <a:gd name="connsiteY18" fmla="*/ 553453 h 727911"/>
              <a:gd name="connsiteX19" fmla="*/ 354931 w 939692"/>
              <a:gd name="connsiteY19" fmla="*/ 625642 h 727911"/>
              <a:gd name="connsiteX20" fmla="*/ 348916 w 939692"/>
              <a:gd name="connsiteY20" fmla="*/ 643690 h 727911"/>
              <a:gd name="connsiteX21" fmla="*/ 312821 w 939692"/>
              <a:gd name="connsiteY21" fmla="*/ 649706 h 727911"/>
              <a:gd name="connsiteX22" fmla="*/ 240631 w 939692"/>
              <a:gd name="connsiteY22" fmla="*/ 655721 h 727911"/>
              <a:gd name="connsiteX23" fmla="*/ 186489 w 939692"/>
              <a:gd name="connsiteY23" fmla="*/ 667753 h 727911"/>
              <a:gd name="connsiteX24" fmla="*/ 150395 w 939692"/>
              <a:gd name="connsiteY24" fmla="*/ 661737 h 727911"/>
              <a:gd name="connsiteX25" fmla="*/ 114300 w 939692"/>
              <a:gd name="connsiteY25" fmla="*/ 649706 h 727911"/>
              <a:gd name="connsiteX26" fmla="*/ 96252 w 939692"/>
              <a:gd name="connsiteY26" fmla="*/ 643690 h 727911"/>
              <a:gd name="connsiteX27" fmla="*/ 78205 w 939692"/>
              <a:gd name="connsiteY27" fmla="*/ 631658 h 727911"/>
              <a:gd name="connsiteX28" fmla="*/ 54142 w 939692"/>
              <a:gd name="connsiteY28" fmla="*/ 601579 h 727911"/>
              <a:gd name="connsiteX29" fmla="*/ 48126 w 939692"/>
              <a:gd name="connsiteY29" fmla="*/ 583532 h 727911"/>
              <a:gd name="connsiteX30" fmla="*/ 24063 w 939692"/>
              <a:gd name="connsiteY30" fmla="*/ 547437 h 727911"/>
              <a:gd name="connsiteX31" fmla="*/ 12031 w 939692"/>
              <a:gd name="connsiteY31" fmla="*/ 511342 h 727911"/>
              <a:gd name="connsiteX32" fmla="*/ 6016 w 939692"/>
              <a:gd name="connsiteY32" fmla="*/ 493295 h 727911"/>
              <a:gd name="connsiteX33" fmla="*/ 0 w 939692"/>
              <a:gd name="connsiteY33" fmla="*/ 475248 h 727911"/>
              <a:gd name="connsiteX34" fmla="*/ 12031 w 939692"/>
              <a:gd name="connsiteY34" fmla="*/ 397042 h 727911"/>
              <a:gd name="connsiteX35" fmla="*/ 18047 w 939692"/>
              <a:gd name="connsiteY35" fmla="*/ 378995 h 727911"/>
              <a:gd name="connsiteX36" fmla="*/ 36095 w 939692"/>
              <a:gd name="connsiteY36" fmla="*/ 366963 h 727911"/>
              <a:gd name="connsiteX37" fmla="*/ 42110 w 939692"/>
              <a:gd name="connsiteY37" fmla="*/ 348916 h 727911"/>
              <a:gd name="connsiteX38" fmla="*/ 66174 w 939692"/>
              <a:gd name="connsiteY38" fmla="*/ 312821 h 727911"/>
              <a:gd name="connsiteX39" fmla="*/ 78205 w 939692"/>
              <a:gd name="connsiteY39" fmla="*/ 222585 h 727911"/>
              <a:gd name="connsiteX40" fmla="*/ 90237 w 939692"/>
              <a:gd name="connsiteY40" fmla="*/ 204537 h 727911"/>
              <a:gd name="connsiteX41" fmla="*/ 126331 w 939692"/>
              <a:gd name="connsiteY41" fmla="*/ 192506 h 727911"/>
              <a:gd name="connsiteX42" fmla="*/ 198521 w 939692"/>
              <a:gd name="connsiteY42" fmla="*/ 210553 h 727911"/>
              <a:gd name="connsiteX43" fmla="*/ 216568 w 939692"/>
              <a:gd name="connsiteY43" fmla="*/ 216569 h 727911"/>
              <a:gd name="connsiteX44" fmla="*/ 240631 w 939692"/>
              <a:gd name="connsiteY44" fmla="*/ 192506 h 727911"/>
              <a:gd name="connsiteX45" fmla="*/ 252663 w 939692"/>
              <a:gd name="connsiteY45" fmla="*/ 174458 h 727911"/>
              <a:gd name="connsiteX46" fmla="*/ 288758 w 939692"/>
              <a:gd name="connsiteY46" fmla="*/ 156411 h 727911"/>
              <a:gd name="connsiteX47" fmla="*/ 330868 w 939692"/>
              <a:gd name="connsiteY47" fmla="*/ 168442 h 727911"/>
              <a:gd name="connsiteX48" fmla="*/ 366963 w 939692"/>
              <a:gd name="connsiteY48" fmla="*/ 192506 h 727911"/>
              <a:gd name="connsiteX49" fmla="*/ 403058 w 939692"/>
              <a:gd name="connsiteY49" fmla="*/ 204537 h 727911"/>
              <a:gd name="connsiteX50" fmla="*/ 421105 w 939692"/>
              <a:gd name="connsiteY50" fmla="*/ 192506 h 727911"/>
              <a:gd name="connsiteX51" fmla="*/ 451184 w 939692"/>
              <a:gd name="connsiteY51" fmla="*/ 150395 h 727911"/>
              <a:gd name="connsiteX52" fmla="*/ 463216 w 939692"/>
              <a:gd name="connsiteY52" fmla="*/ 132348 h 727911"/>
              <a:gd name="connsiteX53" fmla="*/ 499310 w 939692"/>
              <a:gd name="connsiteY53" fmla="*/ 114300 h 727911"/>
              <a:gd name="connsiteX54" fmla="*/ 529389 w 939692"/>
              <a:gd name="connsiteY54" fmla="*/ 84221 h 727911"/>
              <a:gd name="connsiteX55" fmla="*/ 565484 w 939692"/>
              <a:gd name="connsiteY55" fmla="*/ 72190 h 727911"/>
              <a:gd name="connsiteX56" fmla="*/ 577516 w 939692"/>
              <a:gd name="connsiteY56" fmla="*/ 54142 h 727911"/>
              <a:gd name="connsiteX57" fmla="*/ 595563 w 939692"/>
              <a:gd name="connsiteY57" fmla="*/ 48127 h 727911"/>
              <a:gd name="connsiteX58" fmla="*/ 637674 w 939692"/>
              <a:gd name="connsiteY58" fmla="*/ 42111 h 727911"/>
              <a:gd name="connsiteX59" fmla="*/ 643689 w 939692"/>
              <a:gd name="connsiteY59" fmla="*/ 24063 h 727911"/>
              <a:gd name="connsiteX60" fmla="*/ 679784 w 939692"/>
              <a:gd name="connsiteY60" fmla="*/ 0 h 727911"/>
              <a:gd name="connsiteX61" fmla="*/ 697831 w 939692"/>
              <a:gd name="connsiteY61" fmla="*/ 6016 h 727911"/>
              <a:gd name="connsiteX62" fmla="*/ 733926 w 939692"/>
              <a:gd name="connsiteY62" fmla="*/ 30079 h 727911"/>
              <a:gd name="connsiteX63" fmla="*/ 745958 w 939692"/>
              <a:gd name="connsiteY63" fmla="*/ 48127 h 727911"/>
              <a:gd name="connsiteX64" fmla="*/ 782052 w 939692"/>
              <a:gd name="connsiteY64" fmla="*/ 78206 h 727911"/>
              <a:gd name="connsiteX65" fmla="*/ 800100 w 939692"/>
              <a:gd name="connsiteY65" fmla="*/ 114300 h 727911"/>
              <a:gd name="connsiteX66" fmla="*/ 812131 w 939692"/>
              <a:gd name="connsiteY66" fmla="*/ 132348 h 727911"/>
              <a:gd name="connsiteX67" fmla="*/ 818147 w 939692"/>
              <a:gd name="connsiteY67" fmla="*/ 150395 h 727911"/>
              <a:gd name="connsiteX68" fmla="*/ 836195 w 939692"/>
              <a:gd name="connsiteY68" fmla="*/ 162427 h 727911"/>
              <a:gd name="connsiteX69" fmla="*/ 842210 w 939692"/>
              <a:gd name="connsiteY69" fmla="*/ 180474 h 727911"/>
              <a:gd name="connsiteX70" fmla="*/ 860258 w 939692"/>
              <a:gd name="connsiteY70" fmla="*/ 192506 h 727911"/>
              <a:gd name="connsiteX71" fmla="*/ 890337 w 939692"/>
              <a:gd name="connsiteY71" fmla="*/ 234616 h 727911"/>
              <a:gd name="connsiteX72" fmla="*/ 896352 w 939692"/>
              <a:gd name="connsiteY72" fmla="*/ 252663 h 727911"/>
              <a:gd name="connsiteX73" fmla="*/ 920416 w 939692"/>
              <a:gd name="connsiteY73" fmla="*/ 288758 h 727911"/>
              <a:gd name="connsiteX74" fmla="*/ 902368 w 939692"/>
              <a:gd name="connsiteY74" fmla="*/ 294774 h 727911"/>
              <a:gd name="connsiteX75" fmla="*/ 884321 w 939692"/>
              <a:gd name="connsiteY75" fmla="*/ 282742 h 727911"/>
              <a:gd name="connsiteX76" fmla="*/ 866274 w 939692"/>
              <a:gd name="connsiteY76" fmla="*/ 276727 h 727911"/>
              <a:gd name="connsiteX77" fmla="*/ 842210 w 939692"/>
              <a:gd name="connsiteY77" fmla="*/ 282742 h 727911"/>
              <a:gd name="connsiteX78" fmla="*/ 836195 w 939692"/>
              <a:gd name="connsiteY78" fmla="*/ 300790 h 727911"/>
              <a:gd name="connsiteX79" fmla="*/ 854242 w 939692"/>
              <a:gd name="connsiteY79" fmla="*/ 378995 h 727911"/>
              <a:gd name="connsiteX80" fmla="*/ 926431 w 939692"/>
              <a:gd name="connsiteY80" fmla="*/ 409074 h 727911"/>
              <a:gd name="connsiteX81" fmla="*/ 932447 w 939692"/>
              <a:gd name="connsiteY81" fmla="*/ 445169 h 727911"/>
              <a:gd name="connsiteX82" fmla="*/ 896352 w 939692"/>
              <a:gd name="connsiteY82" fmla="*/ 457200 h 727911"/>
              <a:gd name="connsiteX83" fmla="*/ 878305 w 939692"/>
              <a:gd name="connsiteY83" fmla="*/ 463216 h 727911"/>
              <a:gd name="connsiteX84" fmla="*/ 872289 w 939692"/>
              <a:gd name="connsiteY84" fmla="*/ 505327 h 727911"/>
              <a:gd name="connsiteX85" fmla="*/ 890337 w 939692"/>
              <a:gd name="connsiteY85" fmla="*/ 511342 h 727911"/>
              <a:gd name="connsiteX86" fmla="*/ 872289 w 939692"/>
              <a:gd name="connsiteY86" fmla="*/ 523374 h 727911"/>
              <a:gd name="connsiteX87" fmla="*/ 836195 w 939692"/>
              <a:gd name="connsiteY87" fmla="*/ 535406 h 727911"/>
              <a:gd name="connsiteX88" fmla="*/ 842210 w 939692"/>
              <a:gd name="connsiteY88" fmla="*/ 565485 h 727911"/>
              <a:gd name="connsiteX89" fmla="*/ 854242 w 939692"/>
              <a:gd name="connsiteY89" fmla="*/ 583532 h 727911"/>
              <a:gd name="connsiteX90" fmla="*/ 860258 w 939692"/>
              <a:gd name="connsiteY90" fmla="*/ 601579 h 727911"/>
              <a:gd name="connsiteX91" fmla="*/ 866274 w 939692"/>
              <a:gd name="connsiteY91" fmla="*/ 613611 h 72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39692" h="727911">
                <a:moveTo>
                  <a:pt x="866274" y="613611"/>
                </a:moveTo>
                <a:lnTo>
                  <a:pt x="866274" y="613611"/>
                </a:lnTo>
                <a:cubicBezTo>
                  <a:pt x="849287" y="637393"/>
                  <a:pt x="839496" y="655978"/>
                  <a:pt x="818147" y="673769"/>
                </a:cubicBezTo>
                <a:cubicBezTo>
                  <a:pt x="812593" y="678397"/>
                  <a:pt x="806116" y="681790"/>
                  <a:pt x="800100" y="685800"/>
                </a:cubicBezTo>
                <a:cubicBezTo>
                  <a:pt x="772026" y="683795"/>
                  <a:pt x="743713" y="683960"/>
                  <a:pt x="715879" y="679785"/>
                </a:cubicBezTo>
                <a:cubicBezTo>
                  <a:pt x="703337" y="677904"/>
                  <a:pt x="691816" y="671764"/>
                  <a:pt x="679784" y="667753"/>
                </a:cubicBezTo>
                <a:lnTo>
                  <a:pt x="661737" y="661737"/>
                </a:lnTo>
                <a:cubicBezTo>
                  <a:pt x="653716" y="663742"/>
                  <a:pt x="644130" y="662588"/>
                  <a:pt x="637674" y="667753"/>
                </a:cubicBezTo>
                <a:cubicBezTo>
                  <a:pt x="632722" y="671714"/>
                  <a:pt x="634738" y="680257"/>
                  <a:pt x="631658" y="685800"/>
                </a:cubicBezTo>
                <a:cubicBezTo>
                  <a:pt x="609718" y="725291"/>
                  <a:pt x="618839" y="718147"/>
                  <a:pt x="589547" y="727911"/>
                </a:cubicBezTo>
                <a:cubicBezTo>
                  <a:pt x="577515" y="725906"/>
                  <a:pt x="565359" y="724541"/>
                  <a:pt x="553452" y="721895"/>
                </a:cubicBezTo>
                <a:cubicBezTo>
                  <a:pt x="547262" y="720519"/>
                  <a:pt x="539091" y="721039"/>
                  <a:pt x="535405" y="715879"/>
                </a:cubicBezTo>
                <a:cubicBezTo>
                  <a:pt x="528034" y="705559"/>
                  <a:pt x="530409" y="690337"/>
                  <a:pt x="523374" y="679785"/>
                </a:cubicBezTo>
                <a:cubicBezTo>
                  <a:pt x="504308" y="651186"/>
                  <a:pt x="513627" y="668594"/>
                  <a:pt x="499310" y="625642"/>
                </a:cubicBezTo>
                <a:cubicBezTo>
                  <a:pt x="499309" y="625640"/>
                  <a:pt x="487281" y="589549"/>
                  <a:pt x="487279" y="589548"/>
                </a:cubicBezTo>
                <a:cubicBezTo>
                  <a:pt x="481263" y="585537"/>
                  <a:pt x="475838" y="580453"/>
                  <a:pt x="469231" y="577516"/>
                </a:cubicBezTo>
                <a:cubicBezTo>
                  <a:pt x="457642" y="572365"/>
                  <a:pt x="433137" y="565485"/>
                  <a:pt x="433137" y="565485"/>
                </a:cubicBezTo>
                <a:cubicBezTo>
                  <a:pt x="424013" y="559402"/>
                  <a:pt x="409494" y="547437"/>
                  <a:pt x="397042" y="547437"/>
                </a:cubicBezTo>
                <a:cubicBezTo>
                  <a:pt x="390701" y="547437"/>
                  <a:pt x="385011" y="551448"/>
                  <a:pt x="378995" y="553453"/>
                </a:cubicBezTo>
                <a:lnTo>
                  <a:pt x="354931" y="625642"/>
                </a:lnTo>
                <a:cubicBezTo>
                  <a:pt x="352926" y="631658"/>
                  <a:pt x="355171" y="642647"/>
                  <a:pt x="348916" y="643690"/>
                </a:cubicBezTo>
                <a:cubicBezTo>
                  <a:pt x="336884" y="645695"/>
                  <a:pt x="324944" y="648359"/>
                  <a:pt x="312821" y="649706"/>
                </a:cubicBezTo>
                <a:cubicBezTo>
                  <a:pt x="288822" y="652372"/>
                  <a:pt x="264694" y="653716"/>
                  <a:pt x="240631" y="655721"/>
                </a:cubicBezTo>
                <a:cubicBezTo>
                  <a:pt x="222020" y="661925"/>
                  <a:pt x="207664" y="667753"/>
                  <a:pt x="186489" y="667753"/>
                </a:cubicBezTo>
                <a:cubicBezTo>
                  <a:pt x="174292" y="667753"/>
                  <a:pt x="162228" y="664695"/>
                  <a:pt x="150395" y="661737"/>
                </a:cubicBezTo>
                <a:cubicBezTo>
                  <a:pt x="138091" y="658661"/>
                  <a:pt x="126332" y="653716"/>
                  <a:pt x="114300" y="649706"/>
                </a:cubicBezTo>
                <a:lnTo>
                  <a:pt x="96252" y="643690"/>
                </a:lnTo>
                <a:cubicBezTo>
                  <a:pt x="90236" y="639679"/>
                  <a:pt x="82722" y="637304"/>
                  <a:pt x="78205" y="631658"/>
                </a:cubicBezTo>
                <a:cubicBezTo>
                  <a:pt x="44997" y="590147"/>
                  <a:pt x="105863" y="636061"/>
                  <a:pt x="54142" y="601579"/>
                </a:cubicBezTo>
                <a:cubicBezTo>
                  <a:pt x="52137" y="595563"/>
                  <a:pt x="51206" y="589075"/>
                  <a:pt x="48126" y="583532"/>
                </a:cubicBezTo>
                <a:cubicBezTo>
                  <a:pt x="41103" y="570892"/>
                  <a:pt x="28636" y="561155"/>
                  <a:pt x="24063" y="547437"/>
                </a:cubicBezTo>
                <a:lnTo>
                  <a:pt x="12031" y="511342"/>
                </a:lnTo>
                <a:lnTo>
                  <a:pt x="6016" y="493295"/>
                </a:lnTo>
                <a:lnTo>
                  <a:pt x="0" y="475248"/>
                </a:lnTo>
                <a:cubicBezTo>
                  <a:pt x="1917" y="461832"/>
                  <a:pt x="8696" y="412052"/>
                  <a:pt x="12031" y="397042"/>
                </a:cubicBezTo>
                <a:cubicBezTo>
                  <a:pt x="13407" y="390852"/>
                  <a:pt x="14086" y="383947"/>
                  <a:pt x="18047" y="378995"/>
                </a:cubicBezTo>
                <a:cubicBezTo>
                  <a:pt x="22564" y="373349"/>
                  <a:pt x="30079" y="370974"/>
                  <a:pt x="36095" y="366963"/>
                </a:cubicBezTo>
                <a:cubicBezTo>
                  <a:pt x="38100" y="360947"/>
                  <a:pt x="39031" y="354459"/>
                  <a:pt x="42110" y="348916"/>
                </a:cubicBezTo>
                <a:cubicBezTo>
                  <a:pt x="49133" y="336275"/>
                  <a:pt x="66174" y="312821"/>
                  <a:pt x="66174" y="312821"/>
                </a:cubicBezTo>
                <a:cubicBezTo>
                  <a:pt x="67518" y="296687"/>
                  <a:pt x="65918" y="247159"/>
                  <a:pt x="78205" y="222585"/>
                </a:cubicBezTo>
                <a:cubicBezTo>
                  <a:pt x="81439" y="216118"/>
                  <a:pt x="84106" y="208369"/>
                  <a:pt x="90237" y="204537"/>
                </a:cubicBezTo>
                <a:cubicBezTo>
                  <a:pt x="100991" y="197815"/>
                  <a:pt x="126331" y="192506"/>
                  <a:pt x="126331" y="192506"/>
                </a:cubicBezTo>
                <a:cubicBezTo>
                  <a:pt x="174935" y="200606"/>
                  <a:pt x="150855" y="194664"/>
                  <a:pt x="198521" y="210553"/>
                </a:cubicBezTo>
                <a:lnTo>
                  <a:pt x="216568" y="216569"/>
                </a:lnTo>
                <a:cubicBezTo>
                  <a:pt x="229694" y="177191"/>
                  <a:pt x="211463" y="215840"/>
                  <a:pt x="240631" y="192506"/>
                </a:cubicBezTo>
                <a:cubicBezTo>
                  <a:pt x="246277" y="187989"/>
                  <a:pt x="247550" y="179571"/>
                  <a:pt x="252663" y="174458"/>
                </a:cubicBezTo>
                <a:cubicBezTo>
                  <a:pt x="264324" y="162797"/>
                  <a:pt x="274080" y="161304"/>
                  <a:pt x="288758" y="156411"/>
                </a:cubicBezTo>
                <a:cubicBezTo>
                  <a:pt x="294416" y="157826"/>
                  <a:pt x="323811" y="164521"/>
                  <a:pt x="330868" y="168442"/>
                </a:cubicBezTo>
                <a:cubicBezTo>
                  <a:pt x="343509" y="175465"/>
                  <a:pt x="353245" y="187933"/>
                  <a:pt x="366963" y="192506"/>
                </a:cubicBezTo>
                <a:lnTo>
                  <a:pt x="403058" y="204537"/>
                </a:lnTo>
                <a:cubicBezTo>
                  <a:pt x="409074" y="200527"/>
                  <a:pt x="417273" y="198637"/>
                  <a:pt x="421105" y="192506"/>
                </a:cubicBezTo>
                <a:cubicBezTo>
                  <a:pt x="450657" y="145224"/>
                  <a:pt x="413348" y="163008"/>
                  <a:pt x="451184" y="150395"/>
                </a:cubicBezTo>
                <a:cubicBezTo>
                  <a:pt x="455195" y="144379"/>
                  <a:pt x="458104" y="137460"/>
                  <a:pt x="463216" y="132348"/>
                </a:cubicBezTo>
                <a:cubicBezTo>
                  <a:pt x="474878" y="120686"/>
                  <a:pt x="484631" y="119193"/>
                  <a:pt x="499310" y="114300"/>
                </a:cubicBezTo>
                <a:cubicBezTo>
                  <a:pt x="510286" y="97838"/>
                  <a:pt x="510393" y="92663"/>
                  <a:pt x="529389" y="84221"/>
                </a:cubicBezTo>
                <a:cubicBezTo>
                  <a:pt x="540978" y="79070"/>
                  <a:pt x="565484" y="72190"/>
                  <a:pt x="565484" y="72190"/>
                </a:cubicBezTo>
                <a:cubicBezTo>
                  <a:pt x="569495" y="66174"/>
                  <a:pt x="571870" y="58659"/>
                  <a:pt x="577516" y="54142"/>
                </a:cubicBezTo>
                <a:cubicBezTo>
                  <a:pt x="582468" y="50181"/>
                  <a:pt x="589345" y="49371"/>
                  <a:pt x="595563" y="48127"/>
                </a:cubicBezTo>
                <a:cubicBezTo>
                  <a:pt x="609467" y="45346"/>
                  <a:pt x="623637" y="44116"/>
                  <a:pt x="637674" y="42111"/>
                </a:cubicBezTo>
                <a:cubicBezTo>
                  <a:pt x="639679" y="36095"/>
                  <a:pt x="639205" y="28547"/>
                  <a:pt x="643689" y="24063"/>
                </a:cubicBezTo>
                <a:cubicBezTo>
                  <a:pt x="653914" y="13838"/>
                  <a:pt x="679784" y="0"/>
                  <a:pt x="679784" y="0"/>
                </a:cubicBezTo>
                <a:cubicBezTo>
                  <a:pt x="685800" y="2005"/>
                  <a:pt x="692288" y="2936"/>
                  <a:pt x="697831" y="6016"/>
                </a:cubicBezTo>
                <a:cubicBezTo>
                  <a:pt x="710471" y="13039"/>
                  <a:pt x="733926" y="30079"/>
                  <a:pt x="733926" y="30079"/>
                </a:cubicBezTo>
                <a:cubicBezTo>
                  <a:pt x="737937" y="36095"/>
                  <a:pt x="741329" y="42572"/>
                  <a:pt x="745958" y="48127"/>
                </a:cubicBezTo>
                <a:cubicBezTo>
                  <a:pt x="760432" y="65496"/>
                  <a:pt x="764308" y="66376"/>
                  <a:pt x="782052" y="78206"/>
                </a:cubicBezTo>
                <a:cubicBezTo>
                  <a:pt x="816525" y="129912"/>
                  <a:pt x="775201" y="64500"/>
                  <a:pt x="800100" y="114300"/>
                </a:cubicBezTo>
                <a:cubicBezTo>
                  <a:pt x="803333" y="120767"/>
                  <a:pt x="808898" y="125881"/>
                  <a:pt x="812131" y="132348"/>
                </a:cubicBezTo>
                <a:cubicBezTo>
                  <a:pt x="814967" y="138020"/>
                  <a:pt x="814186" y="145443"/>
                  <a:pt x="818147" y="150395"/>
                </a:cubicBezTo>
                <a:cubicBezTo>
                  <a:pt x="822664" y="156041"/>
                  <a:pt x="830179" y="158416"/>
                  <a:pt x="836195" y="162427"/>
                </a:cubicBezTo>
                <a:cubicBezTo>
                  <a:pt x="838200" y="168443"/>
                  <a:pt x="838249" y="175522"/>
                  <a:pt x="842210" y="180474"/>
                </a:cubicBezTo>
                <a:cubicBezTo>
                  <a:pt x="846727" y="186120"/>
                  <a:pt x="856426" y="186375"/>
                  <a:pt x="860258" y="192506"/>
                </a:cubicBezTo>
                <a:cubicBezTo>
                  <a:pt x="889809" y="239788"/>
                  <a:pt x="852500" y="222004"/>
                  <a:pt x="890337" y="234616"/>
                </a:cubicBezTo>
                <a:cubicBezTo>
                  <a:pt x="892342" y="240632"/>
                  <a:pt x="893273" y="247120"/>
                  <a:pt x="896352" y="252663"/>
                </a:cubicBezTo>
                <a:cubicBezTo>
                  <a:pt x="903375" y="265304"/>
                  <a:pt x="920416" y="288758"/>
                  <a:pt x="920416" y="288758"/>
                </a:cubicBezTo>
                <a:cubicBezTo>
                  <a:pt x="914400" y="290763"/>
                  <a:pt x="908623" y="295817"/>
                  <a:pt x="902368" y="294774"/>
                </a:cubicBezTo>
                <a:cubicBezTo>
                  <a:pt x="895236" y="293585"/>
                  <a:pt x="890788" y="285975"/>
                  <a:pt x="884321" y="282742"/>
                </a:cubicBezTo>
                <a:cubicBezTo>
                  <a:pt x="878649" y="279906"/>
                  <a:pt x="872290" y="278732"/>
                  <a:pt x="866274" y="276727"/>
                </a:cubicBezTo>
                <a:cubicBezTo>
                  <a:pt x="858253" y="278732"/>
                  <a:pt x="848666" y="277577"/>
                  <a:pt x="842210" y="282742"/>
                </a:cubicBezTo>
                <a:cubicBezTo>
                  <a:pt x="837258" y="286703"/>
                  <a:pt x="836195" y="294449"/>
                  <a:pt x="836195" y="300790"/>
                </a:cubicBezTo>
                <a:cubicBezTo>
                  <a:pt x="836195" y="321818"/>
                  <a:pt x="833447" y="360800"/>
                  <a:pt x="854242" y="378995"/>
                </a:cubicBezTo>
                <a:cubicBezTo>
                  <a:pt x="886885" y="407557"/>
                  <a:pt x="887546" y="402593"/>
                  <a:pt x="926431" y="409074"/>
                </a:cubicBezTo>
                <a:cubicBezTo>
                  <a:pt x="932209" y="417741"/>
                  <a:pt x="949320" y="433117"/>
                  <a:pt x="932447" y="445169"/>
                </a:cubicBezTo>
                <a:cubicBezTo>
                  <a:pt x="922127" y="452540"/>
                  <a:pt x="908384" y="453190"/>
                  <a:pt x="896352" y="457200"/>
                </a:cubicBezTo>
                <a:lnTo>
                  <a:pt x="878305" y="463216"/>
                </a:lnTo>
                <a:cubicBezTo>
                  <a:pt x="868482" y="477951"/>
                  <a:pt x="856751" y="485904"/>
                  <a:pt x="872289" y="505327"/>
                </a:cubicBezTo>
                <a:cubicBezTo>
                  <a:pt x="876250" y="510279"/>
                  <a:pt x="884321" y="509337"/>
                  <a:pt x="890337" y="511342"/>
                </a:cubicBezTo>
                <a:cubicBezTo>
                  <a:pt x="884321" y="515353"/>
                  <a:pt x="878896" y="520437"/>
                  <a:pt x="872289" y="523374"/>
                </a:cubicBezTo>
                <a:cubicBezTo>
                  <a:pt x="860700" y="528525"/>
                  <a:pt x="836195" y="535406"/>
                  <a:pt x="836195" y="535406"/>
                </a:cubicBezTo>
                <a:cubicBezTo>
                  <a:pt x="838200" y="545432"/>
                  <a:pt x="838620" y="555911"/>
                  <a:pt x="842210" y="565485"/>
                </a:cubicBezTo>
                <a:cubicBezTo>
                  <a:pt x="844749" y="572255"/>
                  <a:pt x="851008" y="577065"/>
                  <a:pt x="854242" y="583532"/>
                </a:cubicBezTo>
                <a:cubicBezTo>
                  <a:pt x="857078" y="589204"/>
                  <a:pt x="858253" y="595563"/>
                  <a:pt x="860258" y="601579"/>
                </a:cubicBezTo>
                <a:cubicBezTo>
                  <a:pt x="851706" y="627236"/>
                  <a:pt x="865271" y="611606"/>
                  <a:pt x="866274" y="613611"/>
                </a:cubicBezTo>
                <a:close/>
              </a:path>
            </a:pathLst>
          </a:cu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1" name="Freeform 57">
            <a:extLst>
              <a:ext uri="{FF2B5EF4-FFF2-40B4-BE49-F238E27FC236}">
                <a16:creationId xmlns:a16="http://schemas.microsoft.com/office/drawing/2014/main" id="{9230FB55-A2F3-4C6A-8D0B-582FCF08D79E}"/>
              </a:ext>
            </a:extLst>
          </p:cNvPr>
          <p:cNvSpPr/>
          <p:nvPr/>
        </p:nvSpPr>
        <p:spPr>
          <a:xfrm>
            <a:off x="10861226" y="2549059"/>
            <a:ext cx="139724" cy="1160353"/>
          </a:xfrm>
          <a:custGeom>
            <a:avLst/>
            <a:gdLst>
              <a:gd name="connsiteX0" fmla="*/ 114300 w 330868"/>
              <a:gd name="connsiteY0" fmla="*/ 0 h 1624263"/>
              <a:gd name="connsiteX1" fmla="*/ 102268 w 330868"/>
              <a:gd name="connsiteY1" fmla="*/ 30079 h 1624263"/>
              <a:gd name="connsiteX2" fmla="*/ 96253 w 330868"/>
              <a:gd name="connsiteY2" fmla="*/ 120316 h 1624263"/>
              <a:gd name="connsiteX3" fmla="*/ 90237 w 330868"/>
              <a:gd name="connsiteY3" fmla="*/ 156410 h 1624263"/>
              <a:gd name="connsiteX4" fmla="*/ 96253 w 330868"/>
              <a:gd name="connsiteY4" fmla="*/ 258679 h 1624263"/>
              <a:gd name="connsiteX5" fmla="*/ 132347 w 330868"/>
              <a:gd name="connsiteY5" fmla="*/ 282742 h 1624263"/>
              <a:gd name="connsiteX6" fmla="*/ 150395 w 330868"/>
              <a:gd name="connsiteY6" fmla="*/ 294773 h 1624263"/>
              <a:gd name="connsiteX7" fmla="*/ 192505 w 330868"/>
              <a:gd name="connsiteY7" fmla="*/ 342900 h 1624263"/>
              <a:gd name="connsiteX8" fmla="*/ 204537 w 330868"/>
              <a:gd name="connsiteY8" fmla="*/ 360947 h 1624263"/>
              <a:gd name="connsiteX9" fmla="*/ 240632 w 330868"/>
              <a:gd name="connsiteY9" fmla="*/ 378995 h 1624263"/>
              <a:gd name="connsiteX10" fmla="*/ 258679 w 330868"/>
              <a:gd name="connsiteY10" fmla="*/ 391026 h 1624263"/>
              <a:gd name="connsiteX11" fmla="*/ 270711 w 330868"/>
              <a:gd name="connsiteY11" fmla="*/ 409073 h 1624263"/>
              <a:gd name="connsiteX12" fmla="*/ 288758 w 330868"/>
              <a:gd name="connsiteY12" fmla="*/ 415089 h 1624263"/>
              <a:gd name="connsiteX13" fmla="*/ 300789 w 330868"/>
              <a:gd name="connsiteY13" fmla="*/ 451184 h 1624263"/>
              <a:gd name="connsiteX14" fmla="*/ 306805 w 330868"/>
              <a:gd name="connsiteY14" fmla="*/ 469231 h 1624263"/>
              <a:gd name="connsiteX15" fmla="*/ 318837 w 330868"/>
              <a:gd name="connsiteY15" fmla="*/ 517358 h 1624263"/>
              <a:gd name="connsiteX16" fmla="*/ 324853 w 330868"/>
              <a:gd name="connsiteY16" fmla="*/ 613610 h 1624263"/>
              <a:gd name="connsiteX17" fmla="*/ 318837 w 330868"/>
              <a:gd name="connsiteY17" fmla="*/ 697831 h 1624263"/>
              <a:gd name="connsiteX18" fmla="*/ 306805 w 330868"/>
              <a:gd name="connsiteY18" fmla="*/ 770021 h 1624263"/>
              <a:gd name="connsiteX19" fmla="*/ 312821 w 330868"/>
              <a:gd name="connsiteY19" fmla="*/ 902368 h 1624263"/>
              <a:gd name="connsiteX20" fmla="*/ 330868 w 330868"/>
              <a:gd name="connsiteY20" fmla="*/ 968542 h 1624263"/>
              <a:gd name="connsiteX21" fmla="*/ 324853 w 330868"/>
              <a:gd name="connsiteY21" fmla="*/ 1106905 h 1624263"/>
              <a:gd name="connsiteX22" fmla="*/ 300789 w 330868"/>
              <a:gd name="connsiteY22" fmla="*/ 1143000 h 1624263"/>
              <a:gd name="connsiteX23" fmla="*/ 264695 w 330868"/>
              <a:gd name="connsiteY23" fmla="*/ 1161047 h 1624263"/>
              <a:gd name="connsiteX24" fmla="*/ 258679 w 330868"/>
              <a:gd name="connsiteY24" fmla="*/ 1179095 h 1624263"/>
              <a:gd name="connsiteX25" fmla="*/ 234616 w 330868"/>
              <a:gd name="connsiteY25" fmla="*/ 1215189 h 1624263"/>
              <a:gd name="connsiteX26" fmla="*/ 216568 w 330868"/>
              <a:gd name="connsiteY26" fmla="*/ 1251284 h 1624263"/>
              <a:gd name="connsiteX27" fmla="*/ 198521 w 330868"/>
              <a:gd name="connsiteY27" fmla="*/ 1305426 h 1624263"/>
              <a:gd name="connsiteX28" fmla="*/ 192505 w 330868"/>
              <a:gd name="connsiteY28" fmla="*/ 1323473 h 1624263"/>
              <a:gd name="connsiteX29" fmla="*/ 168442 w 330868"/>
              <a:gd name="connsiteY29" fmla="*/ 1359568 h 1624263"/>
              <a:gd name="connsiteX30" fmla="*/ 156411 w 330868"/>
              <a:gd name="connsiteY30" fmla="*/ 1377616 h 1624263"/>
              <a:gd name="connsiteX31" fmla="*/ 138363 w 330868"/>
              <a:gd name="connsiteY31" fmla="*/ 1413710 h 1624263"/>
              <a:gd name="connsiteX32" fmla="*/ 120316 w 330868"/>
              <a:gd name="connsiteY32" fmla="*/ 1425742 h 1624263"/>
              <a:gd name="connsiteX33" fmla="*/ 96253 w 330868"/>
              <a:gd name="connsiteY33" fmla="*/ 1455821 h 1624263"/>
              <a:gd name="connsiteX34" fmla="*/ 54142 w 330868"/>
              <a:gd name="connsiteY34" fmla="*/ 1503947 h 1624263"/>
              <a:gd name="connsiteX35" fmla="*/ 36095 w 330868"/>
              <a:gd name="connsiteY35" fmla="*/ 1564105 h 1624263"/>
              <a:gd name="connsiteX36" fmla="*/ 18047 w 330868"/>
              <a:gd name="connsiteY36" fmla="*/ 1576137 h 1624263"/>
              <a:gd name="connsiteX37" fmla="*/ 6016 w 330868"/>
              <a:gd name="connsiteY37" fmla="*/ 1618247 h 1624263"/>
              <a:gd name="connsiteX38" fmla="*/ 0 w 330868"/>
              <a:gd name="connsiteY38" fmla="*/ 1624263 h 162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0868" h="1624263">
                <a:moveTo>
                  <a:pt x="114300" y="0"/>
                </a:moveTo>
                <a:cubicBezTo>
                  <a:pt x="110289" y="10026"/>
                  <a:pt x="103870" y="19400"/>
                  <a:pt x="102268" y="30079"/>
                </a:cubicBezTo>
                <a:cubicBezTo>
                  <a:pt x="97796" y="59891"/>
                  <a:pt x="99111" y="90306"/>
                  <a:pt x="96253" y="120316"/>
                </a:cubicBezTo>
                <a:cubicBezTo>
                  <a:pt x="95097" y="132458"/>
                  <a:pt x="92242" y="144379"/>
                  <a:pt x="90237" y="156410"/>
                </a:cubicBezTo>
                <a:cubicBezTo>
                  <a:pt x="92242" y="190500"/>
                  <a:pt x="85454" y="226283"/>
                  <a:pt x="96253" y="258679"/>
                </a:cubicBezTo>
                <a:cubicBezTo>
                  <a:pt x="100826" y="272397"/>
                  <a:pt x="120316" y="274721"/>
                  <a:pt x="132347" y="282742"/>
                </a:cubicBezTo>
                <a:lnTo>
                  <a:pt x="150395" y="294773"/>
                </a:lnTo>
                <a:cubicBezTo>
                  <a:pt x="178468" y="336884"/>
                  <a:pt x="162427" y="322847"/>
                  <a:pt x="192505" y="342900"/>
                </a:cubicBezTo>
                <a:cubicBezTo>
                  <a:pt x="196516" y="348916"/>
                  <a:pt x="199425" y="355835"/>
                  <a:pt x="204537" y="360947"/>
                </a:cubicBezTo>
                <a:cubicBezTo>
                  <a:pt x="221778" y="378188"/>
                  <a:pt x="221059" y="369209"/>
                  <a:pt x="240632" y="378995"/>
                </a:cubicBezTo>
                <a:cubicBezTo>
                  <a:pt x="247099" y="382228"/>
                  <a:pt x="252663" y="387016"/>
                  <a:pt x="258679" y="391026"/>
                </a:cubicBezTo>
                <a:cubicBezTo>
                  <a:pt x="262690" y="397042"/>
                  <a:pt x="265065" y="404556"/>
                  <a:pt x="270711" y="409073"/>
                </a:cubicBezTo>
                <a:cubicBezTo>
                  <a:pt x="275663" y="413034"/>
                  <a:pt x="285072" y="409929"/>
                  <a:pt x="288758" y="415089"/>
                </a:cubicBezTo>
                <a:cubicBezTo>
                  <a:pt x="296129" y="425409"/>
                  <a:pt x="296779" y="439152"/>
                  <a:pt x="300789" y="451184"/>
                </a:cubicBezTo>
                <a:cubicBezTo>
                  <a:pt x="302794" y="457200"/>
                  <a:pt x="305561" y="463013"/>
                  <a:pt x="306805" y="469231"/>
                </a:cubicBezTo>
                <a:cubicBezTo>
                  <a:pt x="314065" y="505528"/>
                  <a:pt x="309588" y="489610"/>
                  <a:pt x="318837" y="517358"/>
                </a:cubicBezTo>
                <a:cubicBezTo>
                  <a:pt x="320842" y="549442"/>
                  <a:pt x="324853" y="581463"/>
                  <a:pt x="324853" y="613610"/>
                </a:cubicBezTo>
                <a:cubicBezTo>
                  <a:pt x="324853" y="641755"/>
                  <a:pt x="321385" y="669801"/>
                  <a:pt x="318837" y="697831"/>
                </a:cubicBezTo>
                <a:cubicBezTo>
                  <a:pt x="314813" y="742092"/>
                  <a:pt x="315199" y="736446"/>
                  <a:pt x="306805" y="770021"/>
                </a:cubicBezTo>
                <a:cubicBezTo>
                  <a:pt x="308810" y="814137"/>
                  <a:pt x="308427" y="858426"/>
                  <a:pt x="312821" y="902368"/>
                </a:cubicBezTo>
                <a:cubicBezTo>
                  <a:pt x="314759" y="921747"/>
                  <a:pt x="324085" y="948190"/>
                  <a:pt x="330868" y="968542"/>
                </a:cubicBezTo>
                <a:cubicBezTo>
                  <a:pt x="328863" y="1014663"/>
                  <a:pt x="332697" y="1061412"/>
                  <a:pt x="324853" y="1106905"/>
                </a:cubicBezTo>
                <a:cubicBezTo>
                  <a:pt x="322396" y="1121155"/>
                  <a:pt x="314507" y="1138427"/>
                  <a:pt x="300789" y="1143000"/>
                </a:cubicBezTo>
                <a:cubicBezTo>
                  <a:pt x="275883" y="1151302"/>
                  <a:pt x="288018" y="1145499"/>
                  <a:pt x="264695" y="1161047"/>
                </a:cubicBezTo>
                <a:cubicBezTo>
                  <a:pt x="262690" y="1167063"/>
                  <a:pt x="261759" y="1173552"/>
                  <a:pt x="258679" y="1179095"/>
                </a:cubicBezTo>
                <a:cubicBezTo>
                  <a:pt x="251657" y="1191735"/>
                  <a:pt x="239189" y="1201471"/>
                  <a:pt x="234616" y="1215189"/>
                </a:cubicBezTo>
                <a:cubicBezTo>
                  <a:pt x="226314" y="1240096"/>
                  <a:pt x="232118" y="1227961"/>
                  <a:pt x="216568" y="1251284"/>
                </a:cubicBezTo>
                <a:lnTo>
                  <a:pt x="198521" y="1305426"/>
                </a:lnTo>
                <a:cubicBezTo>
                  <a:pt x="196516" y="1311442"/>
                  <a:pt x="196022" y="1318197"/>
                  <a:pt x="192505" y="1323473"/>
                </a:cubicBezTo>
                <a:lnTo>
                  <a:pt x="168442" y="1359568"/>
                </a:lnTo>
                <a:cubicBezTo>
                  <a:pt x="164432" y="1365584"/>
                  <a:pt x="158697" y="1370757"/>
                  <a:pt x="156411" y="1377616"/>
                </a:cubicBezTo>
                <a:cubicBezTo>
                  <a:pt x="151518" y="1392295"/>
                  <a:pt x="150025" y="1402048"/>
                  <a:pt x="138363" y="1413710"/>
                </a:cubicBezTo>
                <a:cubicBezTo>
                  <a:pt x="133251" y="1418822"/>
                  <a:pt x="126332" y="1421731"/>
                  <a:pt x="120316" y="1425742"/>
                </a:cubicBezTo>
                <a:cubicBezTo>
                  <a:pt x="106768" y="1466382"/>
                  <a:pt x="125556" y="1422331"/>
                  <a:pt x="96253" y="1455821"/>
                </a:cubicBezTo>
                <a:cubicBezTo>
                  <a:pt x="47126" y="1511966"/>
                  <a:pt x="94747" y="1476878"/>
                  <a:pt x="54142" y="1503947"/>
                </a:cubicBezTo>
                <a:cubicBezTo>
                  <a:pt x="51734" y="1513578"/>
                  <a:pt x="40487" y="1561177"/>
                  <a:pt x="36095" y="1564105"/>
                </a:cubicBezTo>
                <a:lnTo>
                  <a:pt x="18047" y="1576137"/>
                </a:lnTo>
                <a:cubicBezTo>
                  <a:pt x="16119" y="1583851"/>
                  <a:pt x="10333" y="1609613"/>
                  <a:pt x="6016" y="1618247"/>
                </a:cubicBezTo>
                <a:cubicBezTo>
                  <a:pt x="4748" y="1620784"/>
                  <a:pt x="2005" y="1622258"/>
                  <a:pt x="0" y="162426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2" name="Freeform 58">
            <a:extLst>
              <a:ext uri="{FF2B5EF4-FFF2-40B4-BE49-F238E27FC236}">
                <a16:creationId xmlns:a16="http://schemas.microsoft.com/office/drawing/2014/main" id="{EF7CE058-6B89-45A3-87F6-5EC68819072C}"/>
              </a:ext>
            </a:extLst>
          </p:cNvPr>
          <p:cNvSpPr/>
          <p:nvPr/>
        </p:nvSpPr>
        <p:spPr>
          <a:xfrm>
            <a:off x="11066659" y="2564915"/>
            <a:ext cx="100313" cy="270590"/>
          </a:xfrm>
          <a:custGeom>
            <a:avLst/>
            <a:gdLst>
              <a:gd name="connsiteX0" fmla="*/ 423183 w 423183"/>
              <a:gd name="connsiteY0" fmla="*/ 0 h 242100"/>
              <a:gd name="connsiteX1" fmla="*/ 381072 w 423183"/>
              <a:gd name="connsiteY1" fmla="*/ 42110 h 242100"/>
              <a:gd name="connsiteX2" fmla="*/ 296851 w 423183"/>
              <a:gd name="connsiteY2" fmla="*/ 54142 h 242100"/>
              <a:gd name="connsiteX3" fmla="*/ 236693 w 423183"/>
              <a:gd name="connsiteY3" fmla="*/ 66174 h 242100"/>
              <a:gd name="connsiteX4" fmla="*/ 218646 w 423183"/>
              <a:gd name="connsiteY4" fmla="*/ 72189 h 242100"/>
              <a:gd name="connsiteX5" fmla="*/ 182551 w 423183"/>
              <a:gd name="connsiteY5" fmla="*/ 126331 h 242100"/>
              <a:gd name="connsiteX6" fmla="*/ 170519 w 423183"/>
              <a:gd name="connsiteY6" fmla="*/ 144379 h 242100"/>
              <a:gd name="connsiteX7" fmla="*/ 134425 w 423183"/>
              <a:gd name="connsiteY7" fmla="*/ 168442 h 242100"/>
              <a:gd name="connsiteX8" fmla="*/ 80283 w 423183"/>
              <a:gd name="connsiteY8" fmla="*/ 186489 h 242100"/>
              <a:gd name="connsiteX9" fmla="*/ 62235 w 423183"/>
              <a:gd name="connsiteY9" fmla="*/ 192505 h 242100"/>
              <a:gd name="connsiteX10" fmla="*/ 14109 w 423183"/>
              <a:gd name="connsiteY10" fmla="*/ 204537 h 242100"/>
              <a:gd name="connsiteX11" fmla="*/ 8093 w 423183"/>
              <a:gd name="connsiteY11" fmla="*/ 234616 h 2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183" h="242100">
                <a:moveTo>
                  <a:pt x="423183" y="0"/>
                </a:moveTo>
                <a:cubicBezTo>
                  <a:pt x="405941" y="21552"/>
                  <a:pt x="403418" y="30937"/>
                  <a:pt x="381072" y="42110"/>
                </a:cubicBezTo>
                <a:cubicBezTo>
                  <a:pt x="357586" y="53853"/>
                  <a:pt x="314946" y="52013"/>
                  <a:pt x="296851" y="54142"/>
                </a:cubicBezTo>
                <a:cubicBezTo>
                  <a:pt x="276756" y="56506"/>
                  <a:pt x="256216" y="60596"/>
                  <a:pt x="236693" y="66174"/>
                </a:cubicBezTo>
                <a:cubicBezTo>
                  <a:pt x="230596" y="67916"/>
                  <a:pt x="224662" y="70184"/>
                  <a:pt x="218646" y="72189"/>
                </a:cubicBezTo>
                <a:lnTo>
                  <a:pt x="182551" y="126331"/>
                </a:lnTo>
                <a:cubicBezTo>
                  <a:pt x="178540" y="132347"/>
                  <a:pt x="176535" y="140368"/>
                  <a:pt x="170519" y="144379"/>
                </a:cubicBezTo>
                <a:cubicBezTo>
                  <a:pt x="158488" y="152400"/>
                  <a:pt x="148143" y="163869"/>
                  <a:pt x="134425" y="168442"/>
                </a:cubicBezTo>
                <a:lnTo>
                  <a:pt x="80283" y="186489"/>
                </a:lnTo>
                <a:cubicBezTo>
                  <a:pt x="74267" y="188494"/>
                  <a:pt x="68453" y="191261"/>
                  <a:pt x="62235" y="192505"/>
                </a:cubicBezTo>
                <a:cubicBezTo>
                  <a:pt x="25938" y="199765"/>
                  <a:pt x="41856" y="195287"/>
                  <a:pt x="14109" y="204537"/>
                </a:cubicBezTo>
                <a:cubicBezTo>
                  <a:pt x="1180" y="243321"/>
                  <a:pt x="-6891" y="249598"/>
                  <a:pt x="8093" y="23461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3" name="Freeform 59">
            <a:extLst>
              <a:ext uri="{FF2B5EF4-FFF2-40B4-BE49-F238E27FC236}">
                <a16:creationId xmlns:a16="http://schemas.microsoft.com/office/drawing/2014/main" id="{523DA788-90D6-4659-AC9A-A5FB2C7B84D1}"/>
              </a:ext>
            </a:extLst>
          </p:cNvPr>
          <p:cNvSpPr/>
          <p:nvPr/>
        </p:nvSpPr>
        <p:spPr>
          <a:xfrm>
            <a:off x="11001574" y="2768085"/>
            <a:ext cx="170405" cy="115391"/>
          </a:xfrm>
          <a:custGeom>
            <a:avLst/>
            <a:gdLst>
              <a:gd name="connsiteX0" fmla="*/ 0 w 517433"/>
              <a:gd name="connsiteY0" fmla="*/ 529436 h 529436"/>
              <a:gd name="connsiteX1" fmla="*/ 6016 w 517433"/>
              <a:gd name="connsiteY1" fmla="*/ 499357 h 529436"/>
              <a:gd name="connsiteX2" fmla="*/ 42110 w 517433"/>
              <a:gd name="connsiteY2" fmla="*/ 475294 h 529436"/>
              <a:gd name="connsiteX3" fmla="*/ 78205 w 517433"/>
              <a:gd name="connsiteY3" fmla="*/ 463262 h 529436"/>
              <a:gd name="connsiteX4" fmla="*/ 96252 w 517433"/>
              <a:gd name="connsiteY4" fmla="*/ 457247 h 529436"/>
              <a:gd name="connsiteX5" fmla="*/ 138363 w 517433"/>
              <a:gd name="connsiteY5" fmla="*/ 445215 h 529436"/>
              <a:gd name="connsiteX6" fmla="*/ 162426 w 517433"/>
              <a:gd name="connsiteY6" fmla="*/ 409120 h 529436"/>
              <a:gd name="connsiteX7" fmla="*/ 198521 w 517433"/>
              <a:gd name="connsiteY7" fmla="*/ 300836 h 529436"/>
              <a:gd name="connsiteX8" fmla="*/ 210552 w 517433"/>
              <a:gd name="connsiteY8" fmla="*/ 258726 h 529436"/>
              <a:gd name="connsiteX9" fmla="*/ 216568 w 517433"/>
              <a:gd name="connsiteY9" fmla="*/ 240678 h 529436"/>
              <a:gd name="connsiteX10" fmla="*/ 234616 w 517433"/>
              <a:gd name="connsiteY10" fmla="*/ 234662 h 529436"/>
              <a:gd name="connsiteX11" fmla="*/ 270710 w 517433"/>
              <a:gd name="connsiteY11" fmla="*/ 210599 h 529436"/>
              <a:gd name="connsiteX12" fmla="*/ 306805 w 517433"/>
              <a:gd name="connsiteY12" fmla="*/ 198568 h 529436"/>
              <a:gd name="connsiteX13" fmla="*/ 324852 w 517433"/>
              <a:gd name="connsiteY13" fmla="*/ 192552 h 529436"/>
              <a:gd name="connsiteX14" fmla="*/ 372979 w 517433"/>
              <a:gd name="connsiteY14" fmla="*/ 180520 h 529436"/>
              <a:gd name="connsiteX15" fmla="*/ 391026 w 517433"/>
              <a:gd name="connsiteY15" fmla="*/ 174505 h 529436"/>
              <a:gd name="connsiteX16" fmla="*/ 433137 w 517433"/>
              <a:gd name="connsiteY16" fmla="*/ 162473 h 529436"/>
              <a:gd name="connsiteX17" fmla="*/ 451184 w 517433"/>
              <a:gd name="connsiteY17" fmla="*/ 150441 h 529436"/>
              <a:gd name="connsiteX18" fmla="*/ 469231 w 517433"/>
              <a:gd name="connsiteY18" fmla="*/ 144426 h 529436"/>
              <a:gd name="connsiteX19" fmla="*/ 487279 w 517433"/>
              <a:gd name="connsiteY19" fmla="*/ 108331 h 529436"/>
              <a:gd name="connsiteX20" fmla="*/ 499310 w 517433"/>
              <a:gd name="connsiteY20" fmla="*/ 36141 h 529436"/>
              <a:gd name="connsiteX21" fmla="*/ 505326 w 517433"/>
              <a:gd name="connsiteY21" fmla="*/ 18094 h 529436"/>
              <a:gd name="connsiteX22" fmla="*/ 511342 w 517433"/>
              <a:gd name="connsiteY22" fmla="*/ 6062 h 5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7433" h="529436">
                <a:moveTo>
                  <a:pt x="0" y="529436"/>
                </a:moveTo>
                <a:cubicBezTo>
                  <a:pt x="2005" y="519410"/>
                  <a:pt x="-261" y="507428"/>
                  <a:pt x="6016" y="499357"/>
                </a:cubicBezTo>
                <a:cubicBezTo>
                  <a:pt x="14893" y="487943"/>
                  <a:pt x="28392" y="479867"/>
                  <a:pt x="42110" y="475294"/>
                </a:cubicBezTo>
                <a:lnTo>
                  <a:pt x="78205" y="463262"/>
                </a:lnTo>
                <a:cubicBezTo>
                  <a:pt x="84221" y="461257"/>
                  <a:pt x="90100" y="458785"/>
                  <a:pt x="96252" y="457247"/>
                </a:cubicBezTo>
                <a:cubicBezTo>
                  <a:pt x="126468" y="449693"/>
                  <a:pt x="112472" y="453846"/>
                  <a:pt x="138363" y="445215"/>
                </a:cubicBezTo>
                <a:cubicBezTo>
                  <a:pt x="146384" y="433183"/>
                  <a:pt x="157853" y="422838"/>
                  <a:pt x="162426" y="409120"/>
                </a:cubicBezTo>
                <a:lnTo>
                  <a:pt x="198521" y="300836"/>
                </a:lnTo>
                <a:cubicBezTo>
                  <a:pt x="212946" y="257563"/>
                  <a:pt x="195445" y="311605"/>
                  <a:pt x="210552" y="258726"/>
                </a:cubicBezTo>
                <a:cubicBezTo>
                  <a:pt x="212294" y="252629"/>
                  <a:pt x="212084" y="245162"/>
                  <a:pt x="216568" y="240678"/>
                </a:cubicBezTo>
                <a:cubicBezTo>
                  <a:pt x="221052" y="236194"/>
                  <a:pt x="229073" y="237742"/>
                  <a:pt x="234616" y="234662"/>
                </a:cubicBezTo>
                <a:cubicBezTo>
                  <a:pt x="247256" y="227640"/>
                  <a:pt x="256992" y="215171"/>
                  <a:pt x="270710" y="210599"/>
                </a:cubicBezTo>
                <a:lnTo>
                  <a:pt x="306805" y="198568"/>
                </a:lnTo>
                <a:cubicBezTo>
                  <a:pt x="312821" y="196563"/>
                  <a:pt x="318700" y="194090"/>
                  <a:pt x="324852" y="192552"/>
                </a:cubicBezTo>
                <a:cubicBezTo>
                  <a:pt x="340894" y="188541"/>
                  <a:pt x="357291" y="185749"/>
                  <a:pt x="372979" y="180520"/>
                </a:cubicBezTo>
                <a:cubicBezTo>
                  <a:pt x="378995" y="178515"/>
                  <a:pt x="384929" y="176247"/>
                  <a:pt x="391026" y="174505"/>
                </a:cubicBezTo>
                <a:cubicBezTo>
                  <a:pt x="443884" y="159403"/>
                  <a:pt x="389878" y="176893"/>
                  <a:pt x="433137" y="162473"/>
                </a:cubicBezTo>
                <a:cubicBezTo>
                  <a:pt x="439153" y="158462"/>
                  <a:pt x="444717" y="153674"/>
                  <a:pt x="451184" y="150441"/>
                </a:cubicBezTo>
                <a:cubicBezTo>
                  <a:pt x="456856" y="147605"/>
                  <a:pt x="464279" y="148387"/>
                  <a:pt x="469231" y="144426"/>
                </a:cubicBezTo>
                <a:cubicBezTo>
                  <a:pt x="479832" y="135945"/>
                  <a:pt x="483316" y="120220"/>
                  <a:pt x="487279" y="108331"/>
                </a:cubicBezTo>
                <a:cubicBezTo>
                  <a:pt x="492160" y="69286"/>
                  <a:pt x="490480" y="67049"/>
                  <a:pt x="499310" y="36141"/>
                </a:cubicBezTo>
                <a:cubicBezTo>
                  <a:pt x="501052" y="30044"/>
                  <a:pt x="502490" y="23766"/>
                  <a:pt x="505326" y="18094"/>
                </a:cubicBezTo>
                <a:cubicBezTo>
                  <a:pt x="512129" y="4488"/>
                  <a:pt x="525139" y="-7732"/>
                  <a:pt x="511342" y="606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4" name="Freeform 50">
            <a:extLst>
              <a:ext uri="{FF2B5EF4-FFF2-40B4-BE49-F238E27FC236}">
                <a16:creationId xmlns:a16="http://schemas.microsoft.com/office/drawing/2014/main" id="{25108013-F4B1-4A42-82FA-199838634998}"/>
              </a:ext>
            </a:extLst>
          </p:cNvPr>
          <p:cNvSpPr/>
          <p:nvPr/>
        </p:nvSpPr>
        <p:spPr>
          <a:xfrm rot="4854495">
            <a:off x="10822967" y="2090687"/>
            <a:ext cx="302670" cy="587584"/>
          </a:xfrm>
          <a:custGeom>
            <a:avLst/>
            <a:gdLst>
              <a:gd name="connsiteX0" fmla="*/ 240631 w 716723"/>
              <a:gd name="connsiteY0" fmla="*/ 751974 h 878532"/>
              <a:gd name="connsiteX1" fmla="*/ 240631 w 716723"/>
              <a:gd name="connsiteY1" fmla="*/ 751974 h 878532"/>
              <a:gd name="connsiteX2" fmla="*/ 282742 w 716723"/>
              <a:gd name="connsiteY2" fmla="*/ 788068 h 878532"/>
              <a:gd name="connsiteX3" fmla="*/ 306805 w 716723"/>
              <a:gd name="connsiteY3" fmla="*/ 812132 h 878532"/>
              <a:gd name="connsiteX4" fmla="*/ 336884 w 716723"/>
              <a:gd name="connsiteY4" fmla="*/ 836195 h 878532"/>
              <a:gd name="connsiteX5" fmla="*/ 372979 w 716723"/>
              <a:gd name="connsiteY5" fmla="*/ 860258 h 878532"/>
              <a:gd name="connsiteX6" fmla="*/ 378995 w 716723"/>
              <a:gd name="connsiteY6" fmla="*/ 878305 h 878532"/>
              <a:gd name="connsiteX7" fmla="*/ 439152 w 716723"/>
              <a:gd name="connsiteY7" fmla="*/ 866274 h 878532"/>
              <a:gd name="connsiteX8" fmla="*/ 475247 w 716723"/>
              <a:gd name="connsiteY8" fmla="*/ 842210 h 878532"/>
              <a:gd name="connsiteX9" fmla="*/ 499310 w 716723"/>
              <a:gd name="connsiteY9" fmla="*/ 806116 h 878532"/>
              <a:gd name="connsiteX10" fmla="*/ 553452 w 716723"/>
              <a:gd name="connsiteY10" fmla="*/ 794084 h 878532"/>
              <a:gd name="connsiteX11" fmla="*/ 601579 w 716723"/>
              <a:gd name="connsiteY11" fmla="*/ 788068 h 878532"/>
              <a:gd name="connsiteX12" fmla="*/ 595563 w 716723"/>
              <a:gd name="connsiteY12" fmla="*/ 770021 h 878532"/>
              <a:gd name="connsiteX13" fmla="*/ 571500 w 716723"/>
              <a:gd name="connsiteY13" fmla="*/ 733926 h 878532"/>
              <a:gd name="connsiteX14" fmla="*/ 577516 w 716723"/>
              <a:gd name="connsiteY14" fmla="*/ 715879 h 878532"/>
              <a:gd name="connsiteX15" fmla="*/ 661737 w 716723"/>
              <a:gd name="connsiteY15" fmla="*/ 709863 h 878532"/>
              <a:gd name="connsiteX16" fmla="*/ 697831 w 716723"/>
              <a:gd name="connsiteY16" fmla="*/ 703847 h 878532"/>
              <a:gd name="connsiteX17" fmla="*/ 715879 w 716723"/>
              <a:gd name="connsiteY17" fmla="*/ 697832 h 878532"/>
              <a:gd name="connsiteX18" fmla="*/ 709863 w 716723"/>
              <a:gd name="connsiteY18" fmla="*/ 679784 h 878532"/>
              <a:gd name="connsiteX19" fmla="*/ 673768 w 716723"/>
              <a:gd name="connsiteY19" fmla="*/ 661737 h 878532"/>
              <a:gd name="connsiteX20" fmla="*/ 667752 w 716723"/>
              <a:gd name="connsiteY20" fmla="*/ 595563 h 878532"/>
              <a:gd name="connsiteX21" fmla="*/ 673768 w 716723"/>
              <a:gd name="connsiteY21" fmla="*/ 577516 h 878532"/>
              <a:gd name="connsiteX22" fmla="*/ 691816 w 716723"/>
              <a:gd name="connsiteY22" fmla="*/ 571500 h 878532"/>
              <a:gd name="connsiteX23" fmla="*/ 697831 w 716723"/>
              <a:gd name="connsiteY23" fmla="*/ 553453 h 878532"/>
              <a:gd name="connsiteX24" fmla="*/ 661737 w 716723"/>
              <a:gd name="connsiteY24" fmla="*/ 529389 h 878532"/>
              <a:gd name="connsiteX25" fmla="*/ 613610 w 716723"/>
              <a:gd name="connsiteY25" fmla="*/ 487279 h 878532"/>
              <a:gd name="connsiteX26" fmla="*/ 595563 w 716723"/>
              <a:gd name="connsiteY26" fmla="*/ 475247 h 878532"/>
              <a:gd name="connsiteX27" fmla="*/ 583531 w 716723"/>
              <a:gd name="connsiteY27" fmla="*/ 457200 h 878532"/>
              <a:gd name="connsiteX28" fmla="*/ 565484 w 716723"/>
              <a:gd name="connsiteY28" fmla="*/ 451184 h 878532"/>
              <a:gd name="connsiteX29" fmla="*/ 559468 w 716723"/>
              <a:gd name="connsiteY29" fmla="*/ 433137 h 878532"/>
              <a:gd name="connsiteX30" fmla="*/ 541421 w 716723"/>
              <a:gd name="connsiteY30" fmla="*/ 421105 h 878532"/>
              <a:gd name="connsiteX31" fmla="*/ 523374 w 716723"/>
              <a:gd name="connsiteY31" fmla="*/ 403058 h 878532"/>
              <a:gd name="connsiteX32" fmla="*/ 499310 w 716723"/>
              <a:gd name="connsiteY32" fmla="*/ 378995 h 878532"/>
              <a:gd name="connsiteX33" fmla="*/ 469231 w 716723"/>
              <a:gd name="connsiteY33" fmla="*/ 324853 h 878532"/>
              <a:gd name="connsiteX34" fmla="*/ 451184 w 716723"/>
              <a:gd name="connsiteY34" fmla="*/ 288758 h 878532"/>
              <a:gd name="connsiteX35" fmla="*/ 457200 w 716723"/>
              <a:gd name="connsiteY35" fmla="*/ 246647 h 878532"/>
              <a:gd name="connsiteX36" fmla="*/ 481263 w 716723"/>
              <a:gd name="connsiteY36" fmla="*/ 210553 h 878532"/>
              <a:gd name="connsiteX37" fmla="*/ 451184 w 716723"/>
              <a:gd name="connsiteY37" fmla="*/ 180474 h 878532"/>
              <a:gd name="connsiteX38" fmla="*/ 433137 w 716723"/>
              <a:gd name="connsiteY38" fmla="*/ 174458 h 878532"/>
              <a:gd name="connsiteX39" fmla="*/ 415089 w 716723"/>
              <a:gd name="connsiteY39" fmla="*/ 168442 h 878532"/>
              <a:gd name="connsiteX40" fmla="*/ 403058 w 716723"/>
              <a:gd name="connsiteY40" fmla="*/ 150395 h 878532"/>
              <a:gd name="connsiteX41" fmla="*/ 385010 w 716723"/>
              <a:gd name="connsiteY41" fmla="*/ 144379 h 878532"/>
              <a:gd name="connsiteX42" fmla="*/ 360947 w 716723"/>
              <a:gd name="connsiteY42" fmla="*/ 108284 h 878532"/>
              <a:gd name="connsiteX43" fmla="*/ 348916 w 716723"/>
              <a:gd name="connsiteY43" fmla="*/ 90237 h 878532"/>
              <a:gd name="connsiteX44" fmla="*/ 330868 w 716723"/>
              <a:gd name="connsiteY44" fmla="*/ 54142 h 878532"/>
              <a:gd name="connsiteX45" fmla="*/ 324852 w 716723"/>
              <a:gd name="connsiteY45" fmla="*/ 36095 h 878532"/>
              <a:gd name="connsiteX46" fmla="*/ 318837 w 716723"/>
              <a:gd name="connsiteY46" fmla="*/ 12032 h 878532"/>
              <a:gd name="connsiteX47" fmla="*/ 300789 w 716723"/>
              <a:gd name="connsiteY47" fmla="*/ 0 h 878532"/>
              <a:gd name="connsiteX48" fmla="*/ 270710 w 716723"/>
              <a:gd name="connsiteY48" fmla="*/ 48126 h 878532"/>
              <a:gd name="connsiteX49" fmla="*/ 246647 w 716723"/>
              <a:gd name="connsiteY49" fmla="*/ 42110 h 878532"/>
              <a:gd name="connsiteX50" fmla="*/ 228600 w 716723"/>
              <a:gd name="connsiteY50" fmla="*/ 36095 h 878532"/>
              <a:gd name="connsiteX51" fmla="*/ 174458 w 716723"/>
              <a:gd name="connsiteY51" fmla="*/ 42110 h 878532"/>
              <a:gd name="connsiteX52" fmla="*/ 168442 w 716723"/>
              <a:gd name="connsiteY52" fmla="*/ 60158 h 878532"/>
              <a:gd name="connsiteX53" fmla="*/ 150395 w 716723"/>
              <a:gd name="connsiteY53" fmla="*/ 96253 h 878532"/>
              <a:gd name="connsiteX54" fmla="*/ 138363 w 716723"/>
              <a:gd name="connsiteY54" fmla="*/ 144379 h 878532"/>
              <a:gd name="connsiteX55" fmla="*/ 132347 w 716723"/>
              <a:gd name="connsiteY55" fmla="*/ 168442 h 878532"/>
              <a:gd name="connsiteX56" fmla="*/ 114300 w 716723"/>
              <a:gd name="connsiteY56" fmla="*/ 174458 h 878532"/>
              <a:gd name="connsiteX57" fmla="*/ 12031 w 716723"/>
              <a:gd name="connsiteY57" fmla="*/ 168442 h 878532"/>
              <a:gd name="connsiteX58" fmla="*/ 6016 w 716723"/>
              <a:gd name="connsiteY58" fmla="*/ 186489 h 878532"/>
              <a:gd name="connsiteX59" fmla="*/ 24063 w 716723"/>
              <a:gd name="connsiteY59" fmla="*/ 246647 h 878532"/>
              <a:gd name="connsiteX60" fmla="*/ 42110 w 716723"/>
              <a:gd name="connsiteY60" fmla="*/ 252663 h 878532"/>
              <a:gd name="connsiteX61" fmla="*/ 60158 w 716723"/>
              <a:gd name="connsiteY61" fmla="*/ 264695 h 878532"/>
              <a:gd name="connsiteX62" fmla="*/ 30079 w 716723"/>
              <a:gd name="connsiteY62" fmla="*/ 294774 h 878532"/>
              <a:gd name="connsiteX63" fmla="*/ 42110 w 716723"/>
              <a:gd name="connsiteY63" fmla="*/ 330868 h 878532"/>
              <a:gd name="connsiteX64" fmla="*/ 36095 w 716723"/>
              <a:gd name="connsiteY64" fmla="*/ 348916 h 878532"/>
              <a:gd name="connsiteX65" fmla="*/ 0 w 716723"/>
              <a:gd name="connsiteY65" fmla="*/ 372979 h 878532"/>
              <a:gd name="connsiteX66" fmla="*/ 6016 w 716723"/>
              <a:gd name="connsiteY66" fmla="*/ 421105 h 878532"/>
              <a:gd name="connsiteX67" fmla="*/ 36095 w 716723"/>
              <a:gd name="connsiteY67" fmla="*/ 451184 h 878532"/>
              <a:gd name="connsiteX68" fmla="*/ 54142 w 716723"/>
              <a:gd name="connsiteY68" fmla="*/ 457200 h 878532"/>
              <a:gd name="connsiteX69" fmla="*/ 72189 w 716723"/>
              <a:gd name="connsiteY69" fmla="*/ 469232 h 878532"/>
              <a:gd name="connsiteX70" fmla="*/ 66174 w 716723"/>
              <a:gd name="connsiteY70" fmla="*/ 523374 h 878532"/>
              <a:gd name="connsiteX71" fmla="*/ 30079 w 716723"/>
              <a:gd name="connsiteY71" fmla="*/ 535405 h 878532"/>
              <a:gd name="connsiteX72" fmla="*/ 36095 w 716723"/>
              <a:gd name="connsiteY72" fmla="*/ 571500 h 878532"/>
              <a:gd name="connsiteX73" fmla="*/ 90237 w 716723"/>
              <a:gd name="connsiteY73" fmla="*/ 589547 h 878532"/>
              <a:gd name="connsiteX74" fmla="*/ 108284 w 716723"/>
              <a:gd name="connsiteY74" fmla="*/ 595563 h 878532"/>
              <a:gd name="connsiteX75" fmla="*/ 126331 w 716723"/>
              <a:gd name="connsiteY75" fmla="*/ 673768 h 878532"/>
              <a:gd name="connsiteX76" fmla="*/ 150395 w 716723"/>
              <a:gd name="connsiteY76" fmla="*/ 727910 h 878532"/>
              <a:gd name="connsiteX77" fmla="*/ 156410 w 716723"/>
              <a:gd name="connsiteY77" fmla="*/ 745958 h 878532"/>
              <a:gd name="connsiteX78" fmla="*/ 162426 w 716723"/>
              <a:gd name="connsiteY78" fmla="*/ 770021 h 878532"/>
              <a:gd name="connsiteX79" fmla="*/ 204537 w 716723"/>
              <a:gd name="connsiteY79" fmla="*/ 776037 h 878532"/>
              <a:gd name="connsiteX80" fmla="*/ 240631 w 716723"/>
              <a:gd name="connsiteY80" fmla="*/ 751974 h 87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6723" h="878532">
                <a:moveTo>
                  <a:pt x="240631" y="751974"/>
                </a:moveTo>
                <a:lnTo>
                  <a:pt x="240631" y="751974"/>
                </a:lnTo>
                <a:cubicBezTo>
                  <a:pt x="254668" y="764005"/>
                  <a:pt x="270459" y="774250"/>
                  <a:pt x="282742" y="788068"/>
                </a:cubicBezTo>
                <a:cubicBezTo>
                  <a:pt x="309762" y="818465"/>
                  <a:pt x="263744" y="797778"/>
                  <a:pt x="306805" y="812132"/>
                </a:cubicBezTo>
                <a:cubicBezTo>
                  <a:pt x="333715" y="852494"/>
                  <a:pt x="302015" y="812949"/>
                  <a:pt x="336884" y="836195"/>
                </a:cubicBezTo>
                <a:cubicBezTo>
                  <a:pt x="381945" y="866236"/>
                  <a:pt x="330066" y="845954"/>
                  <a:pt x="372979" y="860258"/>
                </a:cubicBezTo>
                <a:cubicBezTo>
                  <a:pt x="374984" y="866274"/>
                  <a:pt x="372898" y="876563"/>
                  <a:pt x="378995" y="878305"/>
                </a:cubicBezTo>
                <a:cubicBezTo>
                  <a:pt x="385875" y="880271"/>
                  <a:pt x="428586" y="868915"/>
                  <a:pt x="439152" y="866274"/>
                </a:cubicBezTo>
                <a:cubicBezTo>
                  <a:pt x="451184" y="858253"/>
                  <a:pt x="467226" y="854242"/>
                  <a:pt x="475247" y="842210"/>
                </a:cubicBezTo>
                <a:cubicBezTo>
                  <a:pt x="483268" y="830179"/>
                  <a:pt x="485282" y="809623"/>
                  <a:pt x="499310" y="806116"/>
                </a:cubicBezTo>
                <a:cubicBezTo>
                  <a:pt x="518468" y="801326"/>
                  <a:pt x="533600" y="797138"/>
                  <a:pt x="553452" y="794084"/>
                </a:cubicBezTo>
                <a:cubicBezTo>
                  <a:pt x="569431" y="791626"/>
                  <a:pt x="585537" y="790073"/>
                  <a:pt x="601579" y="788068"/>
                </a:cubicBezTo>
                <a:cubicBezTo>
                  <a:pt x="599574" y="782052"/>
                  <a:pt x="598643" y="775564"/>
                  <a:pt x="595563" y="770021"/>
                </a:cubicBezTo>
                <a:cubicBezTo>
                  <a:pt x="588540" y="757381"/>
                  <a:pt x="571500" y="733926"/>
                  <a:pt x="571500" y="733926"/>
                </a:cubicBezTo>
                <a:cubicBezTo>
                  <a:pt x="573505" y="727910"/>
                  <a:pt x="573555" y="720831"/>
                  <a:pt x="577516" y="715879"/>
                </a:cubicBezTo>
                <a:cubicBezTo>
                  <a:pt x="598125" y="690118"/>
                  <a:pt x="636971" y="707611"/>
                  <a:pt x="661737" y="709863"/>
                </a:cubicBezTo>
                <a:cubicBezTo>
                  <a:pt x="673768" y="707858"/>
                  <a:pt x="685924" y="706493"/>
                  <a:pt x="697831" y="703847"/>
                </a:cubicBezTo>
                <a:cubicBezTo>
                  <a:pt x="704021" y="702471"/>
                  <a:pt x="713043" y="703504"/>
                  <a:pt x="715879" y="697832"/>
                </a:cubicBezTo>
                <a:cubicBezTo>
                  <a:pt x="718715" y="692160"/>
                  <a:pt x="713824" y="684736"/>
                  <a:pt x="709863" y="679784"/>
                </a:cubicBezTo>
                <a:cubicBezTo>
                  <a:pt x="701382" y="669183"/>
                  <a:pt x="685656" y="665700"/>
                  <a:pt x="673768" y="661737"/>
                </a:cubicBezTo>
                <a:cubicBezTo>
                  <a:pt x="653874" y="631894"/>
                  <a:pt x="658371" y="647159"/>
                  <a:pt x="667752" y="595563"/>
                </a:cubicBezTo>
                <a:cubicBezTo>
                  <a:pt x="668886" y="589324"/>
                  <a:pt x="669284" y="582000"/>
                  <a:pt x="673768" y="577516"/>
                </a:cubicBezTo>
                <a:cubicBezTo>
                  <a:pt x="678252" y="573032"/>
                  <a:pt x="685800" y="573505"/>
                  <a:pt x="691816" y="571500"/>
                </a:cubicBezTo>
                <a:cubicBezTo>
                  <a:pt x="693821" y="565484"/>
                  <a:pt x="701517" y="558613"/>
                  <a:pt x="697831" y="553453"/>
                </a:cubicBezTo>
                <a:cubicBezTo>
                  <a:pt x="689426" y="541686"/>
                  <a:pt x="661737" y="529389"/>
                  <a:pt x="661737" y="529389"/>
                </a:cubicBezTo>
                <a:cubicBezTo>
                  <a:pt x="641683" y="499310"/>
                  <a:pt x="655722" y="515354"/>
                  <a:pt x="613610" y="487279"/>
                </a:cubicBezTo>
                <a:lnTo>
                  <a:pt x="595563" y="475247"/>
                </a:lnTo>
                <a:cubicBezTo>
                  <a:pt x="591552" y="469231"/>
                  <a:pt x="589177" y="461717"/>
                  <a:pt x="583531" y="457200"/>
                </a:cubicBezTo>
                <a:cubicBezTo>
                  <a:pt x="578579" y="453239"/>
                  <a:pt x="569968" y="455668"/>
                  <a:pt x="565484" y="451184"/>
                </a:cubicBezTo>
                <a:cubicBezTo>
                  <a:pt x="561000" y="446700"/>
                  <a:pt x="563429" y="438089"/>
                  <a:pt x="559468" y="433137"/>
                </a:cubicBezTo>
                <a:cubicBezTo>
                  <a:pt x="554951" y="427491"/>
                  <a:pt x="546975" y="425734"/>
                  <a:pt x="541421" y="421105"/>
                </a:cubicBezTo>
                <a:cubicBezTo>
                  <a:pt x="534885" y="415659"/>
                  <a:pt x="529390" y="409074"/>
                  <a:pt x="523374" y="403058"/>
                </a:cubicBezTo>
                <a:cubicBezTo>
                  <a:pt x="507331" y="354929"/>
                  <a:pt x="531396" y="411080"/>
                  <a:pt x="499310" y="378995"/>
                </a:cubicBezTo>
                <a:cubicBezTo>
                  <a:pt x="461380" y="341066"/>
                  <a:pt x="484358" y="355109"/>
                  <a:pt x="469231" y="324853"/>
                </a:cubicBezTo>
                <a:cubicBezTo>
                  <a:pt x="445908" y="278206"/>
                  <a:pt x="466305" y="334119"/>
                  <a:pt x="451184" y="288758"/>
                </a:cubicBezTo>
                <a:cubicBezTo>
                  <a:pt x="453189" y="274721"/>
                  <a:pt x="452110" y="259881"/>
                  <a:pt x="457200" y="246647"/>
                </a:cubicBezTo>
                <a:cubicBezTo>
                  <a:pt x="462391" y="233151"/>
                  <a:pt x="481263" y="210553"/>
                  <a:pt x="481263" y="210553"/>
                </a:cubicBezTo>
                <a:cubicBezTo>
                  <a:pt x="491290" y="180473"/>
                  <a:pt x="493295" y="194511"/>
                  <a:pt x="451184" y="180474"/>
                </a:cubicBezTo>
                <a:lnTo>
                  <a:pt x="433137" y="174458"/>
                </a:lnTo>
                <a:lnTo>
                  <a:pt x="415089" y="168442"/>
                </a:lnTo>
                <a:cubicBezTo>
                  <a:pt x="411079" y="162426"/>
                  <a:pt x="408704" y="154911"/>
                  <a:pt x="403058" y="150395"/>
                </a:cubicBezTo>
                <a:cubicBezTo>
                  <a:pt x="398106" y="146434"/>
                  <a:pt x="389494" y="148863"/>
                  <a:pt x="385010" y="144379"/>
                </a:cubicBezTo>
                <a:cubicBezTo>
                  <a:pt x="374785" y="134154"/>
                  <a:pt x="368968" y="120316"/>
                  <a:pt x="360947" y="108284"/>
                </a:cubicBezTo>
                <a:cubicBezTo>
                  <a:pt x="356937" y="102268"/>
                  <a:pt x="351202" y="97096"/>
                  <a:pt x="348916" y="90237"/>
                </a:cubicBezTo>
                <a:cubicBezTo>
                  <a:pt x="333796" y="44876"/>
                  <a:pt x="354191" y="100786"/>
                  <a:pt x="330868" y="54142"/>
                </a:cubicBezTo>
                <a:cubicBezTo>
                  <a:pt x="328032" y="48470"/>
                  <a:pt x="326594" y="42192"/>
                  <a:pt x="324852" y="36095"/>
                </a:cubicBezTo>
                <a:cubicBezTo>
                  <a:pt x="322581" y="28145"/>
                  <a:pt x="323423" y="18911"/>
                  <a:pt x="318837" y="12032"/>
                </a:cubicBezTo>
                <a:cubicBezTo>
                  <a:pt x="314826" y="6016"/>
                  <a:pt x="306805" y="4011"/>
                  <a:pt x="300789" y="0"/>
                </a:cubicBezTo>
                <a:cubicBezTo>
                  <a:pt x="286472" y="42954"/>
                  <a:pt x="299311" y="29060"/>
                  <a:pt x="270710" y="48126"/>
                </a:cubicBezTo>
                <a:cubicBezTo>
                  <a:pt x="262689" y="46121"/>
                  <a:pt x="254597" y="44381"/>
                  <a:pt x="246647" y="42110"/>
                </a:cubicBezTo>
                <a:cubicBezTo>
                  <a:pt x="240550" y="40368"/>
                  <a:pt x="234941" y="36095"/>
                  <a:pt x="228600" y="36095"/>
                </a:cubicBezTo>
                <a:cubicBezTo>
                  <a:pt x="210442" y="36095"/>
                  <a:pt x="192505" y="40105"/>
                  <a:pt x="174458" y="42110"/>
                </a:cubicBezTo>
                <a:cubicBezTo>
                  <a:pt x="172453" y="48126"/>
                  <a:pt x="171278" y="54486"/>
                  <a:pt x="168442" y="60158"/>
                </a:cubicBezTo>
                <a:cubicBezTo>
                  <a:pt x="152011" y="93020"/>
                  <a:pt x="159469" y="62980"/>
                  <a:pt x="150395" y="96253"/>
                </a:cubicBezTo>
                <a:cubicBezTo>
                  <a:pt x="146044" y="112206"/>
                  <a:pt x="142374" y="128337"/>
                  <a:pt x="138363" y="144379"/>
                </a:cubicBezTo>
                <a:cubicBezTo>
                  <a:pt x="136358" y="152400"/>
                  <a:pt x="140191" y="165827"/>
                  <a:pt x="132347" y="168442"/>
                </a:cubicBezTo>
                <a:lnTo>
                  <a:pt x="114300" y="174458"/>
                </a:lnTo>
                <a:cubicBezTo>
                  <a:pt x="80210" y="172453"/>
                  <a:pt x="45971" y="164671"/>
                  <a:pt x="12031" y="168442"/>
                </a:cubicBezTo>
                <a:cubicBezTo>
                  <a:pt x="5729" y="169142"/>
                  <a:pt x="6016" y="180148"/>
                  <a:pt x="6016" y="186489"/>
                </a:cubicBezTo>
                <a:cubicBezTo>
                  <a:pt x="6016" y="202814"/>
                  <a:pt x="7754" y="233600"/>
                  <a:pt x="24063" y="246647"/>
                </a:cubicBezTo>
                <a:cubicBezTo>
                  <a:pt x="29015" y="250608"/>
                  <a:pt x="36438" y="249827"/>
                  <a:pt x="42110" y="252663"/>
                </a:cubicBezTo>
                <a:cubicBezTo>
                  <a:pt x="48577" y="255897"/>
                  <a:pt x="54142" y="260684"/>
                  <a:pt x="60158" y="264695"/>
                </a:cubicBezTo>
                <a:cubicBezTo>
                  <a:pt x="52135" y="270043"/>
                  <a:pt x="30079" y="281403"/>
                  <a:pt x="30079" y="294774"/>
                </a:cubicBezTo>
                <a:cubicBezTo>
                  <a:pt x="30079" y="307456"/>
                  <a:pt x="42110" y="330868"/>
                  <a:pt x="42110" y="330868"/>
                </a:cubicBezTo>
                <a:cubicBezTo>
                  <a:pt x="40105" y="336884"/>
                  <a:pt x="40579" y="344432"/>
                  <a:pt x="36095" y="348916"/>
                </a:cubicBezTo>
                <a:cubicBezTo>
                  <a:pt x="25870" y="359141"/>
                  <a:pt x="0" y="372979"/>
                  <a:pt x="0" y="372979"/>
                </a:cubicBezTo>
                <a:cubicBezTo>
                  <a:pt x="2005" y="389021"/>
                  <a:pt x="1762" y="405508"/>
                  <a:pt x="6016" y="421105"/>
                </a:cubicBezTo>
                <a:cubicBezTo>
                  <a:pt x="9816" y="435039"/>
                  <a:pt x="24272" y="445273"/>
                  <a:pt x="36095" y="451184"/>
                </a:cubicBezTo>
                <a:cubicBezTo>
                  <a:pt x="41767" y="454020"/>
                  <a:pt x="48470" y="454364"/>
                  <a:pt x="54142" y="457200"/>
                </a:cubicBezTo>
                <a:cubicBezTo>
                  <a:pt x="60609" y="460434"/>
                  <a:pt x="66173" y="465221"/>
                  <a:pt x="72189" y="469232"/>
                </a:cubicBezTo>
                <a:cubicBezTo>
                  <a:pt x="76601" y="482466"/>
                  <a:pt x="91440" y="514952"/>
                  <a:pt x="66174" y="523374"/>
                </a:cubicBezTo>
                <a:lnTo>
                  <a:pt x="30079" y="535405"/>
                </a:lnTo>
                <a:cubicBezTo>
                  <a:pt x="32084" y="547437"/>
                  <a:pt x="28063" y="562320"/>
                  <a:pt x="36095" y="571500"/>
                </a:cubicBezTo>
                <a:cubicBezTo>
                  <a:pt x="36100" y="571505"/>
                  <a:pt x="81211" y="586538"/>
                  <a:pt x="90237" y="589547"/>
                </a:cubicBezTo>
                <a:lnTo>
                  <a:pt x="108284" y="595563"/>
                </a:lnTo>
                <a:cubicBezTo>
                  <a:pt x="134437" y="634790"/>
                  <a:pt x="111397" y="594117"/>
                  <a:pt x="126331" y="673768"/>
                </a:cubicBezTo>
                <a:cubicBezTo>
                  <a:pt x="131934" y="703649"/>
                  <a:pt x="136296" y="706763"/>
                  <a:pt x="150395" y="727910"/>
                </a:cubicBezTo>
                <a:cubicBezTo>
                  <a:pt x="152400" y="733926"/>
                  <a:pt x="154668" y="739861"/>
                  <a:pt x="156410" y="745958"/>
                </a:cubicBezTo>
                <a:cubicBezTo>
                  <a:pt x="158681" y="753908"/>
                  <a:pt x="155415" y="765639"/>
                  <a:pt x="162426" y="770021"/>
                </a:cubicBezTo>
                <a:cubicBezTo>
                  <a:pt x="174450" y="777536"/>
                  <a:pt x="190500" y="774032"/>
                  <a:pt x="204537" y="776037"/>
                </a:cubicBezTo>
                <a:cubicBezTo>
                  <a:pt x="224486" y="782687"/>
                  <a:pt x="234616" y="755984"/>
                  <a:pt x="240631" y="75197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0" name="Group 359">
            <a:extLst>
              <a:ext uri="{FF2B5EF4-FFF2-40B4-BE49-F238E27FC236}">
                <a16:creationId xmlns:a16="http://schemas.microsoft.com/office/drawing/2014/main" id="{BAC49BAE-BADB-4620-B2AF-71E402693BBB}"/>
              </a:ext>
            </a:extLst>
          </p:cNvPr>
          <p:cNvGrpSpPr/>
          <p:nvPr/>
        </p:nvGrpSpPr>
        <p:grpSpPr>
          <a:xfrm flipH="1">
            <a:off x="3483518" y="3720800"/>
            <a:ext cx="484992" cy="417954"/>
            <a:chOff x="8931083" y="5168276"/>
            <a:chExt cx="484992" cy="417954"/>
          </a:xfrm>
        </p:grpSpPr>
        <p:grpSp>
          <p:nvGrpSpPr>
            <p:cNvPr id="361" name="Group 360">
              <a:extLst>
                <a:ext uri="{FF2B5EF4-FFF2-40B4-BE49-F238E27FC236}">
                  <a16:creationId xmlns:a16="http://schemas.microsoft.com/office/drawing/2014/main" id="{2118A903-104C-4789-AD1B-3EE50021549B}"/>
                </a:ext>
              </a:extLst>
            </p:cNvPr>
            <p:cNvGrpSpPr/>
            <p:nvPr/>
          </p:nvGrpSpPr>
          <p:grpSpPr>
            <a:xfrm>
              <a:off x="9029442" y="5168276"/>
              <a:ext cx="344559" cy="407580"/>
              <a:chOff x="9029443" y="5302024"/>
              <a:chExt cx="237504" cy="273831"/>
            </a:xfrm>
          </p:grpSpPr>
          <p:sp>
            <p:nvSpPr>
              <p:cNvPr id="406" name="Freeform: Shape 405">
                <a:extLst>
                  <a:ext uri="{FF2B5EF4-FFF2-40B4-BE49-F238E27FC236}">
                    <a16:creationId xmlns:a16="http://schemas.microsoft.com/office/drawing/2014/main" id="{B269EC66-D692-4CFC-8E0A-35D5790461AC}"/>
                  </a:ext>
                </a:extLst>
              </p:cNvPr>
              <p:cNvSpPr/>
              <p:nvPr/>
            </p:nvSpPr>
            <p:spPr>
              <a:xfrm>
                <a:off x="9137460" y="5407032"/>
                <a:ext cx="114444" cy="16313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7" name="Freeform: Shape 406">
                <a:extLst>
                  <a:ext uri="{FF2B5EF4-FFF2-40B4-BE49-F238E27FC236}">
                    <a16:creationId xmlns:a16="http://schemas.microsoft.com/office/drawing/2014/main" id="{A1D004F7-091F-4B25-89FC-7242211E9C3A}"/>
                  </a:ext>
                </a:extLst>
              </p:cNvPr>
              <p:cNvSpPr/>
              <p:nvPr/>
            </p:nvSpPr>
            <p:spPr>
              <a:xfrm>
                <a:off x="9043483" y="5388029"/>
                <a:ext cx="111284" cy="179146"/>
              </a:xfrm>
              <a:custGeom>
                <a:avLst/>
                <a:gdLst>
                  <a:gd name="connsiteX0" fmla="*/ 224841 w 224841"/>
                  <a:gd name="connsiteY0" fmla="*/ 361950 h 361950"/>
                  <a:gd name="connsiteX1" fmla="*/ 205791 w 224841"/>
                  <a:gd name="connsiteY1" fmla="*/ 285750 h 361950"/>
                  <a:gd name="connsiteX2" fmla="*/ 199441 w 224841"/>
                  <a:gd name="connsiteY2" fmla="*/ 260350 h 361950"/>
                  <a:gd name="connsiteX3" fmla="*/ 205791 w 224841"/>
                  <a:gd name="connsiteY3" fmla="*/ 177800 h 361950"/>
                  <a:gd name="connsiteX4" fmla="*/ 135941 w 224841"/>
                  <a:gd name="connsiteY4" fmla="*/ 165100 h 361950"/>
                  <a:gd name="connsiteX5" fmla="*/ 97841 w 224841"/>
                  <a:gd name="connsiteY5" fmla="*/ 120650 h 361950"/>
                  <a:gd name="connsiteX6" fmla="*/ 116891 w 224841"/>
                  <a:gd name="connsiteY6" fmla="*/ 88900 h 361950"/>
                  <a:gd name="connsiteX7" fmla="*/ 116891 w 224841"/>
                  <a:gd name="connsiteY7" fmla="*/ 44450 h 361950"/>
                  <a:gd name="connsiteX8" fmla="*/ 2591 w 224841"/>
                  <a:gd name="connsiteY8" fmla="*/ 38100 h 361950"/>
                  <a:gd name="connsiteX9" fmla="*/ 34341 w 224841"/>
                  <a:gd name="connsiteY9" fmla="*/ 0 h 361950"/>
                  <a:gd name="connsiteX10" fmla="*/ 34341 w 224841"/>
                  <a:gd name="connsiteY10"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841" h="361950">
                    <a:moveTo>
                      <a:pt x="224841" y="361950"/>
                    </a:moveTo>
                    <a:lnTo>
                      <a:pt x="205791" y="285750"/>
                    </a:lnTo>
                    <a:cubicBezTo>
                      <a:pt x="201558" y="268817"/>
                      <a:pt x="199441" y="278342"/>
                      <a:pt x="199441" y="260350"/>
                    </a:cubicBezTo>
                    <a:cubicBezTo>
                      <a:pt x="199441" y="242358"/>
                      <a:pt x="216374" y="193675"/>
                      <a:pt x="205791" y="177800"/>
                    </a:cubicBezTo>
                    <a:cubicBezTo>
                      <a:pt x="195208" y="161925"/>
                      <a:pt x="153933" y="174625"/>
                      <a:pt x="135941" y="165100"/>
                    </a:cubicBezTo>
                    <a:cubicBezTo>
                      <a:pt x="117949" y="155575"/>
                      <a:pt x="101016" y="133350"/>
                      <a:pt x="97841" y="120650"/>
                    </a:cubicBezTo>
                    <a:cubicBezTo>
                      <a:pt x="94666" y="107950"/>
                      <a:pt x="113716" y="101600"/>
                      <a:pt x="116891" y="88900"/>
                    </a:cubicBezTo>
                    <a:cubicBezTo>
                      <a:pt x="120066" y="76200"/>
                      <a:pt x="135941" y="52917"/>
                      <a:pt x="116891" y="44450"/>
                    </a:cubicBezTo>
                    <a:cubicBezTo>
                      <a:pt x="97841" y="35983"/>
                      <a:pt x="16349" y="45508"/>
                      <a:pt x="2591" y="38100"/>
                    </a:cubicBezTo>
                    <a:cubicBezTo>
                      <a:pt x="-11167" y="30692"/>
                      <a:pt x="34341" y="0"/>
                      <a:pt x="34341" y="0"/>
                    </a:cubicBezTo>
                    <a:lnTo>
                      <a:pt x="34341"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8" name="Freeform: Shape 407">
                <a:extLst>
                  <a:ext uri="{FF2B5EF4-FFF2-40B4-BE49-F238E27FC236}">
                    <a16:creationId xmlns:a16="http://schemas.microsoft.com/office/drawing/2014/main" id="{A5BDC394-E962-4A1D-8BB9-DB3562885936}"/>
                  </a:ext>
                </a:extLst>
              </p:cNvPr>
              <p:cNvSpPr/>
              <p:nvPr/>
            </p:nvSpPr>
            <p:spPr>
              <a:xfrm>
                <a:off x="9142145" y="5336718"/>
                <a:ext cx="49290" cy="226289"/>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9" name="Freeform: Shape 408">
                <a:extLst>
                  <a:ext uri="{FF2B5EF4-FFF2-40B4-BE49-F238E27FC236}">
                    <a16:creationId xmlns:a16="http://schemas.microsoft.com/office/drawing/2014/main" id="{BD4E309A-4998-41A6-A842-E25A69A13736}"/>
                  </a:ext>
                </a:extLst>
              </p:cNvPr>
              <p:cNvSpPr/>
              <p:nvPr/>
            </p:nvSpPr>
            <p:spPr>
              <a:xfrm>
                <a:off x="9147180" y="5462435"/>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0" name="Freeform: Shape 409">
                <a:extLst>
                  <a:ext uri="{FF2B5EF4-FFF2-40B4-BE49-F238E27FC236}">
                    <a16:creationId xmlns:a16="http://schemas.microsoft.com/office/drawing/2014/main" id="{E2C658BD-6835-4166-9272-D7572916ADA6}"/>
                  </a:ext>
                </a:extLst>
              </p:cNvPr>
              <p:cNvSpPr/>
              <p:nvPr/>
            </p:nvSpPr>
            <p:spPr>
              <a:xfrm>
                <a:off x="9103457" y="5506711"/>
                <a:ext cx="44001" cy="69144"/>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39700">
                    <a:moveTo>
                      <a:pt x="88900" y="139700"/>
                    </a:moveTo>
                    <a:lnTo>
                      <a:pt x="69850" y="76200"/>
                    </a:lnTo>
                    <a:cubicBezTo>
                      <a:pt x="65617" y="63500"/>
                      <a:pt x="63500" y="63500"/>
                      <a:pt x="63500" y="63500"/>
                    </a:cubicBezTo>
                    <a:cubicBezTo>
                      <a:pt x="59267" y="60325"/>
                      <a:pt x="44450" y="57150"/>
                      <a:pt x="44450" y="57150"/>
                    </a:cubicBezTo>
                    <a:cubicBezTo>
                      <a:pt x="37042" y="51858"/>
                      <a:pt x="26458" y="41275"/>
                      <a:pt x="19050" y="31750"/>
                    </a:cubicBezTo>
                    <a:cubicBezTo>
                      <a:pt x="11642" y="22225"/>
                      <a:pt x="0" y="0"/>
                      <a:pt x="0" y="0"/>
                    </a:cubicBezTo>
                    <a:lnTo>
                      <a:pt x="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 name="Freeform: Shape 410">
                <a:extLst>
                  <a:ext uri="{FF2B5EF4-FFF2-40B4-BE49-F238E27FC236}">
                    <a16:creationId xmlns:a16="http://schemas.microsoft.com/office/drawing/2014/main" id="{4DAD2CB6-9E63-4D51-86A6-C2F9157FCDBD}"/>
                  </a:ext>
                </a:extLst>
              </p:cNvPr>
              <p:cNvSpPr/>
              <p:nvPr/>
            </p:nvSpPr>
            <p:spPr>
              <a:xfrm flipH="1">
                <a:off x="9054209" y="5437878"/>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2" name="Freeform: Shape 411">
                <a:extLst>
                  <a:ext uri="{FF2B5EF4-FFF2-40B4-BE49-F238E27FC236}">
                    <a16:creationId xmlns:a16="http://schemas.microsoft.com/office/drawing/2014/main" id="{6579E334-B19E-4FDE-9E26-9B2E9C481319}"/>
                  </a:ext>
                </a:extLst>
              </p:cNvPr>
              <p:cNvSpPr/>
              <p:nvPr/>
            </p:nvSpPr>
            <p:spPr>
              <a:xfrm>
                <a:off x="9119582" y="5385690"/>
                <a:ext cx="29931" cy="95018"/>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3" name="Freeform: Shape 412">
                <a:extLst>
                  <a:ext uri="{FF2B5EF4-FFF2-40B4-BE49-F238E27FC236}">
                    <a16:creationId xmlns:a16="http://schemas.microsoft.com/office/drawing/2014/main" id="{544079C9-7032-4B5C-8E43-47E4E6A964EF}"/>
                  </a:ext>
                </a:extLst>
              </p:cNvPr>
              <p:cNvSpPr>
                <a:spLocks noChangeAspect="1"/>
              </p:cNvSpPr>
              <p:nvPr/>
            </p:nvSpPr>
            <p:spPr>
              <a:xfrm rot="19506512">
                <a:off x="9141430" y="5302024"/>
                <a:ext cx="25102" cy="39226"/>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4" name="Freeform: Shape 413">
                <a:extLst>
                  <a:ext uri="{FF2B5EF4-FFF2-40B4-BE49-F238E27FC236}">
                    <a16:creationId xmlns:a16="http://schemas.microsoft.com/office/drawing/2014/main" id="{856AAC4F-5561-4A86-8C1A-C56201FDFAF9}"/>
                  </a:ext>
                </a:extLst>
              </p:cNvPr>
              <p:cNvSpPr>
                <a:spLocks noChangeAspect="1"/>
              </p:cNvSpPr>
              <p:nvPr/>
            </p:nvSpPr>
            <p:spPr>
              <a:xfrm rot="2733020">
                <a:off x="9238013" y="5381648"/>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5" name="Freeform: Shape 414">
                <a:extLst>
                  <a:ext uri="{FF2B5EF4-FFF2-40B4-BE49-F238E27FC236}">
                    <a16:creationId xmlns:a16="http://schemas.microsoft.com/office/drawing/2014/main" id="{0475AAC9-4AF6-4CA6-AC83-92DC18CE77AE}"/>
                  </a:ext>
                </a:extLst>
              </p:cNvPr>
              <p:cNvSpPr>
                <a:spLocks noChangeAspect="1"/>
              </p:cNvSpPr>
              <p:nvPr/>
            </p:nvSpPr>
            <p:spPr>
              <a:xfrm rot="2733020">
                <a:off x="9229328" y="5444815"/>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6" name="Freeform: Shape 415">
                <a:extLst>
                  <a:ext uri="{FF2B5EF4-FFF2-40B4-BE49-F238E27FC236}">
                    <a16:creationId xmlns:a16="http://schemas.microsoft.com/office/drawing/2014/main" id="{D82F03D0-EABD-4804-9810-902C4E7A23FF}"/>
                  </a:ext>
                </a:extLst>
              </p:cNvPr>
              <p:cNvSpPr>
                <a:spLocks noChangeAspect="1"/>
              </p:cNvSpPr>
              <p:nvPr/>
            </p:nvSpPr>
            <p:spPr>
              <a:xfrm rot="20105755">
                <a:off x="9110231" y="5356394"/>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7" name="Freeform: Shape 416">
                <a:extLst>
                  <a:ext uri="{FF2B5EF4-FFF2-40B4-BE49-F238E27FC236}">
                    <a16:creationId xmlns:a16="http://schemas.microsoft.com/office/drawing/2014/main" id="{EEA317FE-CEFD-4BA3-92C2-CCF6ACAE3E61}"/>
                  </a:ext>
                </a:extLst>
              </p:cNvPr>
              <p:cNvSpPr>
                <a:spLocks noChangeAspect="1"/>
              </p:cNvSpPr>
              <p:nvPr/>
            </p:nvSpPr>
            <p:spPr>
              <a:xfrm rot="419050">
                <a:off x="9049179" y="5352950"/>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8" name="Freeform: Shape 417">
                <a:extLst>
                  <a:ext uri="{FF2B5EF4-FFF2-40B4-BE49-F238E27FC236}">
                    <a16:creationId xmlns:a16="http://schemas.microsoft.com/office/drawing/2014/main" id="{8960E3D1-EE0F-4A06-A9B5-AFE47B49E26F}"/>
                  </a:ext>
                </a:extLst>
              </p:cNvPr>
              <p:cNvSpPr>
                <a:spLocks noChangeAspect="1"/>
              </p:cNvSpPr>
              <p:nvPr/>
            </p:nvSpPr>
            <p:spPr>
              <a:xfrm rot="16826779">
                <a:off x="9083435" y="548987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19" name="Freeform: Shape 418">
                <a:extLst>
                  <a:ext uri="{FF2B5EF4-FFF2-40B4-BE49-F238E27FC236}">
                    <a16:creationId xmlns:a16="http://schemas.microsoft.com/office/drawing/2014/main" id="{574EA32B-62CC-4825-B20F-73D19EC90A7C}"/>
                  </a:ext>
                </a:extLst>
              </p:cNvPr>
              <p:cNvSpPr>
                <a:spLocks noChangeAspect="1"/>
              </p:cNvSpPr>
              <p:nvPr/>
            </p:nvSpPr>
            <p:spPr>
              <a:xfrm rot="18550625">
                <a:off x="9035749" y="541910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0" name="Freeform: Shape 419">
                <a:extLst>
                  <a:ext uri="{FF2B5EF4-FFF2-40B4-BE49-F238E27FC236}">
                    <a16:creationId xmlns:a16="http://schemas.microsoft.com/office/drawing/2014/main" id="{18D8F75C-6716-4B50-957B-98265F1708F9}"/>
                  </a:ext>
                </a:extLst>
              </p:cNvPr>
              <p:cNvSpPr>
                <a:spLocks noChangeAspect="1"/>
              </p:cNvSpPr>
              <p:nvPr/>
            </p:nvSpPr>
            <p:spPr>
              <a:xfrm rot="3951448">
                <a:off x="9195282" y="5469852"/>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1" name="Freeform: Shape 420">
                <a:extLst>
                  <a:ext uri="{FF2B5EF4-FFF2-40B4-BE49-F238E27FC236}">
                    <a16:creationId xmlns:a16="http://schemas.microsoft.com/office/drawing/2014/main" id="{18A61EA2-BFBD-4CD1-A91F-E8C822239111}"/>
                  </a:ext>
                </a:extLst>
              </p:cNvPr>
              <p:cNvSpPr>
                <a:spLocks noChangeAspect="1"/>
              </p:cNvSpPr>
              <p:nvPr/>
            </p:nvSpPr>
            <p:spPr>
              <a:xfrm rot="15193912">
                <a:off x="9184977" y="542346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2" name="Freeform: Shape 421">
                <a:extLst>
                  <a:ext uri="{FF2B5EF4-FFF2-40B4-BE49-F238E27FC236}">
                    <a16:creationId xmlns:a16="http://schemas.microsoft.com/office/drawing/2014/main" id="{6E183735-79B3-4E20-9381-8E06B2CB70D0}"/>
                  </a:ext>
                </a:extLst>
              </p:cNvPr>
              <p:cNvSpPr>
                <a:spLocks noChangeAspect="1"/>
              </p:cNvSpPr>
              <p:nvPr/>
            </p:nvSpPr>
            <p:spPr>
              <a:xfrm rot="3951448">
                <a:off x="9210702" y="550497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3" name="Freeform: Shape 422">
                <a:extLst>
                  <a:ext uri="{FF2B5EF4-FFF2-40B4-BE49-F238E27FC236}">
                    <a16:creationId xmlns:a16="http://schemas.microsoft.com/office/drawing/2014/main" id="{8088C67F-FEE2-475A-B671-787311E98B25}"/>
                  </a:ext>
                </a:extLst>
              </p:cNvPr>
              <p:cNvSpPr>
                <a:spLocks noChangeAspect="1"/>
              </p:cNvSpPr>
              <p:nvPr/>
            </p:nvSpPr>
            <p:spPr>
              <a:xfrm rot="17236072">
                <a:off x="9197878" y="5388220"/>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4" name="Freeform: Shape 423">
                <a:extLst>
                  <a:ext uri="{FF2B5EF4-FFF2-40B4-BE49-F238E27FC236}">
                    <a16:creationId xmlns:a16="http://schemas.microsoft.com/office/drawing/2014/main" id="{AB6D28EF-B5E8-472B-970F-A4CAD1CF60A0}"/>
                  </a:ext>
                </a:extLst>
              </p:cNvPr>
              <p:cNvSpPr>
                <a:spLocks/>
              </p:cNvSpPr>
              <p:nvPr/>
            </p:nvSpPr>
            <p:spPr>
              <a:xfrm rot="3951448">
                <a:off x="9161577" y="5362394"/>
                <a:ext cx="17818" cy="21382"/>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solidFill>
                <a:srgbClr val="5F5F5F"/>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5" name="Freeform: Shape 424">
                <a:extLst>
                  <a:ext uri="{FF2B5EF4-FFF2-40B4-BE49-F238E27FC236}">
                    <a16:creationId xmlns:a16="http://schemas.microsoft.com/office/drawing/2014/main" id="{0C3B270E-92D4-4B28-BE0F-C064EDF42F1F}"/>
                  </a:ext>
                </a:extLst>
              </p:cNvPr>
              <p:cNvSpPr>
                <a:spLocks noChangeAspect="1"/>
              </p:cNvSpPr>
              <p:nvPr/>
            </p:nvSpPr>
            <p:spPr>
              <a:xfrm rot="3951448">
                <a:off x="9111029" y="542421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6" name="Freeform: Shape 425">
                <a:extLst>
                  <a:ext uri="{FF2B5EF4-FFF2-40B4-BE49-F238E27FC236}">
                    <a16:creationId xmlns:a16="http://schemas.microsoft.com/office/drawing/2014/main" id="{7001AE6C-7EED-47B9-9F5E-783971841E6F}"/>
                  </a:ext>
                </a:extLst>
              </p:cNvPr>
              <p:cNvSpPr>
                <a:spLocks noChangeAspect="1"/>
              </p:cNvSpPr>
              <p:nvPr/>
            </p:nvSpPr>
            <p:spPr>
              <a:xfrm rot="10394519">
                <a:off x="9081369" y="5381586"/>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427" name="Freeform: Shape 426">
                <a:extLst>
                  <a:ext uri="{FF2B5EF4-FFF2-40B4-BE49-F238E27FC236}">
                    <a16:creationId xmlns:a16="http://schemas.microsoft.com/office/drawing/2014/main" id="{5138B4E7-3A7C-4468-9EA2-CA4311266843}"/>
                  </a:ext>
                </a:extLst>
              </p:cNvPr>
              <p:cNvSpPr>
                <a:spLocks noChangeAspect="1"/>
              </p:cNvSpPr>
              <p:nvPr/>
            </p:nvSpPr>
            <p:spPr>
              <a:xfrm rot="3951448">
                <a:off x="9076774" y="5416590"/>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8" name="Freeform: Shape 427">
                <a:extLst>
                  <a:ext uri="{FF2B5EF4-FFF2-40B4-BE49-F238E27FC236}">
                    <a16:creationId xmlns:a16="http://schemas.microsoft.com/office/drawing/2014/main" id="{D21683A7-83D9-4400-AB95-49148124A306}"/>
                  </a:ext>
                </a:extLst>
              </p:cNvPr>
              <p:cNvSpPr>
                <a:spLocks noChangeAspect="1"/>
              </p:cNvSpPr>
              <p:nvPr/>
            </p:nvSpPr>
            <p:spPr>
              <a:xfrm rot="1724351">
                <a:off x="9039586" y="5470174"/>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29" name="Freeform: Shape 428">
                <a:extLst>
                  <a:ext uri="{FF2B5EF4-FFF2-40B4-BE49-F238E27FC236}">
                    <a16:creationId xmlns:a16="http://schemas.microsoft.com/office/drawing/2014/main" id="{46516D33-8B28-49BD-9AFD-B87813391AD8}"/>
                  </a:ext>
                </a:extLst>
              </p:cNvPr>
              <p:cNvSpPr/>
              <p:nvPr/>
            </p:nvSpPr>
            <p:spPr>
              <a:xfrm>
                <a:off x="9138025" y="5506711"/>
                <a:ext cx="15151" cy="65215"/>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2" name="Group 361">
              <a:extLst>
                <a:ext uri="{FF2B5EF4-FFF2-40B4-BE49-F238E27FC236}">
                  <a16:creationId xmlns:a16="http://schemas.microsoft.com/office/drawing/2014/main" id="{F23DED7E-410D-4B90-A2FD-5BF40C17D3A0}"/>
                </a:ext>
              </a:extLst>
            </p:cNvPr>
            <p:cNvGrpSpPr>
              <a:grpSpLocks noChangeAspect="1"/>
            </p:cNvGrpSpPr>
            <p:nvPr/>
          </p:nvGrpSpPr>
          <p:grpSpPr>
            <a:xfrm>
              <a:off x="8931083" y="5312081"/>
              <a:ext cx="237504" cy="273831"/>
              <a:chOff x="8566942" y="4870202"/>
              <a:chExt cx="479859" cy="553254"/>
            </a:xfrm>
          </p:grpSpPr>
          <p:sp>
            <p:nvSpPr>
              <p:cNvPr id="382" name="Freeform: Shape 381">
                <a:extLst>
                  <a:ext uri="{FF2B5EF4-FFF2-40B4-BE49-F238E27FC236}">
                    <a16:creationId xmlns:a16="http://schemas.microsoft.com/office/drawing/2014/main" id="{A40547E7-CB08-407C-9E52-D0AE00B4F881}"/>
                  </a:ext>
                </a:extLst>
              </p:cNvPr>
              <p:cNvSpPr/>
              <p:nvPr/>
            </p:nvSpPr>
            <p:spPr>
              <a:xfrm>
                <a:off x="8785183" y="5082363"/>
                <a:ext cx="231226" cy="32960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3" name="Freeform: Shape 382">
                <a:extLst>
                  <a:ext uri="{FF2B5EF4-FFF2-40B4-BE49-F238E27FC236}">
                    <a16:creationId xmlns:a16="http://schemas.microsoft.com/office/drawing/2014/main" id="{89A284FB-63BA-4B75-85B6-E6CA1F69C9EC}"/>
                  </a:ext>
                </a:extLst>
              </p:cNvPr>
              <p:cNvSpPr/>
              <p:nvPr/>
            </p:nvSpPr>
            <p:spPr>
              <a:xfrm>
                <a:off x="8595309" y="5043968"/>
                <a:ext cx="224841" cy="361950"/>
              </a:xfrm>
              <a:custGeom>
                <a:avLst/>
                <a:gdLst>
                  <a:gd name="connsiteX0" fmla="*/ 224841 w 224841"/>
                  <a:gd name="connsiteY0" fmla="*/ 361950 h 361950"/>
                  <a:gd name="connsiteX1" fmla="*/ 205791 w 224841"/>
                  <a:gd name="connsiteY1" fmla="*/ 285750 h 361950"/>
                  <a:gd name="connsiteX2" fmla="*/ 199441 w 224841"/>
                  <a:gd name="connsiteY2" fmla="*/ 260350 h 361950"/>
                  <a:gd name="connsiteX3" fmla="*/ 205791 w 224841"/>
                  <a:gd name="connsiteY3" fmla="*/ 177800 h 361950"/>
                  <a:gd name="connsiteX4" fmla="*/ 135941 w 224841"/>
                  <a:gd name="connsiteY4" fmla="*/ 165100 h 361950"/>
                  <a:gd name="connsiteX5" fmla="*/ 97841 w 224841"/>
                  <a:gd name="connsiteY5" fmla="*/ 120650 h 361950"/>
                  <a:gd name="connsiteX6" fmla="*/ 116891 w 224841"/>
                  <a:gd name="connsiteY6" fmla="*/ 88900 h 361950"/>
                  <a:gd name="connsiteX7" fmla="*/ 116891 w 224841"/>
                  <a:gd name="connsiteY7" fmla="*/ 44450 h 361950"/>
                  <a:gd name="connsiteX8" fmla="*/ 2591 w 224841"/>
                  <a:gd name="connsiteY8" fmla="*/ 38100 h 361950"/>
                  <a:gd name="connsiteX9" fmla="*/ 34341 w 224841"/>
                  <a:gd name="connsiteY9" fmla="*/ 0 h 361950"/>
                  <a:gd name="connsiteX10" fmla="*/ 34341 w 224841"/>
                  <a:gd name="connsiteY10"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841" h="361950">
                    <a:moveTo>
                      <a:pt x="224841" y="361950"/>
                    </a:moveTo>
                    <a:lnTo>
                      <a:pt x="205791" y="285750"/>
                    </a:lnTo>
                    <a:cubicBezTo>
                      <a:pt x="201558" y="268817"/>
                      <a:pt x="199441" y="278342"/>
                      <a:pt x="199441" y="260350"/>
                    </a:cubicBezTo>
                    <a:cubicBezTo>
                      <a:pt x="199441" y="242358"/>
                      <a:pt x="216374" y="193675"/>
                      <a:pt x="205791" y="177800"/>
                    </a:cubicBezTo>
                    <a:cubicBezTo>
                      <a:pt x="195208" y="161925"/>
                      <a:pt x="153933" y="174625"/>
                      <a:pt x="135941" y="165100"/>
                    </a:cubicBezTo>
                    <a:cubicBezTo>
                      <a:pt x="117949" y="155575"/>
                      <a:pt x="101016" y="133350"/>
                      <a:pt x="97841" y="120650"/>
                    </a:cubicBezTo>
                    <a:cubicBezTo>
                      <a:pt x="94666" y="107950"/>
                      <a:pt x="113716" y="101600"/>
                      <a:pt x="116891" y="88900"/>
                    </a:cubicBezTo>
                    <a:cubicBezTo>
                      <a:pt x="120066" y="76200"/>
                      <a:pt x="135941" y="52917"/>
                      <a:pt x="116891" y="44450"/>
                    </a:cubicBezTo>
                    <a:cubicBezTo>
                      <a:pt x="97841" y="35983"/>
                      <a:pt x="16349" y="45508"/>
                      <a:pt x="2591" y="38100"/>
                    </a:cubicBezTo>
                    <a:cubicBezTo>
                      <a:pt x="-11167" y="30692"/>
                      <a:pt x="34341" y="0"/>
                      <a:pt x="34341" y="0"/>
                    </a:cubicBezTo>
                    <a:lnTo>
                      <a:pt x="34341"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4" name="Freeform: Shape 383">
                <a:extLst>
                  <a:ext uri="{FF2B5EF4-FFF2-40B4-BE49-F238E27FC236}">
                    <a16:creationId xmlns:a16="http://schemas.microsoft.com/office/drawing/2014/main" id="{D31C27F5-33C3-449C-BBBD-CE88930CAA76}"/>
                  </a:ext>
                </a:extLst>
              </p:cNvPr>
              <p:cNvSpPr/>
              <p:nvPr/>
            </p:nvSpPr>
            <p:spPr>
              <a:xfrm>
                <a:off x="8794647" y="4940299"/>
                <a:ext cx="99586" cy="457200"/>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5" name="Freeform: Shape 384">
                <a:extLst>
                  <a:ext uri="{FF2B5EF4-FFF2-40B4-BE49-F238E27FC236}">
                    <a16:creationId xmlns:a16="http://schemas.microsoft.com/office/drawing/2014/main" id="{1E8B4648-79D2-42CB-9490-DEAACEC98A68}"/>
                  </a:ext>
                </a:extLst>
              </p:cNvPr>
              <p:cNvSpPr/>
              <p:nvPr/>
            </p:nvSpPr>
            <p:spPr>
              <a:xfrm>
                <a:off x="8804820" y="5194300"/>
                <a:ext cx="174759" cy="215900"/>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6" name="Freeform: Shape 385">
                <a:extLst>
                  <a:ext uri="{FF2B5EF4-FFF2-40B4-BE49-F238E27FC236}">
                    <a16:creationId xmlns:a16="http://schemas.microsoft.com/office/drawing/2014/main" id="{D2E2264E-50FC-4F9E-80AB-4EC17E106EC1}"/>
                  </a:ext>
                </a:extLst>
              </p:cNvPr>
              <p:cNvSpPr/>
              <p:nvPr/>
            </p:nvSpPr>
            <p:spPr>
              <a:xfrm>
                <a:off x="8716482" y="5283756"/>
                <a:ext cx="88900" cy="139700"/>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39700">
                    <a:moveTo>
                      <a:pt x="88900" y="139700"/>
                    </a:moveTo>
                    <a:lnTo>
                      <a:pt x="69850" y="76200"/>
                    </a:lnTo>
                    <a:cubicBezTo>
                      <a:pt x="65617" y="63500"/>
                      <a:pt x="63500" y="63500"/>
                      <a:pt x="63500" y="63500"/>
                    </a:cubicBezTo>
                    <a:cubicBezTo>
                      <a:pt x="59267" y="60325"/>
                      <a:pt x="44450" y="57150"/>
                      <a:pt x="44450" y="57150"/>
                    </a:cubicBezTo>
                    <a:cubicBezTo>
                      <a:pt x="37042" y="51858"/>
                      <a:pt x="26458" y="41275"/>
                      <a:pt x="19050" y="31750"/>
                    </a:cubicBezTo>
                    <a:cubicBezTo>
                      <a:pt x="11642" y="22225"/>
                      <a:pt x="0" y="0"/>
                      <a:pt x="0"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7" name="Freeform: Shape 386">
                <a:extLst>
                  <a:ext uri="{FF2B5EF4-FFF2-40B4-BE49-F238E27FC236}">
                    <a16:creationId xmlns:a16="http://schemas.microsoft.com/office/drawing/2014/main" id="{B897EBE3-76A1-4FB4-88B8-B56165B8F255}"/>
                  </a:ext>
                </a:extLst>
              </p:cNvPr>
              <p:cNvSpPr/>
              <p:nvPr/>
            </p:nvSpPr>
            <p:spPr>
              <a:xfrm flipH="1">
                <a:off x="8616979" y="5144685"/>
                <a:ext cx="174759" cy="215900"/>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8" name="Freeform: Shape 387">
                <a:extLst>
                  <a:ext uri="{FF2B5EF4-FFF2-40B4-BE49-F238E27FC236}">
                    <a16:creationId xmlns:a16="http://schemas.microsoft.com/office/drawing/2014/main" id="{22E39AFA-C852-4ED0-8FE9-C937600570EB}"/>
                  </a:ext>
                </a:extLst>
              </p:cNvPr>
              <p:cNvSpPr/>
              <p:nvPr/>
            </p:nvSpPr>
            <p:spPr>
              <a:xfrm>
                <a:off x="8749061" y="5039243"/>
                <a:ext cx="60473" cy="191976"/>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9" name="Freeform: Shape 388">
                <a:extLst>
                  <a:ext uri="{FF2B5EF4-FFF2-40B4-BE49-F238E27FC236}">
                    <a16:creationId xmlns:a16="http://schemas.microsoft.com/office/drawing/2014/main" id="{7A7851B3-A8F7-423E-A64D-A02DEF4E9D33}"/>
                  </a:ext>
                </a:extLst>
              </p:cNvPr>
              <p:cNvSpPr>
                <a:spLocks noChangeAspect="1"/>
              </p:cNvSpPr>
              <p:nvPr/>
            </p:nvSpPr>
            <p:spPr>
              <a:xfrm rot="19506512">
                <a:off x="8793204" y="4870202"/>
                <a:ext cx="50716" cy="79253"/>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0" name="Freeform: Shape 389">
                <a:extLst>
                  <a:ext uri="{FF2B5EF4-FFF2-40B4-BE49-F238E27FC236}">
                    <a16:creationId xmlns:a16="http://schemas.microsoft.com/office/drawing/2014/main" id="{5880434B-598A-4546-B4AB-5CBFB4FD200D}"/>
                  </a:ext>
                </a:extLst>
              </p:cNvPr>
              <p:cNvSpPr>
                <a:spLocks noChangeAspect="1"/>
              </p:cNvSpPr>
              <p:nvPr/>
            </p:nvSpPr>
            <p:spPr>
              <a:xfrm rot="2733020">
                <a:off x="8988342" y="5031076"/>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1" name="Freeform: Shape 390">
                <a:extLst>
                  <a:ext uri="{FF2B5EF4-FFF2-40B4-BE49-F238E27FC236}">
                    <a16:creationId xmlns:a16="http://schemas.microsoft.com/office/drawing/2014/main" id="{391CF07B-9821-4349-901D-EFB78FC2909F}"/>
                  </a:ext>
                </a:extLst>
              </p:cNvPr>
              <p:cNvSpPr>
                <a:spLocks noChangeAspect="1"/>
              </p:cNvSpPr>
              <p:nvPr/>
            </p:nvSpPr>
            <p:spPr>
              <a:xfrm rot="2733020">
                <a:off x="8970794" y="5158700"/>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2" name="Freeform: Shape 391">
                <a:extLst>
                  <a:ext uri="{FF2B5EF4-FFF2-40B4-BE49-F238E27FC236}">
                    <a16:creationId xmlns:a16="http://schemas.microsoft.com/office/drawing/2014/main" id="{41E990E0-4AE1-4595-8082-1711B634A3B4}"/>
                  </a:ext>
                </a:extLst>
              </p:cNvPr>
              <p:cNvSpPr>
                <a:spLocks noChangeAspect="1"/>
              </p:cNvSpPr>
              <p:nvPr/>
            </p:nvSpPr>
            <p:spPr>
              <a:xfrm rot="20105755">
                <a:off x="8730169" y="4980053"/>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3" name="Freeform: Shape 392">
                <a:extLst>
                  <a:ext uri="{FF2B5EF4-FFF2-40B4-BE49-F238E27FC236}">
                    <a16:creationId xmlns:a16="http://schemas.microsoft.com/office/drawing/2014/main" id="{43392B0B-8F39-4BB6-BDEE-B4CF7F5996D5}"/>
                  </a:ext>
                </a:extLst>
              </p:cNvPr>
              <p:cNvSpPr>
                <a:spLocks noChangeAspect="1"/>
              </p:cNvSpPr>
              <p:nvPr/>
            </p:nvSpPr>
            <p:spPr>
              <a:xfrm rot="419050">
                <a:off x="8606817" y="4973093"/>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4" name="Freeform: Shape 393">
                <a:extLst>
                  <a:ext uri="{FF2B5EF4-FFF2-40B4-BE49-F238E27FC236}">
                    <a16:creationId xmlns:a16="http://schemas.microsoft.com/office/drawing/2014/main" id="{0E815138-7A37-45DD-A6E5-BA2A11F24C4A}"/>
                  </a:ext>
                </a:extLst>
              </p:cNvPr>
              <p:cNvSpPr>
                <a:spLocks noChangeAspect="1"/>
              </p:cNvSpPr>
              <p:nvPr/>
            </p:nvSpPr>
            <p:spPr>
              <a:xfrm rot="16826779">
                <a:off x="8676029" y="5249744"/>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5" name="Freeform: Shape 394">
                <a:extLst>
                  <a:ext uri="{FF2B5EF4-FFF2-40B4-BE49-F238E27FC236}">
                    <a16:creationId xmlns:a16="http://schemas.microsoft.com/office/drawing/2014/main" id="{DA4B929C-6AE6-404C-848F-FA70B1F48A4E}"/>
                  </a:ext>
                </a:extLst>
              </p:cNvPr>
              <p:cNvSpPr>
                <a:spLocks noChangeAspect="1"/>
              </p:cNvSpPr>
              <p:nvPr/>
            </p:nvSpPr>
            <p:spPr>
              <a:xfrm rot="18550625">
                <a:off x="8579682" y="5106758"/>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6" name="Freeform: Shape 395">
                <a:extLst>
                  <a:ext uri="{FF2B5EF4-FFF2-40B4-BE49-F238E27FC236}">
                    <a16:creationId xmlns:a16="http://schemas.microsoft.com/office/drawing/2014/main" id="{8E3DC7E0-4FC9-4286-B8B1-DDBAF193B5F3}"/>
                  </a:ext>
                </a:extLst>
              </p:cNvPr>
              <p:cNvSpPr>
                <a:spLocks noChangeAspect="1"/>
              </p:cNvSpPr>
              <p:nvPr/>
            </p:nvSpPr>
            <p:spPr>
              <a:xfrm rot="3951448">
                <a:off x="8902007" y="520928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7" name="Freeform: Shape 396">
                <a:extLst>
                  <a:ext uri="{FF2B5EF4-FFF2-40B4-BE49-F238E27FC236}">
                    <a16:creationId xmlns:a16="http://schemas.microsoft.com/office/drawing/2014/main" id="{25AECAF4-68AD-4E76-A12A-E847682556DB}"/>
                  </a:ext>
                </a:extLst>
              </p:cNvPr>
              <p:cNvSpPr>
                <a:spLocks noChangeAspect="1"/>
              </p:cNvSpPr>
              <p:nvPr/>
            </p:nvSpPr>
            <p:spPr>
              <a:xfrm rot="15193912">
                <a:off x="8881187" y="5115572"/>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8" name="Freeform: Shape 397">
                <a:extLst>
                  <a:ext uri="{FF2B5EF4-FFF2-40B4-BE49-F238E27FC236}">
                    <a16:creationId xmlns:a16="http://schemas.microsoft.com/office/drawing/2014/main" id="{F5559BF5-4DE7-4432-A513-04408F175DB3}"/>
                  </a:ext>
                </a:extLst>
              </p:cNvPr>
              <p:cNvSpPr>
                <a:spLocks noChangeAspect="1"/>
              </p:cNvSpPr>
              <p:nvPr/>
            </p:nvSpPr>
            <p:spPr>
              <a:xfrm rot="3951448">
                <a:off x="8933163" y="5280257"/>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99" name="Freeform: Shape 398">
                <a:extLst>
                  <a:ext uri="{FF2B5EF4-FFF2-40B4-BE49-F238E27FC236}">
                    <a16:creationId xmlns:a16="http://schemas.microsoft.com/office/drawing/2014/main" id="{58ACF3A7-65FC-44FC-8C34-B794FD6FCCD0}"/>
                  </a:ext>
                </a:extLst>
              </p:cNvPr>
              <p:cNvSpPr>
                <a:spLocks noChangeAspect="1"/>
              </p:cNvSpPr>
              <p:nvPr/>
            </p:nvSpPr>
            <p:spPr>
              <a:xfrm rot="17236072">
                <a:off x="8907253" y="504435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0" name="Freeform: Shape 399">
                <a:extLst>
                  <a:ext uri="{FF2B5EF4-FFF2-40B4-BE49-F238E27FC236}">
                    <a16:creationId xmlns:a16="http://schemas.microsoft.com/office/drawing/2014/main" id="{0F91DACD-E4FF-4797-B417-C53F9D8B0B4B}"/>
                  </a:ext>
                </a:extLst>
              </p:cNvPr>
              <p:cNvSpPr>
                <a:spLocks/>
              </p:cNvSpPr>
              <p:nvPr/>
            </p:nvSpPr>
            <p:spPr>
              <a:xfrm rot="3951448">
                <a:off x="8833908" y="4992174"/>
                <a:ext cx="36000" cy="432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1" name="Freeform: Shape 400">
                <a:extLst>
                  <a:ext uri="{FF2B5EF4-FFF2-40B4-BE49-F238E27FC236}">
                    <a16:creationId xmlns:a16="http://schemas.microsoft.com/office/drawing/2014/main" id="{351B0E42-B30C-4C14-86E0-9E1D213833AE}"/>
                  </a:ext>
                </a:extLst>
              </p:cNvPr>
              <p:cNvSpPr>
                <a:spLocks noChangeAspect="1"/>
              </p:cNvSpPr>
              <p:nvPr/>
            </p:nvSpPr>
            <p:spPr>
              <a:xfrm rot="3951448">
                <a:off x="8731780" y="5117086"/>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2" name="Freeform: Shape 401">
                <a:extLst>
                  <a:ext uri="{FF2B5EF4-FFF2-40B4-BE49-F238E27FC236}">
                    <a16:creationId xmlns:a16="http://schemas.microsoft.com/office/drawing/2014/main" id="{26CED362-EE4F-40CD-8A3A-A5B30AF84FD5}"/>
                  </a:ext>
                </a:extLst>
              </p:cNvPr>
              <p:cNvSpPr>
                <a:spLocks noChangeAspect="1"/>
              </p:cNvSpPr>
              <p:nvPr/>
            </p:nvSpPr>
            <p:spPr>
              <a:xfrm rot="10394519">
                <a:off x="8671854" y="5030950"/>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403" name="Freeform: Shape 402">
                <a:extLst>
                  <a:ext uri="{FF2B5EF4-FFF2-40B4-BE49-F238E27FC236}">
                    <a16:creationId xmlns:a16="http://schemas.microsoft.com/office/drawing/2014/main" id="{8EBA3D49-B73F-4D74-B168-72945FBFF29A}"/>
                  </a:ext>
                </a:extLst>
              </p:cNvPr>
              <p:cNvSpPr>
                <a:spLocks noChangeAspect="1"/>
              </p:cNvSpPr>
              <p:nvPr/>
            </p:nvSpPr>
            <p:spPr>
              <a:xfrm rot="3951448">
                <a:off x="8662571" y="5101674"/>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4" name="Freeform: Shape 403">
                <a:extLst>
                  <a:ext uri="{FF2B5EF4-FFF2-40B4-BE49-F238E27FC236}">
                    <a16:creationId xmlns:a16="http://schemas.microsoft.com/office/drawing/2014/main" id="{FB03AE6E-E1D1-469D-AB1B-51E396CF427F}"/>
                  </a:ext>
                </a:extLst>
              </p:cNvPr>
              <p:cNvSpPr>
                <a:spLocks noChangeAspect="1"/>
              </p:cNvSpPr>
              <p:nvPr/>
            </p:nvSpPr>
            <p:spPr>
              <a:xfrm rot="1724351">
                <a:off x="8587435" y="520993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05" name="Freeform: Shape 404">
                <a:extLst>
                  <a:ext uri="{FF2B5EF4-FFF2-40B4-BE49-F238E27FC236}">
                    <a16:creationId xmlns:a16="http://schemas.microsoft.com/office/drawing/2014/main" id="{E3B92385-DF99-4873-B31F-112F8C640049}"/>
                  </a:ext>
                </a:extLst>
              </p:cNvPr>
              <p:cNvSpPr/>
              <p:nvPr/>
            </p:nvSpPr>
            <p:spPr>
              <a:xfrm>
                <a:off x="8786323" y="5283756"/>
                <a:ext cx="30612" cy="131762"/>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3" name="Group 362">
              <a:extLst>
                <a:ext uri="{FF2B5EF4-FFF2-40B4-BE49-F238E27FC236}">
                  <a16:creationId xmlns:a16="http://schemas.microsoft.com/office/drawing/2014/main" id="{865E0DAA-2E0F-495A-BFA0-B6445B43AF74}"/>
                </a:ext>
              </a:extLst>
            </p:cNvPr>
            <p:cNvGrpSpPr/>
            <p:nvPr/>
          </p:nvGrpSpPr>
          <p:grpSpPr>
            <a:xfrm>
              <a:off x="9290591" y="5438321"/>
              <a:ext cx="125484" cy="147909"/>
              <a:chOff x="9751055" y="5368773"/>
              <a:chExt cx="237504" cy="269902"/>
            </a:xfrm>
          </p:grpSpPr>
          <p:sp>
            <p:nvSpPr>
              <p:cNvPr id="364" name="Freeform: Shape 363">
                <a:extLst>
                  <a:ext uri="{FF2B5EF4-FFF2-40B4-BE49-F238E27FC236}">
                    <a16:creationId xmlns:a16="http://schemas.microsoft.com/office/drawing/2014/main" id="{1F411037-B39F-4D92-83D7-A842C1A3DE66}"/>
                  </a:ext>
                </a:extLst>
              </p:cNvPr>
              <p:cNvSpPr/>
              <p:nvPr/>
            </p:nvSpPr>
            <p:spPr>
              <a:xfrm>
                <a:off x="9859072" y="5473781"/>
                <a:ext cx="114444" cy="16313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5" name="Freeform: Shape 364">
                <a:extLst>
                  <a:ext uri="{FF2B5EF4-FFF2-40B4-BE49-F238E27FC236}">
                    <a16:creationId xmlns:a16="http://schemas.microsoft.com/office/drawing/2014/main" id="{1DD40758-39FE-4132-B071-410BAF751EAB}"/>
                  </a:ext>
                </a:extLst>
              </p:cNvPr>
              <p:cNvSpPr/>
              <p:nvPr/>
            </p:nvSpPr>
            <p:spPr>
              <a:xfrm>
                <a:off x="9863757" y="5403467"/>
                <a:ext cx="49290" cy="226289"/>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6" name="Freeform: Shape 365">
                <a:extLst>
                  <a:ext uri="{FF2B5EF4-FFF2-40B4-BE49-F238E27FC236}">
                    <a16:creationId xmlns:a16="http://schemas.microsoft.com/office/drawing/2014/main" id="{D3058518-2417-41FF-8C8E-B5D9EE58E9DF}"/>
                  </a:ext>
                </a:extLst>
              </p:cNvPr>
              <p:cNvSpPr/>
              <p:nvPr/>
            </p:nvSpPr>
            <p:spPr>
              <a:xfrm>
                <a:off x="9868792" y="5529184"/>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7" name="Freeform: Shape 366">
                <a:extLst>
                  <a:ext uri="{FF2B5EF4-FFF2-40B4-BE49-F238E27FC236}">
                    <a16:creationId xmlns:a16="http://schemas.microsoft.com/office/drawing/2014/main" id="{7C2980D3-3DB3-4C42-A768-5649033602DB}"/>
                  </a:ext>
                </a:extLst>
              </p:cNvPr>
              <p:cNvSpPr/>
              <p:nvPr/>
            </p:nvSpPr>
            <p:spPr>
              <a:xfrm flipH="1">
                <a:off x="9775821" y="5491537"/>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8" name="Freeform: Shape 367">
                <a:extLst>
                  <a:ext uri="{FF2B5EF4-FFF2-40B4-BE49-F238E27FC236}">
                    <a16:creationId xmlns:a16="http://schemas.microsoft.com/office/drawing/2014/main" id="{1F1A69D8-7A04-4A37-BA6E-89905B910714}"/>
                  </a:ext>
                </a:extLst>
              </p:cNvPr>
              <p:cNvSpPr/>
              <p:nvPr/>
            </p:nvSpPr>
            <p:spPr>
              <a:xfrm>
                <a:off x="9841194" y="5452439"/>
                <a:ext cx="29931" cy="95018"/>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9" name="Freeform: Shape 368">
                <a:extLst>
                  <a:ext uri="{FF2B5EF4-FFF2-40B4-BE49-F238E27FC236}">
                    <a16:creationId xmlns:a16="http://schemas.microsoft.com/office/drawing/2014/main" id="{67237A9D-7C07-4D4D-88C6-AB81B2DFFBDB}"/>
                  </a:ext>
                </a:extLst>
              </p:cNvPr>
              <p:cNvSpPr>
                <a:spLocks noChangeAspect="1"/>
              </p:cNvSpPr>
              <p:nvPr/>
            </p:nvSpPr>
            <p:spPr>
              <a:xfrm rot="19506512">
                <a:off x="9863042" y="5368773"/>
                <a:ext cx="25102" cy="39226"/>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0" name="Freeform: Shape 369">
                <a:extLst>
                  <a:ext uri="{FF2B5EF4-FFF2-40B4-BE49-F238E27FC236}">
                    <a16:creationId xmlns:a16="http://schemas.microsoft.com/office/drawing/2014/main" id="{3A6DDF35-A9C7-42A7-8293-B6AC5001DAB2}"/>
                  </a:ext>
                </a:extLst>
              </p:cNvPr>
              <p:cNvSpPr>
                <a:spLocks noChangeAspect="1"/>
              </p:cNvSpPr>
              <p:nvPr/>
            </p:nvSpPr>
            <p:spPr>
              <a:xfrm rot="2733020">
                <a:off x="9959625" y="544839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1" name="Freeform: Shape 370">
                <a:extLst>
                  <a:ext uri="{FF2B5EF4-FFF2-40B4-BE49-F238E27FC236}">
                    <a16:creationId xmlns:a16="http://schemas.microsoft.com/office/drawing/2014/main" id="{FE5A6DD8-A29A-4DDB-819D-1E3AFD0BD7B1}"/>
                  </a:ext>
                </a:extLst>
              </p:cNvPr>
              <p:cNvSpPr>
                <a:spLocks noChangeAspect="1"/>
              </p:cNvSpPr>
              <p:nvPr/>
            </p:nvSpPr>
            <p:spPr>
              <a:xfrm rot="2733020">
                <a:off x="9950940" y="5511564"/>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2" name="Freeform: Shape 371">
                <a:extLst>
                  <a:ext uri="{FF2B5EF4-FFF2-40B4-BE49-F238E27FC236}">
                    <a16:creationId xmlns:a16="http://schemas.microsoft.com/office/drawing/2014/main" id="{8BC70A8E-5B03-4E5A-B4A9-0E2FCF46820C}"/>
                  </a:ext>
                </a:extLst>
              </p:cNvPr>
              <p:cNvSpPr>
                <a:spLocks noChangeAspect="1"/>
              </p:cNvSpPr>
              <p:nvPr/>
            </p:nvSpPr>
            <p:spPr>
              <a:xfrm rot="20105755">
                <a:off x="9831843" y="5423143"/>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3" name="Freeform: Shape 372">
                <a:extLst>
                  <a:ext uri="{FF2B5EF4-FFF2-40B4-BE49-F238E27FC236}">
                    <a16:creationId xmlns:a16="http://schemas.microsoft.com/office/drawing/2014/main" id="{E1C5DA76-FC97-4800-98E6-022037A60C22}"/>
                  </a:ext>
                </a:extLst>
              </p:cNvPr>
              <p:cNvSpPr>
                <a:spLocks noChangeAspect="1"/>
              </p:cNvSpPr>
              <p:nvPr/>
            </p:nvSpPr>
            <p:spPr>
              <a:xfrm rot="18550625">
                <a:off x="9757361" y="5485856"/>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4" name="Freeform: Shape 373">
                <a:extLst>
                  <a:ext uri="{FF2B5EF4-FFF2-40B4-BE49-F238E27FC236}">
                    <a16:creationId xmlns:a16="http://schemas.microsoft.com/office/drawing/2014/main" id="{1B23D30F-49C5-4C9D-9AA1-605FBBFD32E8}"/>
                  </a:ext>
                </a:extLst>
              </p:cNvPr>
              <p:cNvSpPr>
                <a:spLocks noChangeAspect="1"/>
              </p:cNvSpPr>
              <p:nvPr/>
            </p:nvSpPr>
            <p:spPr>
              <a:xfrm rot="3951448">
                <a:off x="9916894" y="5536601"/>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5" name="Freeform: Shape 374">
                <a:extLst>
                  <a:ext uri="{FF2B5EF4-FFF2-40B4-BE49-F238E27FC236}">
                    <a16:creationId xmlns:a16="http://schemas.microsoft.com/office/drawing/2014/main" id="{84268A6F-11B7-4F9B-AAA1-17FC63061C17}"/>
                  </a:ext>
                </a:extLst>
              </p:cNvPr>
              <p:cNvSpPr>
                <a:spLocks noChangeAspect="1"/>
              </p:cNvSpPr>
              <p:nvPr/>
            </p:nvSpPr>
            <p:spPr>
              <a:xfrm rot="15193912">
                <a:off x="9906589" y="549021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6" name="Freeform: Shape 375">
                <a:extLst>
                  <a:ext uri="{FF2B5EF4-FFF2-40B4-BE49-F238E27FC236}">
                    <a16:creationId xmlns:a16="http://schemas.microsoft.com/office/drawing/2014/main" id="{B7624525-6ED5-4B6B-9584-32846BA194A9}"/>
                  </a:ext>
                </a:extLst>
              </p:cNvPr>
              <p:cNvSpPr>
                <a:spLocks noChangeAspect="1"/>
              </p:cNvSpPr>
              <p:nvPr/>
            </p:nvSpPr>
            <p:spPr>
              <a:xfrm rot="3951448">
                <a:off x="9932314" y="557172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7" name="Freeform: Shape 376">
                <a:extLst>
                  <a:ext uri="{FF2B5EF4-FFF2-40B4-BE49-F238E27FC236}">
                    <a16:creationId xmlns:a16="http://schemas.microsoft.com/office/drawing/2014/main" id="{91E23BBA-D0E7-4301-8C98-285A1AC8D6B2}"/>
                  </a:ext>
                </a:extLst>
              </p:cNvPr>
              <p:cNvSpPr>
                <a:spLocks noChangeAspect="1"/>
              </p:cNvSpPr>
              <p:nvPr/>
            </p:nvSpPr>
            <p:spPr>
              <a:xfrm rot="17236072">
                <a:off x="9919490" y="545496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8" name="Freeform: Shape 377">
                <a:extLst>
                  <a:ext uri="{FF2B5EF4-FFF2-40B4-BE49-F238E27FC236}">
                    <a16:creationId xmlns:a16="http://schemas.microsoft.com/office/drawing/2014/main" id="{11A52351-9525-463C-BA17-5A477F93BBAF}"/>
                  </a:ext>
                </a:extLst>
              </p:cNvPr>
              <p:cNvSpPr>
                <a:spLocks/>
              </p:cNvSpPr>
              <p:nvPr/>
            </p:nvSpPr>
            <p:spPr>
              <a:xfrm rot="3951448">
                <a:off x="9883189" y="5429143"/>
                <a:ext cx="17818" cy="21382"/>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79" name="Freeform: Shape 378">
                <a:extLst>
                  <a:ext uri="{FF2B5EF4-FFF2-40B4-BE49-F238E27FC236}">
                    <a16:creationId xmlns:a16="http://schemas.microsoft.com/office/drawing/2014/main" id="{E3868FB4-24FF-406A-A7A3-5763C1D4280E}"/>
                  </a:ext>
                </a:extLst>
              </p:cNvPr>
              <p:cNvSpPr>
                <a:spLocks noChangeAspect="1"/>
              </p:cNvSpPr>
              <p:nvPr/>
            </p:nvSpPr>
            <p:spPr>
              <a:xfrm rot="3951448">
                <a:off x="9832641" y="5490967"/>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0" name="Freeform: Shape 379">
                <a:extLst>
                  <a:ext uri="{FF2B5EF4-FFF2-40B4-BE49-F238E27FC236}">
                    <a16:creationId xmlns:a16="http://schemas.microsoft.com/office/drawing/2014/main" id="{C16A0259-BAEE-4050-AE06-3CBA9182BCEB}"/>
                  </a:ext>
                </a:extLst>
              </p:cNvPr>
              <p:cNvSpPr>
                <a:spLocks noChangeAspect="1"/>
              </p:cNvSpPr>
              <p:nvPr/>
            </p:nvSpPr>
            <p:spPr>
              <a:xfrm rot="1724351">
                <a:off x="9807948" y="5536923"/>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81" name="Freeform: Shape 380">
                <a:extLst>
                  <a:ext uri="{FF2B5EF4-FFF2-40B4-BE49-F238E27FC236}">
                    <a16:creationId xmlns:a16="http://schemas.microsoft.com/office/drawing/2014/main" id="{6A082BEC-ABE5-4F85-93EB-EF85C221CA5B}"/>
                  </a:ext>
                </a:extLst>
              </p:cNvPr>
              <p:cNvSpPr/>
              <p:nvPr/>
            </p:nvSpPr>
            <p:spPr>
              <a:xfrm>
                <a:off x="9859637" y="5573460"/>
                <a:ext cx="15151" cy="65215"/>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430" name="Freeform 70">
            <a:extLst>
              <a:ext uri="{FF2B5EF4-FFF2-40B4-BE49-F238E27FC236}">
                <a16:creationId xmlns:a16="http://schemas.microsoft.com/office/drawing/2014/main" id="{E3AAF86E-4B5F-44B6-BFCE-373FC65AFC37}"/>
              </a:ext>
            </a:extLst>
          </p:cNvPr>
          <p:cNvSpPr/>
          <p:nvPr/>
        </p:nvSpPr>
        <p:spPr>
          <a:xfrm rot="-60000">
            <a:off x="3323186" y="4139944"/>
            <a:ext cx="701600" cy="36000"/>
          </a:xfrm>
          <a:custGeom>
            <a:avLst/>
            <a:gdLst>
              <a:gd name="connsiteX0" fmla="*/ 3521122 w 3571164"/>
              <a:gd name="connsiteY0" fmla="*/ 100083 h 195617"/>
              <a:gd name="connsiteX1" fmla="*/ 3521122 w 3571164"/>
              <a:gd name="connsiteY1" fmla="*/ 100083 h 195617"/>
              <a:gd name="connsiteX2" fmla="*/ 3480179 w 3571164"/>
              <a:gd name="connsiteY2" fmla="*/ 95534 h 195617"/>
              <a:gd name="connsiteX3" fmla="*/ 3452883 w 3571164"/>
              <a:gd name="connsiteY3" fmla="*/ 72788 h 195617"/>
              <a:gd name="connsiteX4" fmla="*/ 3461982 w 3571164"/>
              <a:gd name="connsiteY4" fmla="*/ 113731 h 195617"/>
              <a:gd name="connsiteX5" fmla="*/ 3466531 w 3571164"/>
              <a:gd name="connsiteY5" fmla="*/ 127379 h 195617"/>
              <a:gd name="connsiteX6" fmla="*/ 3452883 w 3571164"/>
              <a:gd name="connsiteY6" fmla="*/ 118280 h 195617"/>
              <a:gd name="connsiteX7" fmla="*/ 3448334 w 3571164"/>
              <a:gd name="connsiteY7" fmla="*/ 104632 h 195617"/>
              <a:gd name="connsiteX8" fmla="*/ 3434686 w 3571164"/>
              <a:gd name="connsiteY8" fmla="*/ 72788 h 195617"/>
              <a:gd name="connsiteX9" fmla="*/ 3439235 w 3571164"/>
              <a:gd name="connsiteY9" fmla="*/ 100083 h 195617"/>
              <a:gd name="connsiteX10" fmla="*/ 3443785 w 3571164"/>
              <a:gd name="connsiteY10" fmla="*/ 113731 h 195617"/>
              <a:gd name="connsiteX11" fmla="*/ 3430137 w 3571164"/>
              <a:gd name="connsiteY11" fmla="*/ 104632 h 195617"/>
              <a:gd name="connsiteX12" fmla="*/ 3421038 w 3571164"/>
              <a:gd name="connsiteY12" fmla="*/ 86435 h 195617"/>
              <a:gd name="connsiteX13" fmla="*/ 3402841 w 3571164"/>
              <a:gd name="connsiteY13" fmla="*/ 59140 h 195617"/>
              <a:gd name="connsiteX14" fmla="*/ 3407391 w 3571164"/>
              <a:gd name="connsiteY14" fmla="*/ 86435 h 195617"/>
              <a:gd name="connsiteX15" fmla="*/ 3398292 w 3571164"/>
              <a:gd name="connsiteY15" fmla="*/ 86435 h 195617"/>
              <a:gd name="connsiteX16" fmla="*/ 3402841 w 3571164"/>
              <a:gd name="connsiteY16" fmla="*/ 122829 h 195617"/>
              <a:gd name="connsiteX17" fmla="*/ 3407391 w 3571164"/>
              <a:gd name="connsiteY17" fmla="*/ 145576 h 195617"/>
              <a:gd name="connsiteX18" fmla="*/ 3393743 w 3571164"/>
              <a:gd name="connsiteY18" fmla="*/ 141026 h 195617"/>
              <a:gd name="connsiteX19" fmla="*/ 3375546 w 3571164"/>
              <a:gd name="connsiteY19" fmla="*/ 113731 h 195617"/>
              <a:gd name="connsiteX20" fmla="*/ 3343701 w 3571164"/>
              <a:gd name="connsiteY20" fmla="*/ 90985 h 195617"/>
              <a:gd name="connsiteX21" fmla="*/ 3320955 w 3571164"/>
              <a:gd name="connsiteY21" fmla="*/ 59140 h 195617"/>
              <a:gd name="connsiteX22" fmla="*/ 3330053 w 3571164"/>
              <a:gd name="connsiteY22" fmla="*/ 104632 h 195617"/>
              <a:gd name="connsiteX23" fmla="*/ 3334603 w 3571164"/>
              <a:gd name="connsiteY23" fmla="*/ 118280 h 195617"/>
              <a:gd name="connsiteX24" fmla="*/ 3320955 w 3571164"/>
              <a:gd name="connsiteY24" fmla="*/ 104632 h 195617"/>
              <a:gd name="connsiteX25" fmla="*/ 3316406 w 3571164"/>
              <a:gd name="connsiteY25" fmla="*/ 118280 h 195617"/>
              <a:gd name="connsiteX26" fmla="*/ 3311856 w 3571164"/>
              <a:gd name="connsiteY26" fmla="*/ 145576 h 195617"/>
              <a:gd name="connsiteX27" fmla="*/ 3284561 w 3571164"/>
              <a:gd name="connsiteY27" fmla="*/ 136477 h 195617"/>
              <a:gd name="connsiteX28" fmla="*/ 3270913 w 3571164"/>
              <a:gd name="connsiteY28" fmla="*/ 127379 h 195617"/>
              <a:gd name="connsiteX29" fmla="*/ 3207224 w 3571164"/>
              <a:gd name="connsiteY29" fmla="*/ 113731 h 195617"/>
              <a:gd name="connsiteX30" fmla="*/ 3193576 w 3571164"/>
              <a:gd name="connsiteY30" fmla="*/ 109182 h 195617"/>
              <a:gd name="connsiteX31" fmla="*/ 3179928 w 3571164"/>
              <a:gd name="connsiteY31" fmla="*/ 100083 h 195617"/>
              <a:gd name="connsiteX32" fmla="*/ 3184477 w 3571164"/>
              <a:gd name="connsiteY32" fmla="*/ 113731 h 195617"/>
              <a:gd name="connsiteX33" fmla="*/ 3179928 w 3571164"/>
              <a:gd name="connsiteY33" fmla="*/ 118280 h 195617"/>
              <a:gd name="connsiteX34" fmla="*/ 3189027 w 3571164"/>
              <a:gd name="connsiteY34" fmla="*/ 131928 h 195617"/>
              <a:gd name="connsiteX35" fmla="*/ 3175379 w 3571164"/>
              <a:gd name="connsiteY35" fmla="*/ 95534 h 195617"/>
              <a:gd name="connsiteX36" fmla="*/ 3170830 w 3571164"/>
              <a:gd name="connsiteY36" fmla="*/ 113731 h 195617"/>
              <a:gd name="connsiteX37" fmla="*/ 3157182 w 3571164"/>
              <a:gd name="connsiteY37" fmla="*/ 104632 h 195617"/>
              <a:gd name="connsiteX38" fmla="*/ 3157182 w 3571164"/>
              <a:gd name="connsiteY38" fmla="*/ 122829 h 195617"/>
              <a:gd name="connsiteX39" fmla="*/ 3148083 w 3571164"/>
              <a:gd name="connsiteY39" fmla="*/ 109182 h 195617"/>
              <a:gd name="connsiteX40" fmla="*/ 3120788 w 3571164"/>
              <a:gd name="connsiteY40" fmla="*/ 100083 h 195617"/>
              <a:gd name="connsiteX41" fmla="*/ 3102591 w 3571164"/>
              <a:gd name="connsiteY41" fmla="*/ 68238 h 195617"/>
              <a:gd name="connsiteX42" fmla="*/ 3093492 w 3571164"/>
              <a:gd name="connsiteY42" fmla="*/ 54591 h 195617"/>
              <a:gd name="connsiteX43" fmla="*/ 3088943 w 3571164"/>
              <a:gd name="connsiteY43" fmla="*/ 68238 h 195617"/>
              <a:gd name="connsiteX44" fmla="*/ 3102591 w 3571164"/>
              <a:gd name="connsiteY44" fmla="*/ 109182 h 195617"/>
              <a:gd name="connsiteX45" fmla="*/ 3107140 w 3571164"/>
              <a:gd name="connsiteY45" fmla="*/ 122829 h 195617"/>
              <a:gd name="connsiteX46" fmla="*/ 3093492 w 3571164"/>
              <a:gd name="connsiteY46" fmla="*/ 118280 h 195617"/>
              <a:gd name="connsiteX47" fmla="*/ 3066197 w 3571164"/>
              <a:gd name="connsiteY47" fmla="*/ 72788 h 195617"/>
              <a:gd name="connsiteX48" fmla="*/ 3061647 w 3571164"/>
              <a:gd name="connsiteY48" fmla="*/ 59140 h 195617"/>
              <a:gd name="connsiteX49" fmla="*/ 3079844 w 3571164"/>
              <a:gd name="connsiteY49" fmla="*/ 118280 h 195617"/>
              <a:gd name="connsiteX50" fmla="*/ 3084394 w 3571164"/>
              <a:gd name="connsiteY50" fmla="*/ 131928 h 195617"/>
              <a:gd name="connsiteX51" fmla="*/ 3070746 w 3571164"/>
              <a:gd name="connsiteY51" fmla="*/ 90985 h 195617"/>
              <a:gd name="connsiteX52" fmla="*/ 3061647 w 3571164"/>
              <a:gd name="connsiteY52" fmla="*/ 77337 h 195617"/>
              <a:gd name="connsiteX53" fmla="*/ 3052549 w 3571164"/>
              <a:gd name="connsiteY53" fmla="*/ 59140 h 195617"/>
              <a:gd name="connsiteX54" fmla="*/ 3057098 w 3571164"/>
              <a:gd name="connsiteY54" fmla="*/ 81886 h 195617"/>
              <a:gd name="connsiteX55" fmla="*/ 3048000 w 3571164"/>
              <a:gd name="connsiteY55" fmla="*/ 63689 h 195617"/>
              <a:gd name="connsiteX56" fmla="*/ 3043450 w 3571164"/>
              <a:gd name="connsiteY56" fmla="*/ 45492 h 195617"/>
              <a:gd name="connsiteX57" fmla="*/ 3052549 w 3571164"/>
              <a:gd name="connsiteY57" fmla="*/ 77337 h 195617"/>
              <a:gd name="connsiteX58" fmla="*/ 3061647 w 3571164"/>
              <a:gd name="connsiteY58" fmla="*/ 95534 h 195617"/>
              <a:gd name="connsiteX59" fmla="*/ 3052549 w 3571164"/>
              <a:gd name="connsiteY59" fmla="*/ 81886 h 195617"/>
              <a:gd name="connsiteX60" fmla="*/ 3043450 w 3571164"/>
              <a:gd name="connsiteY60" fmla="*/ 54591 h 195617"/>
              <a:gd name="connsiteX61" fmla="*/ 3034352 w 3571164"/>
              <a:gd name="connsiteY61" fmla="*/ 54591 h 195617"/>
              <a:gd name="connsiteX62" fmla="*/ 3025253 w 3571164"/>
              <a:gd name="connsiteY62" fmla="*/ 40943 h 195617"/>
              <a:gd name="connsiteX63" fmla="*/ 3029803 w 3571164"/>
              <a:gd name="connsiteY63" fmla="*/ 72788 h 195617"/>
              <a:gd name="connsiteX64" fmla="*/ 3016155 w 3571164"/>
              <a:gd name="connsiteY64" fmla="*/ 59140 h 195617"/>
              <a:gd name="connsiteX65" fmla="*/ 3007056 w 3571164"/>
              <a:gd name="connsiteY65" fmla="*/ 45492 h 195617"/>
              <a:gd name="connsiteX66" fmla="*/ 3016155 w 3571164"/>
              <a:gd name="connsiteY66" fmla="*/ 81886 h 195617"/>
              <a:gd name="connsiteX67" fmla="*/ 3020704 w 3571164"/>
              <a:gd name="connsiteY67" fmla="*/ 100083 h 195617"/>
              <a:gd name="connsiteX68" fmla="*/ 3025253 w 3571164"/>
              <a:gd name="connsiteY68" fmla="*/ 113731 h 195617"/>
              <a:gd name="connsiteX69" fmla="*/ 3007056 w 3571164"/>
              <a:gd name="connsiteY69" fmla="*/ 77337 h 195617"/>
              <a:gd name="connsiteX70" fmla="*/ 2993409 w 3571164"/>
              <a:gd name="connsiteY70" fmla="*/ 40943 h 195617"/>
              <a:gd name="connsiteX71" fmla="*/ 2979761 w 3571164"/>
              <a:gd name="connsiteY71" fmla="*/ 63689 h 195617"/>
              <a:gd name="connsiteX72" fmla="*/ 2979761 w 3571164"/>
              <a:gd name="connsiteY72" fmla="*/ 95534 h 195617"/>
              <a:gd name="connsiteX73" fmla="*/ 2984310 w 3571164"/>
              <a:gd name="connsiteY73" fmla="*/ 109182 h 195617"/>
              <a:gd name="connsiteX74" fmla="*/ 2966113 w 3571164"/>
              <a:gd name="connsiteY74" fmla="*/ 95534 h 195617"/>
              <a:gd name="connsiteX75" fmla="*/ 2943367 w 3571164"/>
              <a:gd name="connsiteY75" fmla="*/ 45492 h 195617"/>
              <a:gd name="connsiteX76" fmla="*/ 2957015 w 3571164"/>
              <a:gd name="connsiteY76" fmla="*/ 90985 h 195617"/>
              <a:gd name="connsiteX77" fmla="*/ 2961564 w 3571164"/>
              <a:gd name="connsiteY77" fmla="*/ 104632 h 195617"/>
              <a:gd name="connsiteX78" fmla="*/ 2943367 w 3571164"/>
              <a:gd name="connsiteY78" fmla="*/ 77337 h 195617"/>
              <a:gd name="connsiteX79" fmla="*/ 2934268 w 3571164"/>
              <a:gd name="connsiteY79" fmla="*/ 63689 h 195617"/>
              <a:gd name="connsiteX80" fmla="*/ 2934268 w 3571164"/>
              <a:gd name="connsiteY80" fmla="*/ 81886 h 195617"/>
              <a:gd name="connsiteX81" fmla="*/ 2920621 w 3571164"/>
              <a:gd name="connsiteY81" fmla="*/ 86435 h 195617"/>
              <a:gd name="connsiteX82" fmla="*/ 2920621 w 3571164"/>
              <a:gd name="connsiteY82" fmla="*/ 90985 h 195617"/>
              <a:gd name="connsiteX83" fmla="*/ 2911522 w 3571164"/>
              <a:gd name="connsiteY83" fmla="*/ 77337 h 195617"/>
              <a:gd name="connsiteX84" fmla="*/ 2906973 w 3571164"/>
              <a:gd name="connsiteY84" fmla="*/ 104632 h 195617"/>
              <a:gd name="connsiteX85" fmla="*/ 2897874 w 3571164"/>
              <a:gd name="connsiteY85" fmla="*/ 77337 h 195617"/>
              <a:gd name="connsiteX86" fmla="*/ 2893325 w 3571164"/>
              <a:gd name="connsiteY86" fmla="*/ 63689 h 195617"/>
              <a:gd name="connsiteX87" fmla="*/ 2888776 w 3571164"/>
              <a:gd name="connsiteY87" fmla="*/ 50041 h 195617"/>
              <a:gd name="connsiteX88" fmla="*/ 2870579 w 3571164"/>
              <a:gd name="connsiteY88" fmla="*/ 18197 h 195617"/>
              <a:gd name="connsiteX89" fmla="*/ 2861480 w 3571164"/>
              <a:gd name="connsiteY89" fmla="*/ 4549 h 195617"/>
              <a:gd name="connsiteX90" fmla="*/ 2884227 w 3571164"/>
              <a:gd name="connsiteY90" fmla="*/ 68238 h 195617"/>
              <a:gd name="connsiteX91" fmla="*/ 2893325 w 3571164"/>
              <a:gd name="connsiteY91" fmla="*/ 86435 h 195617"/>
              <a:gd name="connsiteX92" fmla="*/ 2902424 w 3571164"/>
              <a:gd name="connsiteY92" fmla="*/ 113731 h 195617"/>
              <a:gd name="connsiteX93" fmla="*/ 2906973 w 3571164"/>
              <a:gd name="connsiteY93" fmla="*/ 127379 h 195617"/>
              <a:gd name="connsiteX94" fmla="*/ 2916071 w 3571164"/>
              <a:gd name="connsiteY94" fmla="*/ 141026 h 195617"/>
              <a:gd name="connsiteX95" fmla="*/ 2902424 w 3571164"/>
              <a:gd name="connsiteY95" fmla="*/ 127379 h 195617"/>
              <a:gd name="connsiteX96" fmla="*/ 2893325 w 3571164"/>
              <a:gd name="connsiteY96" fmla="*/ 104632 h 195617"/>
              <a:gd name="connsiteX97" fmla="*/ 2879677 w 3571164"/>
              <a:gd name="connsiteY97" fmla="*/ 86435 h 195617"/>
              <a:gd name="connsiteX98" fmla="*/ 2866030 w 3571164"/>
              <a:gd name="connsiteY98" fmla="*/ 54591 h 195617"/>
              <a:gd name="connsiteX99" fmla="*/ 2870579 w 3571164"/>
              <a:gd name="connsiteY99" fmla="*/ 86435 h 195617"/>
              <a:gd name="connsiteX100" fmla="*/ 2866030 w 3571164"/>
              <a:gd name="connsiteY100" fmla="*/ 113731 h 195617"/>
              <a:gd name="connsiteX101" fmla="*/ 2856931 w 3571164"/>
              <a:gd name="connsiteY101" fmla="*/ 100083 h 195617"/>
              <a:gd name="connsiteX102" fmla="*/ 2847832 w 3571164"/>
              <a:gd name="connsiteY102" fmla="*/ 118280 h 195617"/>
              <a:gd name="connsiteX103" fmla="*/ 2852382 w 3571164"/>
              <a:gd name="connsiteY103" fmla="*/ 131928 h 195617"/>
              <a:gd name="connsiteX104" fmla="*/ 2843283 w 3571164"/>
              <a:gd name="connsiteY104" fmla="*/ 118280 h 195617"/>
              <a:gd name="connsiteX105" fmla="*/ 2829635 w 3571164"/>
              <a:gd name="connsiteY105" fmla="*/ 113731 h 195617"/>
              <a:gd name="connsiteX106" fmla="*/ 2811438 w 3571164"/>
              <a:gd name="connsiteY106" fmla="*/ 118280 h 195617"/>
              <a:gd name="connsiteX107" fmla="*/ 2806889 w 3571164"/>
              <a:gd name="connsiteY107" fmla="*/ 131928 h 195617"/>
              <a:gd name="connsiteX108" fmla="*/ 2784143 w 3571164"/>
              <a:gd name="connsiteY108" fmla="*/ 118280 h 195617"/>
              <a:gd name="connsiteX109" fmla="*/ 2779594 w 3571164"/>
              <a:gd name="connsiteY109" fmla="*/ 141026 h 195617"/>
              <a:gd name="connsiteX110" fmla="*/ 2765946 w 3571164"/>
              <a:gd name="connsiteY110" fmla="*/ 127379 h 195617"/>
              <a:gd name="connsiteX111" fmla="*/ 2756847 w 3571164"/>
              <a:gd name="connsiteY111" fmla="*/ 113731 h 195617"/>
              <a:gd name="connsiteX112" fmla="*/ 2743200 w 3571164"/>
              <a:gd name="connsiteY112" fmla="*/ 118280 h 195617"/>
              <a:gd name="connsiteX113" fmla="*/ 2725003 w 3571164"/>
              <a:gd name="connsiteY113" fmla="*/ 136477 h 195617"/>
              <a:gd name="connsiteX114" fmla="*/ 2702256 w 3571164"/>
              <a:gd name="connsiteY114" fmla="*/ 109182 h 195617"/>
              <a:gd name="connsiteX115" fmla="*/ 2693158 w 3571164"/>
              <a:gd name="connsiteY115" fmla="*/ 127379 h 195617"/>
              <a:gd name="connsiteX116" fmla="*/ 2697707 w 3571164"/>
              <a:gd name="connsiteY116" fmla="*/ 141026 h 195617"/>
              <a:gd name="connsiteX117" fmla="*/ 2684059 w 3571164"/>
              <a:gd name="connsiteY117" fmla="*/ 131928 h 195617"/>
              <a:gd name="connsiteX118" fmla="*/ 2670412 w 3571164"/>
              <a:gd name="connsiteY118" fmla="*/ 127379 h 195617"/>
              <a:gd name="connsiteX119" fmla="*/ 2656764 w 3571164"/>
              <a:gd name="connsiteY119" fmla="*/ 118280 h 195617"/>
              <a:gd name="connsiteX120" fmla="*/ 2643116 w 3571164"/>
              <a:gd name="connsiteY120" fmla="*/ 90985 h 195617"/>
              <a:gd name="connsiteX121" fmla="*/ 2634018 w 3571164"/>
              <a:gd name="connsiteY121" fmla="*/ 77337 h 195617"/>
              <a:gd name="connsiteX122" fmla="*/ 2629468 w 3571164"/>
              <a:gd name="connsiteY122" fmla="*/ 63689 h 195617"/>
              <a:gd name="connsiteX123" fmla="*/ 2611271 w 3571164"/>
              <a:gd name="connsiteY123" fmla="*/ 36394 h 195617"/>
              <a:gd name="connsiteX124" fmla="*/ 2602173 w 3571164"/>
              <a:gd name="connsiteY124" fmla="*/ 4549 h 195617"/>
              <a:gd name="connsiteX125" fmla="*/ 2588525 w 3571164"/>
              <a:gd name="connsiteY125" fmla="*/ 0 h 195617"/>
              <a:gd name="connsiteX126" fmla="*/ 2593074 w 3571164"/>
              <a:gd name="connsiteY126" fmla="*/ 22746 h 195617"/>
              <a:gd name="connsiteX127" fmla="*/ 2602173 w 3571164"/>
              <a:gd name="connsiteY127" fmla="*/ 59140 h 195617"/>
              <a:gd name="connsiteX128" fmla="*/ 2611271 w 3571164"/>
              <a:gd name="connsiteY128" fmla="*/ 95534 h 195617"/>
              <a:gd name="connsiteX129" fmla="*/ 2624919 w 3571164"/>
              <a:gd name="connsiteY129" fmla="*/ 141026 h 195617"/>
              <a:gd name="connsiteX130" fmla="*/ 2629468 w 3571164"/>
              <a:gd name="connsiteY130" fmla="*/ 154674 h 195617"/>
              <a:gd name="connsiteX131" fmla="*/ 2620370 w 3571164"/>
              <a:gd name="connsiteY131" fmla="*/ 136477 h 195617"/>
              <a:gd name="connsiteX132" fmla="*/ 2611271 w 3571164"/>
              <a:gd name="connsiteY132" fmla="*/ 100083 h 195617"/>
              <a:gd name="connsiteX133" fmla="*/ 2606722 w 3571164"/>
              <a:gd name="connsiteY133" fmla="*/ 86435 h 195617"/>
              <a:gd name="connsiteX134" fmla="*/ 2611271 w 3571164"/>
              <a:gd name="connsiteY134" fmla="*/ 54591 h 195617"/>
              <a:gd name="connsiteX135" fmla="*/ 2624919 w 3571164"/>
              <a:gd name="connsiteY135" fmla="*/ 63689 h 195617"/>
              <a:gd name="connsiteX136" fmla="*/ 2629468 w 3571164"/>
              <a:gd name="connsiteY136" fmla="*/ 77337 h 195617"/>
              <a:gd name="connsiteX137" fmla="*/ 2638567 w 3571164"/>
              <a:gd name="connsiteY137" fmla="*/ 90985 h 195617"/>
              <a:gd name="connsiteX138" fmla="*/ 2643116 w 3571164"/>
              <a:gd name="connsiteY138" fmla="*/ 77337 h 195617"/>
              <a:gd name="connsiteX139" fmla="*/ 2634018 w 3571164"/>
              <a:gd name="connsiteY139" fmla="*/ 59140 h 195617"/>
              <a:gd name="connsiteX140" fmla="*/ 2629468 w 3571164"/>
              <a:gd name="connsiteY140" fmla="*/ 40943 h 195617"/>
              <a:gd name="connsiteX141" fmla="*/ 2624919 w 3571164"/>
              <a:gd name="connsiteY141" fmla="*/ 27295 h 195617"/>
              <a:gd name="connsiteX142" fmla="*/ 2638567 w 3571164"/>
              <a:gd name="connsiteY142" fmla="*/ 40943 h 195617"/>
              <a:gd name="connsiteX143" fmla="*/ 2643116 w 3571164"/>
              <a:gd name="connsiteY143" fmla="*/ 59140 h 195617"/>
              <a:gd name="connsiteX144" fmla="*/ 2652215 w 3571164"/>
              <a:gd name="connsiteY144" fmla="*/ 86435 h 195617"/>
              <a:gd name="connsiteX145" fmla="*/ 2670412 w 3571164"/>
              <a:gd name="connsiteY145" fmla="*/ 45492 h 195617"/>
              <a:gd name="connsiteX146" fmla="*/ 2656764 w 3571164"/>
              <a:gd name="connsiteY146" fmla="*/ 109182 h 195617"/>
              <a:gd name="connsiteX147" fmla="*/ 2647665 w 3571164"/>
              <a:gd name="connsiteY147" fmla="*/ 122829 h 195617"/>
              <a:gd name="connsiteX148" fmla="*/ 2643116 w 3571164"/>
              <a:gd name="connsiteY148" fmla="*/ 136477 h 195617"/>
              <a:gd name="connsiteX149" fmla="*/ 2629468 w 3571164"/>
              <a:gd name="connsiteY149" fmla="*/ 131928 h 195617"/>
              <a:gd name="connsiteX150" fmla="*/ 2620370 w 3571164"/>
              <a:gd name="connsiteY150" fmla="*/ 118280 h 195617"/>
              <a:gd name="connsiteX151" fmla="*/ 2597624 w 3571164"/>
              <a:gd name="connsiteY151" fmla="*/ 90985 h 195617"/>
              <a:gd name="connsiteX152" fmla="*/ 2593074 w 3571164"/>
              <a:gd name="connsiteY152" fmla="*/ 127379 h 195617"/>
              <a:gd name="connsiteX153" fmla="*/ 2588525 w 3571164"/>
              <a:gd name="connsiteY153" fmla="*/ 113731 h 195617"/>
              <a:gd name="connsiteX154" fmla="*/ 2574877 w 3571164"/>
              <a:gd name="connsiteY154" fmla="*/ 109182 h 195617"/>
              <a:gd name="connsiteX155" fmla="*/ 2561230 w 3571164"/>
              <a:gd name="connsiteY155" fmla="*/ 113731 h 195617"/>
              <a:gd name="connsiteX156" fmla="*/ 2565779 w 3571164"/>
              <a:gd name="connsiteY156" fmla="*/ 127379 h 195617"/>
              <a:gd name="connsiteX157" fmla="*/ 2556680 w 3571164"/>
              <a:gd name="connsiteY157" fmla="*/ 113731 h 195617"/>
              <a:gd name="connsiteX158" fmla="*/ 2538483 w 3571164"/>
              <a:gd name="connsiteY158" fmla="*/ 81886 h 195617"/>
              <a:gd name="connsiteX159" fmla="*/ 2538483 w 3571164"/>
              <a:gd name="connsiteY159" fmla="*/ 100083 h 195617"/>
              <a:gd name="connsiteX160" fmla="*/ 2533934 w 3571164"/>
              <a:gd name="connsiteY160" fmla="*/ 86435 h 195617"/>
              <a:gd name="connsiteX161" fmla="*/ 2524835 w 3571164"/>
              <a:gd name="connsiteY161" fmla="*/ 72788 h 195617"/>
              <a:gd name="connsiteX162" fmla="*/ 2533934 w 3571164"/>
              <a:gd name="connsiteY162" fmla="*/ 113731 h 195617"/>
              <a:gd name="connsiteX163" fmla="*/ 2520286 w 3571164"/>
              <a:gd name="connsiteY163" fmla="*/ 109182 h 195617"/>
              <a:gd name="connsiteX164" fmla="*/ 2506638 w 3571164"/>
              <a:gd name="connsiteY164" fmla="*/ 109182 h 195617"/>
              <a:gd name="connsiteX165" fmla="*/ 2492991 w 3571164"/>
              <a:gd name="connsiteY165" fmla="*/ 104632 h 195617"/>
              <a:gd name="connsiteX166" fmla="*/ 2483892 w 3571164"/>
              <a:gd name="connsiteY166" fmla="*/ 90985 h 195617"/>
              <a:gd name="connsiteX167" fmla="*/ 2470244 w 3571164"/>
              <a:gd name="connsiteY167" fmla="*/ 104632 h 195617"/>
              <a:gd name="connsiteX168" fmla="*/ 2456597 w 3571164"/>
              <a:gd name="connsiteY168" fmla="*/ 95534 h 195617"/>
              <a:gd name="connsiteX169" fmla="*/ 2452047 w 3571164"/>
              <a:gd name="connsiteY169" fmla="*/ 81886 h 195617"/>
              <a:gd name="connsiteX170" fmla="*/ 2447498 w 3571164"/>
              <a:gd name="connsiteY170" fmla="*/ 95534 h 195617"/>
              <a:gd name="connsiteX171" fmla="*/ 2442949 w 3571164"/>
              <a:gd name="connsiteY171" fmla="*/ 122829 h 195617"/>
              <a:gd name="connsiteX172" fmla="*/ 2433850 w 3571164"/>
              <a:gd name="connsiteY172" fmla="*/ 109182 h 195617"/>
              <a:gd name="connsiteX173" fmla="*/ 2420203 w 3571164"/>
              <a:gd name="connsiteY173" fmla="*/ 95534 h 195617"/>
              <a:gd name="connsiteX174" fmla="*/ 2415653 w 3571164"/>
              <a:gd name="connsiteY174" fmla="*/ 81886 h 195617"/>
              <a:gd name="connsiteX175" fmla="*/ 2397456 w 3571164"/>
              <a:gd name="connsiteY175" fmla="*/ 109182 h 195617"/>
              <a:gd name="connsiteX176" fmla="*/ 2402006 w 3571164"/>
              <a:gd name="connsiteY176" fmla="*/ 122829 h 195617"/>
              <a:gd name="connsiteX177" fmla="*/ 2388358 w 3571164"/>
              <a:gd name="connsiteY177" fmla="*/ 90985 h 195617"/>
              <a:gd name="connsiteX178" fmla="*/ 2379259 w 3571164"/>
              <a:gd name="connsiteY178" fmla="*/ 90985 h 195617"/>
              <a:gd name="connsiteX179" fmla="*/ 2370161 w 3571164"/>
              <a:gd name="connsiteY179" fmla="*/ 104632 h 195617"/>
              <a:gd name="connsiteX180" fmla="*/ 2356513 w 3571164"/>
              <a:gd name="connsiteY180" fmla="*/ 95534 h 195617"/>
              <a:gd name="connsiteX181" fmla="*/ 2342865 w 3571164"/>
              <a:gd name="connsiteY181" fmla="*/ 100083 h 195617"/>
              <a:gd name="connsiteX182" fmla="*/ 2338316 w 3571164"/>
              <a:gd name="connsiteY182" fmla="*/ 86435 h 195617"/>
              <a:gd name="connsiteX183" fmla="*/ 2329218 w 3571164"/>
              <a:gd name="connsiteY183" fmla="*/ 109182 h 195617"/>
              <a:gd name="connsiteX184" fmla="*/ 2324668 w 3571164"/>
              <a:gd name="connsiteY184" fmla="*/ 113731 h 195617"/>
              <a:gd name="connsiteX185" fmla="*/ 2329218 w 3571164"/>
              <a:gd name="connsiteY185" fmla="*/ 127379 h 195617"/>
              <a:gd name="connsiteX186" fmla="*/ 2320119 w 3571164"/>
              <a:gd name="connsiteY186" fmla="*/ 113731 h 195617"/>
              <a:gd name="connsiteX187" fmla="*/ 2301922 w 3571164"/>
              <a:gd name="connsiteY187" fmla="*/ 86435 h 195617"/>
              <a:gd name="connsiteX188" fmla="*/ 2297373 w 3571164"/>
              <a:gd name="connsiteY188" fmla="*/ 100083 h 195617"/>
              <a:gd name="connsiteX189" fmla="*/ 2301922 w 3571164"/>
              <a:gd name="connsiteY189" fmla="*/ 118280 h 195617"/>
              <a:gd name="connsiteX190" fmla="*/ 2297373 w 3571164"/>
              <a:gd name="connsiteY190" fmla="*/ 131928 h 195617"/>
              <a:gd name="connsiteX191" fmla="*/ 2279176 w 3571164"/>
              <a:gd name="connsiteY191" fmla="*/ 104632 h 195617"/>
              <a:gd name="connsiteX192" fmla="*/ 2270077 w 3571164"/>
              <a:gd name="connsiteY192" fmla="*/ 90985 h 195617"/>
              <a:gd name="connsiteX193" fmla="*/ 2260979 w 3571164"/>
              <a:gd name="connsiteY193" fmla="*/ 104632 h 195617"/>
              <a:gd name="connsiteX194" fmla="*/ 2229134 w 3571164"/>
              <a:gd name="connsiteY194" fmla="*/ 86435 h 195617"/>
              <a:gd name="connsiteX195" fmla="*/ 2215486 w 3571164"/>
              <a:gd name="connsiteY195" fmla="*/ 77337 h 195617"/>
              <a:gd name="connsiteX196" fmla="*/ 2201838 w 3571164"/>
              <a:gd name="connsiteY196" fmla="*/ 104632 h 195617"/>
              <a:gd name="connsiteX197" fmla="*/ 2188191 w 3571164"/>
              <a:gd name="connsiteY197" fmla="*/ 100083 h 195617"/>
              <a:gd name="connsiteX198" fmla="*/ 2179092 w 3571164"/>
              <a:gd name="connsiteY198" fmla="*/ 72788 h 195617"/>
              <a:gd name="connsiteX199" fmla="*/ 2188191 w 3571164"/>
              <a:gd name="connsiteY199" fmla="*/ 86435 h 195617"/>
              <a:gd name="connsiteX200" fmla="*/ 2197289 w 3571164"/>
              <a:gd name="connsiteY200" fmla="*/ 104632 h 195617"/>
              <a:gd name="connsiteX201" fmla="*/ 2188191 w 3571164"/>
              <a:gd name="connsiteY201" fmla="*/ 90985 h 195617"/>
              <a:gd name="connsiteX202" fmla="*/ 2183641 w 3571164"/>
              <a:gd name="connsiteY202" fmla="*/ 104632 h 195617"/>
              <a:gd name="connsiteX203" fmla="*/ 2179092 w 3571164"/>
              <a:gd name="connsiteY203" fmla="*/ 90985 h 195617"/>
              <a:gd name="connsiteX204" fmla="*/ 2160895 w 3571164"/>
              <a:gd name="connsiteY204" fmla="*/ 54591 h 195617"/>
              <a:gd name="connsiteX205" fmla="*/ 2160895 w 3571164"/>
              <a:gd name="connsiteY205" fmla="*/ 68238 h 195617"/>
              <a:gd name="connsiteX206" fmla="*/ 2151797 w 3571164"/>
              <a:gd name="connsiteY206" fmla="*/ 50041 h 195617"/>
              <a:gd name="connsiteX207" fmla="*/ 2147247 w 3571164"/>
              <a:gd name="connsiteY207" fmla="*/ 36394 h 195617"/>
              <a:gd name="connsiteX208" fmla="*/ 2156346 w 3571164"/>
              <a:gd name="connsiteY208" fmla="*/ 59140 h 195617"/>
              <a:gd name="connsiteX209" fmla="*/ 2179092 w 3571164"/>
              <a:gd name="connsiteY209" fmla="*/ 100083 h 195617"/>
              <a:gd name="connsiteX210" fmla="*/ 2188191 w 3571164"/>
              <a:gd name="connsiteY210" fmla="*/ 118280 h 195617"/>
              <a:gd name="connsiteX211" fmla="*/ 2183641 w 3571164"/>
              <a:gd name="connsiteY211" fmla="*/ 104632 h 195617"/>
              <a:gd name="connsiteX212" fmla="*/ 2174543 w 3571164"/>
              <a:gd name="connsiteY212" fmla="*/ 90985 h 195617"/>
              <a:gd name="connsiteX213" fmla="*/ 2165444 w 3571164"/>
              <a:gd name="connsiteY213" fmla="*/ 54591 h 195617"/>
              <a:gd name="connsiteX214" fmla="*/ 2169994 w 3571164"/>
              <a:gd name="connsiteY214" fmla="*/ 72788 h 195617"/>
              <a:gd name="connsiteX215" fmla="*/ 2174543 w 3571164"/>
              <a:gd name="connsiteY215" fmla="*/ 90985 h 195617"/>
              <a:gd name="connsiteX216" fmla="*/ 2179092 w 3571164"/>
              <a:gd name="connsiteY216" fmla="*/ 109182 h 195617"/>
              <a:gd name="connsiteX217" fmla="*/ 2183641 w 3571164"/>
              <a:gd name="connsiteY217" fmla="*/ 122829 h 195617"/>
              <a:gd name="connsiteX218" fmla="*/ 2169994 w 3571164"/>
              <a:gd name="connsiteY218" fmla="*/ 109182 h 195617"/>
              <a:gd name="connsiteX219" fmla="*/ 2133600 w 3571164"/>
              <a:gd name="connsiteY219" fmla="*/ 59140 h 195617"/>
              <a:gd name="connsiteX220" fmla="*/ 2138149 w 3571164"/>
              <a:gd name="connsiteY220" fmla="*/ 81886 h 195617"/>
              <a:gd name="connsiteX221" fmla="*/ 2142698 w 3571164"/>
              <a:gd name="connsiteY221" fmla="*/ 95534 h 195617"/>
              <a:gd name="connsiteX222" fmla="*/ 2133600 w 3571164"/>
              <a:gd name="connsiteY222" fmla="*/ 59140 h 195617"/>
              <a:gd name="connsiteX223" fmla="*/ 2129050 w 3571164"/>
              <a:gd name="connsiteY223" fmla="*/ 36394 h 195617"/>
              <a:gd name="connsiteX224" fmla="*/ 2124501 w 3571164"/>
              <a:gd name="connsiteY224" fmla="*/ 18197 h 195617"/>
              <a:gd name="connsiteX225" fmla="*/ 2129050 w 3571164"/>
              <a:gd name="connsiteY225" fmla="*/ 31844 h 195617"/>
              <a:gd name="connsiteX226" fmla="*/ 2147247 w 3571164"/>
              <a:gd name="connsiteY226" fmla="*/ 59140 h 195617"/>
              <a:gd name="connsiteX227" fmla="*/ 2156346 w 3571164"/>
              <a:gd name="connsiteY227" fmla="*/ 77337 h 195617"/>
              <a:gd name="connsiteX228" fmla="*/ 2138149 w 3571164"/>
              <a:gd name="connsiteY228" fmla="*/ 50041 h 195617"/>
              <a:gd name="connsiteX229" fmla="*/ 2147247 w 3571164"/>
              <a:gd name="connsiteY229" fmla="*/ 86435 h 195617"/>
              <a:gd name="connsiteX230" fmla="*/ 2138149 w 3571164"/>
              <a:gd name="connsiteY230" fmla="*/ 90985 h 195617"/>
              <a:gd name="connsiteX231" fmla="*/ 2129050 w 3571164"/>
              <a:gd name="connsiteY231" fmla="*/ 63689 h 195617"/>
              <a:gd name="connsiteX232" fmla="*/ 2138149 w 3571164"/>
              <a:gd name="connsiteY232" fmla="*/ 109182 h 195617"/>
              <a:gd name="connsiteX233" fmla="*/ 2124501 w 3571164"/>
              <a:gd name="connsiteY233" fmla="*/ 100083 h 195617"/>
              <a:gd name="connsiteX234" fmla="*/ 2092656 w 3571164"/>
              <a:gd name="connsiteY234" fmla="*/ 63689 h 195617"/>
              <a:gd name="connsiteX235" fmla="*/ 2079009 w 3571164"/>
              <a:gd name="connsiteY235" fmla="*/ 45492 h 195617"/>
              <a:gd name="connsiteX236" fmla="*/ 2074459 w 3571164"/>
              <a:gd name="connsiteY236" fmla="*/ 31844 h 195617"/>
              <a:gd name="connsiteX237" fmla="*/ 2079009 w 3571164"/>
              <a:gd name="connsiteY237" fmla="*/ 50041 h 195617"/>
              <a:gd name="connsiteX238" fmla="*/ 2083558 w 3571164"/>
              <a:gd name="connsiteY238" fmla="*/ 77337 h 195617"/>
              <a:gd name="connsiteX239" fmla="*/ 2088107 w 3571164"/>
              <a:gd name="connsiteY239" fmla="*/ 90985 h 195617"/>
              <a:gd name="connsiteX240" fmla="*/ 2074459 w 3571164"/>
              <a:gd name="connsiteY240" fmla="*/ 50041 h 195617"/>
              <a:gd name="connsiteX241" fmla="*/ 2069910 w 3571164"/>
              <a:gd name="connsiteY241" fmla="*/ 31844 h 195617"/>
              <a:gd name="connsiteX242" fmla="*/ 2074459 w 3571164"/>
              <a:gd name="connsiteY242" fmla="*/ 63689 h 195617"/>
              <a:gd name="connsiteX243" fmla="*/ 2079009 w 3571164"/>
              <a:gd name="connsiteY243" fmla="*/ 77337 h 195617"/>
              <a:gd name="connsiteX244" fmla="*/ 2051713 w 3571164"/>
              <a:gd name="connsiteY244" fmla="*/ 50041 h 195617"/>
              <a:gd name="connsiteX245" fmla="*/ 2047164 w 3571164"/>
              <a:gd name="connsiteY245" fmla="*/ 72788 h 195617"/>
              <a:gd name="connsiteX246" fmla="*/ 2038065 w 3571164"/>
              <a:gd name="connsiteY246" fmla="*/ 77337 h 195617"/>
              <a:gd name="connsiteX247" fmla="*/ 2028967 w 3571164"/>
              <a:gd name="connsiteY247" fmla="*/ 63689 h 195617"/>
              <a:gd name="connsiteX248" fmla="*/ 2024418 w 3571164"/>
              <a:gd name="connsiteY248" fmla="*/ 50041 h 195617"/>
              <a:gd name="connsiteX249" fmla="*/ 2047164 w 3571164"/>
              <a:gd name="connsiteY249" fmla="*/ 113731 h 195617"/>
              <a:gd name="connsiteX250" fmla="*/ 2051713 w 3571164"/>
              <a:gd name="connsiteY250" fmla="*/ 131928 h 195617"/>
              <a:gd name="connsiteX251" fmla="*/ 2047164 w 3571164"/>
              <a:gd name="connsiteY251" fmla="*/ 145576 h 195617"/>
              <a:gd name="connsiteX252" fmla="*/ 2038065 w 3571164"/>
              <a:gd name="connsiteY252" fmla="*/ 131928 h 195617"/>
              <a:gd name="connsiteX253" fmla="*/ 2024418 w 3571164"/>
              <a:gd name="connsiteY253" fmla="*/ 113731 h 195617"/>
              <a:gd name="connsiteX254" fmla="*/ 2006221 w 3571164"/>
              <a:gd name="connsiteY254" fmla="*/ 72788 h 195617"/>
              <a:gd name="connsiteX255" fmla="*/ 1997122 w 3571164"/>
              <a:gd name="connsiteY255" fmla="*/ 54591 h 195617"/>
              <a:gd name="connsiteX256" fmla="*/ 1992573 w 3571164"/>
              <a:gd name="connsiteY256" fmla="*/ 68238 h 195617"/>
              <a:gd name="connsiteX257" fmla="*/ 1997122 w 3571164"/>
              <a:gd name="connsiteY257" fmla="*/ 81886 h 195617"/>
              <a:gd name="connsiteX258" fmla="*/ 1992573 w 3571164"/>
              <a:gd name="connsiteY258" fmla="*/ 81886 h 195617"/>
              <a:gd name="connsiteX259" fmla="*/ 1978925 w 3571164"/>
              <a:gd name="connsiteY259" fmla="*/ 100083 h 195617"/>
              <a:gd name="connsiteX260" fmla="*/ 1956179 w 3571164"/>
              <a:gd name="connsiteY260" fmla="*/ 104632 h 195617"/>
              <a:gd name="connsiteX261" fmla="*/ 1947080 w 3571164"/>
              <a:gd name="connsiteY261" fmla="*/ 77337 h 195617"/>
              <a:gd name="connsiteX262" fmla="*/ 1942531 w 3571164"/>
              <a:gd name="connsiteY262" fmla="*/ 63689 h 195617"/>
              <a:gd name="connsiteX263" fmla="*/ 1937982 w 3571164"/>
              <a:gd name="connsiteY263" fmla="*/ 77337 h 195617"/>
              <a:gd name="connsiteX264" fmla="*/ 1924334 w 3571164"/>
              <a:gd name="connsiteY264" fmla="*/ 95534 h 195617"/>
              <a:gd name="connsiteX265" fmla="*/ 1919785 w 3571164"/>
              <a:gd name="connsiteY265" fmla="*/ 81886 h 195617"/>
              <a:gd name="connsiteX266" fmla="*/ 1915235 w 3571164"/>
              <a:gd name="connsiteY266" fmla="*/ 95534 h 195617"/>
              <a:gd name="connsiteX267" fmla="*/ 1887940 w 3571164"/>
              <a:gd name="connsiteY267" fmla="*/ 104632 h 195617"/>
              <a:gd name="connsiteX268" fmla="*/ 1860644 w 3571164"/>
              <a:gd name="connsiteY268" fmla="*/ 113731 h 195617"/>
              <a:gd name="connsiteX269" fmla="*/ 1842447 w 3571164"/>
              <a:gd name="connsiteY269" fmla="*/ 118280 h 195617"/>
              <a:gd name="connsiteX270" fmla="*/ 1655928 w 3571164"/>
              <a:gd name="connsiteY270" fmla="*/ 109182 h 195617"/>
              <a:gd name="connsiteX271" fmla="*/ 1492155 w 3571164"/>
              <a:gd name="connsiteY271" fmla="*/ 113731 h 195617"/>
              <a:gd name="connsiteX272" fmla="*/ 1428465 w 3571164"/>
              <a:gd name="connsiteY272" fmla="*/ 118280 h 195617"/>
              <a:gd name="connsiteX273" fmla="*/ 1405719 w 3571164"/>
              <a:gd name="connsiteY273" fmla="*/ 113731 h 195617"/>
              <a:gd name="connsiteX274" fmla="*/ 1401170 w 3571164"/>
              <a:gd name="connsiteY274" fmla="*/ 100083 h 195617"/>
              <a:gd name="connsiteX275" fmla="*/ 1369325 w 3571164"/>
              <a:gd name="connsiteY275" fmla="*/ 81886 h 195617"/>
              <a:gd name="connsiteX276" fmla="*/ 1360227 w 3571164"/>
              <a:gd name="connsiteY276" fmla="*/ 68238 h 195617"/>
              <a:gd name="connsiteX277" fmla="*/ 1351128 w 3571164"/>
              <a:gd name="connsiteY277" fmla="*/ 95534 h 195617"/>
              <a:gd name="connsiteX278" fmla="*/ 1346579 w 3571164"/>
              <a:gd name="connsiteY278" fmla="*/ 109182 h 195617"/>
              <a:gd name="connsiteX279" fmla="*/ 1337480 w 3571164"/>
              <a:gd name="connsiteY279" fmla="*/ 81886 h 195617"/>
              <a:gd name="connsiteX280" fmla="*/ 1319283 w 3571164"/>
              <a:gd name="connsiteY280" fmla="*/ 45492 h 195617"/>
              <a:gd name="connsiteX281" fmla="*/ 1314734 w 3571164"/>
              <a:gd name="connsiteY281" fmla="*/ 59140 h 195617"/>
              <a:gd name="connsiteX282" fmla="*/ 1310185 w 3571164"/>
              <a:gd name="connsiteY282" fmla="*/ 109182 h 195617"/>
              <a:gd name="connsiteX283" fmla="*/ 1282889 w 3571164"/>
              <a:gd name="connsiteY283" fmla="*/ 54591 h 195617"/>
              <a:gd name="connsiteX284" fmla="*/ 1278340 w 3571164"/>
              <a:gd name="connsiteY284" fmla="*/ 81886 h 195617"/>
              <a:gd name="connsiteX285" fmla="*/ 1269241 w 3571164"/>
              <a:gd name="connsiteY285" fmla="*/ 68238 h 195617"/>
              <a:gd name="connsiteX286" fmla="*/ 1273791 w 3571164"/>
              <a:gd name="connsiteY286" fmla="*/ 109182 h 195617"/>
              <a:gd name="connsiteX287" fmla="*/ 1264692 w 3571164"/>
              <a:gd name="connsiteY287" fmla="*/ 95534 h 195617"/>
              <a:gd name="connsiteX288" fmla="*/ 1251044 w 3571164"/>
              <a:gd name="connsiteY288" fmla="*/ 100083 h 195617"/>
              <a:gd name="connsiteX289" fmla="*/ 1237397 w 3571164"/>
              <a:gd name="connsiteY289" fmla="*/ 100083 h 195617"/>
              <a:gd name="connsiteX290" fmla="*/ 1219200 w 3571164"/>
              <a:gd name="connsiteY290" fmla="*/ 118280 h 195617"/>
              <a:gd name="connsiteX291" fmla="*/ 1196453 w 3571164"/>
              <a:gd name="connsiteY291" fmla="*/ 90985 h 195617"/>
              <a:gd name="connsiteX292" fmla="*/ 1191904 w 3571164"/>
              <a:gd name="connsiteY292" fmla="*/ 104632 h 195617"/>
              <a:gd name="connsiteX293" fmla="*/ 1173707 w 3571164"/>
              <a:gd name="connsiteY293" fmla="*/ 77337 h 195617"/>
              <a:gd name="connsiteX294" fmla="*/ 1164609 w 3571164"/>
              <a:gd name="connsiteY294" fmla="*/ 113731 h 195617"/>
              <a:gd name="connsiteX295" fmla="*/ 1155510 w 3571164"/>
              <a:gd name="connsiteY295" fmla="*/ 100083 h 195617"/>
              <a:gd name="connsiteX296" fmla="*/ 1132764 w 3571164"/>
              <a:gd name="connsiteY296" fmla="*/ 113731 h 195617"/>
              <a:gd name="connsiteX297" fmla="*/ 1123665 w 3571164"/>
              <a:gd name="connsiteY297" fmla="*/ 95534 h 195617"/>
              <a:gd name="connsiteX298" fmla="*/ 1105468 w 3571164"/>
              <a:gd name="connsiteY298" fmla="*/ 95534 h 195617"/>
              <a:gd name="connsiteX299" fmla="*/ 1091821 w 3571164"/>
              <a:gd name="connsiteY299" fmla="*/ 90985 h 195617"/>
              <a:gd name="connsiteX300" fmla="*/ 1087271 w 3571164"/>
              <a:gd name="connsiteY300" fmla="*/ 104632 h 195617"/>
              <a:gd name="connsiteX301" fmla="*/ 1082722 w 3571164"/>
              <a:gd name="connsiteY301" fmla="*/ 127379 h 195617"/>
              <a:gd name="connsiteX302" fmla="*/ 1078173 w 3571164"/>
              <a:gd name="connsiteY302" fmla="*/ 113731 h 195617"/>
              <a:gd name="connsiteX303" fmla="*/ 1069074 w 3571164"/>
              <a:gd name="connsiteY303" fmla="*/ 100083 h 195617"/>
              <a:gd name="connsiteX304" fmla="*/ 1041779 w 3571164"/>
              <a:gd name="connsiteY304" fmla="*/ 86435 h 195617"/>
              <a:gd name="connsiteX305" fmla="*/ 1028131 w 3571164"/>
              <a:gd name="connsiteY305" fmla="*/ 95534 h 195617"/>
              <a:gd name="connsiteX306" fmla="*/ 1023582 w 3571164"/>
              <a:gd name="connsiteY306" fmla="*/ 109182 h 195617"/>
              <a:gd name="connsiteX307" fmla="*/ 1000835 w 3571164"/>
              <a:gd name="connsiteY307" fmla="*/ 104632 h 195617"/>
              <a:gd name="connsiteX308" fmla="*/ 987188 w 3571164"/>
              <a:gd name="connsiteY308" fmla="*/ 104632 h 195617"/>
              <a:gd name="connsiteX309" fmla="*/ 973540 w 3571164"/>
              <a:gd name="connsiteY309" fmla="*/ 100083 h 195617"/>
              <a:gd name="connsiteX310" fmla="*/ 959892 w 3571164"/>
              <a:gd name="connsiteY310" fmla="*/ 104632 h 195617"/>
              <a:gd name="connsiteX311" fmla="*/ 946244 w 3571164"/>
              <a:gd name="connsiteY311" fmla="*/ 118280 h 195617"/>
              <a:gd name="connsiteX312" fmla="*/ 932597 w 3571164"/>
              <a:gd name="connsiteY312" fmla="*/ 109182 h 195617"/>
              <a:gd name="connsiteX313" fmla="*/ 941695 w 3571164"/>
              <a:gd name="connsiteY313" fmla="*/ 131928 h 195617"/>
              <a:gd name="connsiteX314" fmla="*/ 946244 w 3571164"/>
              <a:gd name="connsiteY314" fmla="*/ 145576 h 195617"/>
              <a:gd name="connsiteX315" fmla="*/ 941695 w 3571164"/>
              <a:gd name="connsiteY315" fmla="*/ 127379 h 195617"/>
              <a:gd name="connsiteX316" fmla="*/ 923498 w 3571164"/>
              <a:gd name="connsiteY316" fmla="*/ 100083 h 195617"/>
              <a:gd name="connsiteX317" fmla="*/ 905301 w 3571164"/>
              <a:gd name="connsiteY317" fmla="*/ 118280 h 195617"/>
              <a:gd name="connsiteX318" fmla="*/ 891653 w 3571164"/>
              <a:gd name="connsiteY318" fmla="*/ 104632 h 195617"/>
              <a:gd name="connsiteX319" fmla="*/ 882555 w 3571164"/>
              <a:gd name="connsiteY319" fmla="*/ 118280 h 195617"/>
              <a:gd name="connsiteX320" fmla="*/ 864358 w 3571164"/>
              <a:gd name="connsiteY320" fmla="*/ 86435 h 195617"/>
              <a:gd name="connsiteX321" fmla="*/ 818865 w 3571164"/>
              <a:gd name="connsiteY321" fmla="*/ 109182 h 195617"/>
              <a:gd name="connsiteX322" fmla="*/ 805218 w 3571164"/>
              <a:gd name="connsiteY322" fmla="*/ 118280 h 195617"/>
              <a:gd name="connsiteX323" fmla="*/ 777922 w 3571164"/>
              <a:gd name="connsiteY323" fmla="*/ 86435 h 195617"/>
              <a:gd name="connsiteX324" fmla="*/ 759725 w 3571164"/>
              <a:gd name="connsiteY324" fmla="*/ 90985 h 195617"/>
              <a:gd name="connsiteX325" fmla="*/ 755176 w 3571164"/>
              <a:gd name="connsiteY325" fmla="*/ 104632 h 195617"/>
              <a:gd name="connsiteX326" fmla="*/ 741528 w 3571164"/>
              <a:gd name="connsiteY326" fmla="*/ 113731 h 195617"/>
              <a:gd name="connsiteX327" fmla="*/ 723331 w 3571164"/>
              <a:gd name="connsiteY327" fmla="*/ 104632 h 195617"/>
              <a:gd name="connsiteX328" fmla="*/ 718782 w 3571164"/>
              <a:gd name="connsiteY328" fmla="*/ 90985 h 195617"/>
              <a:gd name="connsiteX329" fmla="*/ 709683 w 3571164"/>
              <a:gd name="connsiteY329" fmla="*/ 77337 h 195617"/>
              <a:gd name="connsiteX330" fmla="*/ 714232 w 3571164"/>
              <a:gd name="connsiteY330" fmla="*/ 104632 h 195617"/>
              <a:gd name="connsiteX331" fmla="*/ 709683 w 3571164"/>
              <a:gd name="connsiteY331" fmla="*/ 145576 h 195617"/>
              <a:gd name="connsiteX332" fmla="*/ 705134 w 3571164"/>
              <a:gd name="connsiteY332" fmla="*/ 131928 h 195617"/>
              <a:gd name="connsiteX333" fmla="*/ 682388 w 3571164"/>
              <a:gd name="connsiteY333" fmla="*/ 145576 h 195617"/>
              <a:gd name="connsiteX334" fmla="*/ 673289 w 3571164"/>
              <a:gd name="connsiteY334" fmla="*/ 159223 h 195617"/>
              <a:gd name="connsiteX335" fmla="*/ 659641 w 3571164"/>
              <a:gd name="connsiteY335" fmla="*/ 154674 h 195617"/>
              <a:gd name="connsiteX336" fmla="*/ 641444 w 3571164"/>
              <a:gd name="connsiteY336" fmla="*/ 136477 h 195617"/>
              <a:gd name="connsiteX337" fmla="*/ 645994 w 3571164"/>
              <a:gd name="connsiteY337" fmla="*/ 150125 h 195617"/>
              <a:gd name="connsiteX338" fmla="*/ 636895 w 3571164"/>
              <a:gd name="connsiteY338" fmla="*/ 113731 h 195617"/>
              <a:gd name="connsiteX339" fmla="*/ 632346 w 3571164"/>
              <a:gd name="connsiteY339" fmla="*/ 95534 h 195617"/>
              <a:gd name="connsiteX340" fmla="*/ 641444 w 3571164"/>
              <a:gd name="connsiteY340" fmla="*/ 150125 h 195617"/>
              <a:gd name="connsiteX341" fmla="*/ 645994 w 3571164"/>
              <a:gd name="connsiteY341" fmla="*/ 163773 h 195617"/>
              <a:gd name="connsiteX342" fmla="*/ 632346 w 3571164"/>
              <a:gd name="connsiteY342" fmla="*/ 141026 h 195617"/>
              <a:gd name="connsiteX343" fmla="*/ 618698 w 3571164"/>
              <a:gd name="connsiteY343" fmla="*/ 127379 h 195617"/>
              <a:gd name="connsiteX344" fmla="*/ 600501 w 3571164"/>
              <a:gd name="connsiteY344" fmla="*/ 90985 h 195617"/>
              <a:gd name="connsiteX345" fmla="*/ 595952 w 3571164"/>
              <a:gd name="connsiteY345" fmla="*/ 104632 h 195617"/>
              <a:gd name="connsiteX346" fmla="*/ 600501 w 3571164"/>
              <a:gd name="connsiteY346" fmla="*/ 122829 h 195617"/>
              <a:gd name="connsiteX347" fmla="*/ 577755 w 3571164"/>
              <a:gd name="connsiteY347" fmla="*/ 86435 h 195617"/>
              <a:gd name="connsiteX348" fmla="*/ 573206 w 3571164"/>
              <a:gd name="connsiteY348" fmla="*/ 104632 h 195617"/>
              <a:gd name="connsiteX349" fmla="*/ 564107 w 3571164"/>
              <a:gd name="connsiteY349" fmla="*/ 86435 h 195617"/>
              <a:gd name="connsiteX350" fmla="*/ 559558 w 3571164"/>
              <a:gd name="connsiteY350" fmla="*/ 118280 h 195617"/>
              <a:gd name="connsiteX351" fmla="*/ 541361 w 3571164"/>
              <a:gd name="connsiteY351" fmla="*/ 72788 h 195617"/>
              <a:gd name="connsiteX352" fmla="*/ 532262 w 3571164"/>
              <a:gd name="connsiteY352" fmla="*/ 100083 h 195617"/>
              <a:gd name="connsiteX353" fmla="*/ 523164 w 3571164"/>
              <a:gd name="connsiteY353" fmla="*/ 86435 h 195617"/>
              <a:gd name="connsiteX354" fmla="*/ 518615 w 3571164"/>
              <a:gd name="connsiteY354" fmla="*/ 68238 h 195617"/>
              <a:gd name="connsiteX355" fmla="*/ 514065 w 3571164"/>
              <a:gd name="connsiteY355" fmla="*/ 90985 h 195617"/>
              <a:gd name="connsiteX356" fmla="*/ 509516 w 3571164"/>
              <a:gd name="connsiteY356" fmla="*/ 104632 h 195617"/>
              <a:gd name="connsiteX357" fmla="*/ 495868 w 3571164"/>
              <a:gd name="connsiteY357" fmla="*/ 100083 h 195617"/>
              <a:gd name="connsiteX358" fmla="*/ 482221 w 3571164"/>
              <a:gd name="connsiteY358" fmla="*/ 81886 h 195617"/>
              <a:gd name="connsiteX359" fmla="*/ 477671 w 3571164"/>
              <a:gd name="connsiteY359" fmla="*/ 95534 h 195617"/>
              <a:gd name="connsiteX360" fmla="*/ 473122 w 3571164"/>
              <a:gd name="connsiteY360" fmla="*/ 113731 h 195617"/>
              <a:gd name="connsiteX361" fmla="*/ 464024 w 3571164"/>
              <a:gd name="connsiteY361" fmla="*/ 100083 h 195617"/>
              <a:gd name="connsiteX362" fmla="*/ 459474 w 3571164"/>
              <a:gd name="connsiteY362" fmla="*/ 86435 h 195617"/>
              <a:gd name="connsiteX363" fmla="*/ 450376 w 3571164"/>
              <a:gd name="connsiteY363" fmla="*/ 100083 h 195617"/>
              <a:gd name="connsiteX364" fmla="*/ 441277 w 3571164"/>
              <a:gd name="connsiteY364" fmla="*/ 113731 h 195617"/>
              <a:gd name="connsiteX365" fmla="*/ 436728 w 3571164"/>
              <a:gd name="connsiteY365" fmla="*/ 100083 h 195617"/>
              <a:gd name="connsiteX366" fmla="*/ 432179 w 3571164"/>
              <a:gd name="connsiteY366" fmla="*/ 113731 h 195617"/>
              <a:gd name="connsiteX367" fmla="*/ 427630 w 3571164"/>
              <a:gd name="connsiteY367" fmla="*/ 100083 h 195617"/>
              <a:gd name="connsiteX368" fmla="*/ 423080 w 3571164"/>
              <a:gd name="connsiteY368" fmla="*/ 113731 h 195617"/>
              <a:gd name="connsiteX369" fmla="*/ 404883 w 3571164"/>
              <a:gd name="connsiteY369" fmla="*/ 86435 h 195617"/>
              <a:gd name="connsiteX370" fmla="*/ 386686 w 3571164"/>
              <a:gd name="connsiteY370" fmla="*/ 104632 h 195617"/>
              <a:gd name="connsiteX371" fmla="*/ 377588 w 3571164"/>
              <a:gd name="connsiteY371" fmla="*/ 90985 h 195617"/>
              <a:gd name="connsiteX372" fmla="*/ 359391 w 3571164"/>
              <a:gd name="connsiteY372" fmla="*/ 104632 h 195617"/>
              <a:gd name="connsiteX373" fmla="*/ 354841 w 3571164"/>
              <a:gd name="connsiteY373" fmla="*/ 90985 h 195617"/>
              <a:gd name="connsiteX374" fmla="*/ 345743 w 3571164"/>
              <a:gd name="connsiteY374" fmla="*/ 54591 h 195617"/>
              <a:gd name="connsiteX375" fmla="*/ 341194 w 3571164"/>
              <a:gd name="connsiteY375" fmla="*/ 100083 h 195617"/>
              <a:gd name="connsiteX376" fmla="*/ 327546 w 3571164"/>
              <a:gd name="connsiteY376" fmla="*/ 95534 h 195617"/>
              <a:gd name="connsiteX377" fmla="*/ 318447 w 3571164"/>
              <a:gd name="connsiteY377" fmla="*/ 77337 h 195617"/>
              <a:gd name="connsiteX378" fmla="*/ 318447 w 3571164"/>
              <a:gd name="connsiteY378" fmla="*/ 141026 h 195617"/>
              <a:gd name="connsiteX379" fmla="*/ 313898 w 3571164"/>
              <a:gd name="connsiteY379" fmla="*/ 127379 h 195617"/>
              <a:gd name="connsiteX380" fmla="*/ 295701 w 3571164"/>
              <a:gd name="connsiteY380" fmla="*/ 86435 h 195617"/>
              <a:gd name="connsiteX381" fmla="*/ 272955 w 3571164"/>
              <a:gd name="connsiteY381" fmla="*/ 77337 h 195617"/>
              <a:gd name="connsiteX382" fmla="*/ 263856 w 3571164"/>
              <a:gd name="connsiteY382" fmla="*/ 90985 h 195617"/>
              <a:gd name="connsiteX383" fmla="*/ 259307 w 3571164"/>
              <a:gd name="connsiteY383" fmla="*/ 109182 h 195617"/>
              <a:gd name="connsiteX384" fmla="*/ 241110 w 3571164"/>
              <a:gd name="connsiteY384" fmla="*/ 81886 h 195617"/>
              <a:gd name="connsiteX385" fmla="*/ 236561 w 3571164"/>
              <a:gd name="connsiteY385" fmla="*/ 95534 h 195617"/>
              <a:gd name="connsiteX386" fmla="*/ 213815 w 3571164"/>
              <a:gd name="connsiteY386" fmla="*/ 72788 h 195617"/>
              <a:gd name="connsiteX387" fmla="*/ 209265 w 3571164"/>
              <a:gd name="connsiteY387" fmla="*/ 86435 h 195617"/>
              <a:gd name="connsiteX388" fmla="*/ 200167 w 3571164"/>
              <a:gd name="connsiteY388" fmla="*/ 122829 h 195617"/>
              <a:gd name="connsiteX389" fmla="*/ 177421 w 3571164"/>
              <a:gd name="connsiteY389" fmla="*/ 122829 h 195617"/>
              <a:gd name="connsiteX390" fmla="*/ 163773 w 3571164"/>
              <a:gd name="connsiteY390" fmla="*/ 118280 h 195617"/>
              <a:gd name="connsiteX391" fmla="*/ 154674 w 3571164"/>
              <a:gd name="connsiteY391" fmla="*/ 100083 h 195617"/>
              <a:gd name="connsiteX392" fmla="*/ 150125 w 3571164"/>
              <a:gd name="connsiteY392" fmla="*/ 86435 h 195617"/>
              <a:gd name="connsiteX393" fmla="*/ 141027 w 3571164"/>
              <a:gd name="connsiteY393" fmla="*/ 100083 h 195617"/>
              <a:gd name="connsiteX394" fmla="*/ 136477 w 3571164"/>
              <a:gd name="connsiteY394" fmla="*/ 118280 h 195617"/>
              <a:gd name="connsiteX395" fmla="*/ 122830 w 3571164"/>
              <a:gd name="connsiteY395" fmla="*/ 113731 h 195617"/>
              <a:gd name="connsiteX396" fmla="*/ 118280 w 3571164"/>
              <a:gd name="connsiteY396" fmla="*/ 100083 h 195617"/>
              <a:gd name="connsiteX397" fmla="*/ 109182 w 3571164"/>
              <a:gd name="connsiteY397" fmla="*/ 86435 h 195617"/>
              <a:gd name="connsiteX398" fmla="*/ 104632 w 3571164"/>
              <a:gd name="connsiteY398" fmla="*/ 122829 h 195617"/>
              <a:gd name="connsiteX399" fmla="*/ 86435 w 3571164"/>
              <a:gd name="connsiteY399" fmla="*/ 95534 h 195617"/>
              <a:gd name="connsiteX400" fmla="*/ 81886 w 3571164"/>
              <a:gd name="connsiteY400" fmla="*/ 118280 h 195617"/>
              <a:gd name="connsiteX401" fmla="*/ 72788 w 3571164"/>
              <a:gd name="connsiteY401" fmla="*/ 104632 h 195617"/>
              <a:gd name="connsiteX402" fmla="*/ 59140 w 3571164"/>
              <a:gd name="connsiteY402" fmla="*/ 113731 h 195617"/>
              <a:gd name="connsiteX403" fmla="*/ 54591 w 3571164"/>
              <a:gd name="connsiteY403" fmla="*/ 100083 h 195617"/>
              <a:gd name="connsiteX404" fmla="*/ 36394 w 3571164"/>
              <a:gd name="connsiteY404" fmla="*/ 77337 h 195617"/>
              <a:gd name="connsiteX405" fmla="*/ 27295 w 3571164"/>
              <a:gd name="connsiteY405" fmla="*/ 90985 h 195617"/>
              <a:gd name="connsiteX406" fmla="*/ 22746 w 3571164"/>
              <a:gd name="connsiteY406" fmla="*/ 127379 h 195617"/>
              <a:gd name="connsiteX407" fmla="*/ 13647 w 3571164"/>
              <a:gd name="connsiteY407" fmla="*/ 113731 h 195617"/>
              <a:gd name="connsiteX408" fmla="*/ 9098 w 3571164"/>
              <a:gd name="connsiteY408" fmla="*/ 100083 h 195617"/>
              <a:gd name="connsiteX409" fmla="*/ 0 w 3571164"/>
              <a:gd name="connsiteY409" fmla="*/ 86435 h 195617"/>
              <a:gd name="connsiteX410" fmla="*/ 9098 w 3571164"/>
              <a:gd name="connsiteY410" fmla="*/ 113731 h 195617"/>
              <a:gd name="connsiteX411" fmla="*/ 22746 w 3571164"/>
              <a:gd name="connsiteY411" fmla="*/ 154674 h 195617"/>
              <a:gd name="connsiteX412" fmla="*/ 27295 w 3571164"/>
              <a:gd name="connsiteY412" fmla="*/ 168322 h 195617"/>
              <a:gd name="connsiteX413" fmla="*/ 191068 w 3571164"/>
              <a:gd name="connsiteY413" fmla="*/ 181970 h 195617"/>
              <a:gd name="connsiteX414" fmla="*/ 445827 w 3571164"/>
              <a:gd name="connsiteY414" fmla="*/ 191068 h 195617"/>
              <a:gd name="connsiteX415" fmla="*/ 577755 w 3571164"/>
              <a:gd name="connsiteY415" fmla="*/ 195617 h 195617"/>
              <a:gd name="connsiteX416" fmla="*/ 891653 w 3571164"/>
              <a:gd name="connsiteY416" fmla="*/ 191068 h 195617"/>
              <a:gd name="connsiteX417" fmla="*/ 928047 w 3571164"/>
              <a:gd name="connsiteY417" fmla="*/ 186519 h 195617"/>
              <a:gd name="connsiteX418" fmla="*/ 1119116 w 3571164"/>
              <a:gd name="connsiteY418" fmla="*/ 181970 h 195617"/>
              <a:gd name="connsiteX419" fmla="*/ 1141862 w 3571164"/>
              <a:gd name="connsiteY419" fmla="*/ 177420 h 195617"/>
              <a:gd name="connsiteX420" fmla="*/ 1160059 w 3571164"/>
              <a:gd name="connsiteY420" fmla="*/ 172871 h 195617"/>
              <a:gd name="connsiteX421" fmla="*/ 1214650 w 3571164"/>
              <a:gd name="connsiteY421" fmla="*/ 168322 h 195617"/>
              <a:gd name="connsiteX422" fmla="*/ 1237397 w 3571164"/>
              <a:gd name="connsiteY422" fmla="*/ 163773 h 195617"/>
              <a:gd name="connsiteX423" fmla="*/ 1960728 w 3571164"/>
              <a:gd name="connsiteY423" fmla="*/ 150125 h 195617"/>
              <a:gd name="connsiteX424" fmla="*/ 2206388 w 3571164"/>
              <a:gd name="connsiteY424" fmla="*/ 154674 h 195617"/>
              <a:gd name="connsiteX425" fmla="*/ 2301922 w 3571164"/>
              <a:gd name="connsiteY425" fmla="*/ 159223 h 195617"/>
              <a:gd name="connsiteX426" fmla="*/ 2411104 w 3571164"/>
              <a:gd name="connsiteY426" fmla="*/ 163773 h 195617"/>
              <a:gd name="connsiteX427" fmla="*/ 2797791 w 3571164"/>
              <a:gd name="connsiteY427" fmla="*/ 154674 h 195617"/>
              <a:gd name="connsiteX428" fmla="*/ 3002507 w 3571164"/>
              <a:gd name="connsiteY428" fmla="*/ 141026 h 195617"/>
              <a:gd name="connsiteX429" fmla="*/ 3129886 w 3571164"/>
              <a:gd name="connsiteY429" fmla="*/ 150125 h 195617"/>
              <a:gd name="connsiteX430" fmla="*/ 3179928 w 3571164"/>
              <a:gd name="connsiteY430" fmla="*/ 159223 h 195617"/>
              <a:gd name="connsiteX431" fmla="*/ 3207224 w 3571164"/>
              <a:gd name="connsiteY431" fmla="*/ 168322 h 195617"/>
              <a:gd name="connsiteX432" fmla="*/ 3225421 w 3571164"/>
              <a:gd name="connsiteY432" fmla="*/ 172871 h 195617"/>
              <a:gd name="connsiteX433" fmla="*/ 3252716 w 3571164"/>
              <a:gd name="connsiteY433" fmla="*/ 181970 h 195617"/>
              <a:gd name="connsiteX434" fmla="*/ 3270913 w 3571164"/>
              <a:gd name="connsiteY434" fmla="*/ 186519 h 195617"/>
              <a:gd name="connsiteX435" fmla="*/ 3366447 w 3571164"/>
              <a:gd name="connsiteY435" fmla="*/ 181970 h 195617"/>
              <a:gd name="connsiteX436" fmla="*/ 3411940 w 3571164"/>
              <a:gd name="connsiteY436" fmla="*/ 177420 h 195617"/>
              <a:gd name="connsiteX437" fmla="*/ 3480179 w 3571164"/>
              <a:gd name="connsiteY437" fmla="*/ 168322 h 195617"/>
              <a:gd name="connsiteX438" fmla="*/ 3548418 w 3571164"/>
              <a:gd name="connsiteY438" fmla="*/ 163773 h 195617"/>
              <a:gd name="connsiteX439" fmla="*/ 3571164 w 3571164"/>
              <a:gd name="connsiteY439" fmla="*/ 122829 h 195617"/>
              <a:gd name="connsiteX440" fmla="*/ 3557516 w 3571164"/>
              <a:gd name="connsiteY440" fmla="*/ 72788 h 195617"/>
              <a:gd name="connsiteX441" fmla="*/ 3521122 w 3571164"/>
              <a:gd name="connsiteY441" fmla="*/ 100083 h 19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571164" h="195617">
                <a:moveTo>
                  <a:pt x="3521122" y="100083"/>
                </a:moveTo>
                <a:lnTo>
                  <a:pt x="3521122" y="100083"/>
                </a:lnTo>
                <a:cubicBezTo>
                  <a:pt x="3507474" y="98567"/>
                  <a:pt x="3493501" y="98864"/>
                  <a:pt x="3480179" y="95534"/>
                </a:cubicBezTo>
                <a:cubicBezTo>
                  <a:pt x="3471736" y="93423"/>
                  <a:pt x="3457975" y="77879"/>
                  <a:pt x="3452883" y="72788"/>
                </a:cubicBezTo>
                <a:cubicBezTo>
                  <a:pt x="3463123" y="103508"/>
                  <a:pt x="3451307" y="65696"/>
                  <a:pt x="3461982" y="113731"/>
                </a:cubicBezTo>
                <a:cubicBezTo>
                  <a:pt x="3463022" y="118412"/>
                  <a:pt x="3470820" y="125235"/>
                  <a:pt x="3466531" y="127379"/>
                </a:cubicBezTo>
                <a:cubicBezTo>
                  <a:pt x="3461640" y="129824"/>
                  <a:pt x="3457432" y="121313"/>
                  <a:pt x="3452883" y="118280"/>
                </a:cubicBezTo>
                <a:cubicBezTo>
                  <a:pt x="3451367" y="113731"/>
                  <a:pt x="3450223" y="109040"/>
                  <a:pt x="3448334" y="104632"/>
                </a:cubicBezTo>
                <a:cubicBezTo>
                  <a:pt x="3431467" y="65277"/>
                  <a:pt x="3445355" y="104796"/>
                  <a:pt x="3434686" y="72788"/>
                </a:cubicBezTo>
                <a:cubicBezTo>
                  <a:pt x="3436202" y="81886"/>
                  <a:pt x="3437234" y="91079"/>
                  <a:pt x="3439235" y="100083"/>
                </a:cubicBezTo>
                <a:cubicBezTo>
                  <a:pt x="3440275" y="104764"/>
                  <a:pt x="3448074" y="111586"/>
                  <a:pt x="3443785" y="113731"/>
                </a:cubicBezTo>
                <a:cubicBezTo>
                  <a:pt x="3438895" y="116176"/>
                  <a:pt x="3434686" y="107665"/>
                  <a:pt x="3430137" y="104632"/>
                </a:cubicBezTo>
                <a:cubicBezTo>
                  <a:pt x="3427104" y="98566"/>
                  <a:pt x="3424527" y="92250"/>
                  <a:pt x="3421038" y="86435"/>
                </a:cubicBezTo>
                <a:cubicBezTo>
                  <a:pt x="3415412" y="77058"/>
                  <a:pt x="3402841" y="59140"/>
                  <a:pt x="3402841" y="59140"/>
                </a:cubicBezTo>
                <a:cubicBezTo>
                  <a:pt x="3404358" y="68238"/>
                  <a:pt x="3405582" y="77390"/>
                  <a:pt x="3407391" y="86435"/>
                </a:cubicBezTo>
                <a:cubicBezTo>
                  <a:pt x="3412038" y="109666"/>
                  <a:pt x="3417803" y="112449"/>
                  <a:pt x="3398292" y="86435"/>
                </a:cubicBezTo>
                <a:cubicBezTo>
                  <a:pt x="3399808" y="98566"/>
                  <a:pt x="3400982" y="110745"/>
                  <a:pt x="3402841" y="122829"/>
                </a:cubicBezTo>
                <a:cubicBezTo>
                  <a:pt x="3404017" y="130472"/>
                  <a:pt x="3410849" y="138660"/>
                  <a:pt x="3407391" y="145576"/>
                </a:cubicBezTo>
                <a:cubicBezTo>
                  <a:pt x="3405246" y="149865"/>
                  <a:pt x="3398292" y="142543"/>
                  <a:pt x="3393743" y="141026"/>
                </a:cubicBezTo>
                <a:cubicBezTo>
                  <a:pt x="3387677" y="131928"/>
                  <a:pt x="3384644" y="119797"/>
                  <a:pt x="3375546" y="113731"/>
                </a:cubicBezTo>
                <a:cubicBezTo>
                  <a:pt x="3367800" y="108567"/>
                  <a:pt x="3349340" y="96624"/>
                  <a:pt x="3343701" y="90985"/>
                </a:cubicBezTo>
                <a:cubicBezTo>
                  <a:pt x="3338055" y="85339"/>
                  <a:pt x="3326123" y="66892"/>
                  <a:pt x="3320955" y="59140"/>
                </a:cubicBezTo>
                <a:cubicBezTo>
                  <a:pt x="3324528" y="80581"/>
                  <a:pt x="3324625" y="85635"/>
                  <a:pt x="3330053" y="104632"/>
                </a:cubicBezTo>
                <a:cubicBezTo>
                  <a:pt x="3331370" y="109243"/>
                  <a:pt x="3339398" y="118280"/>
                  <a:pt x="3334603" y="118280"/>
                </a:cubicBezTo>
                <a:cubicBezTo>
                  <a:pt x="3328169" y="118280"/>
                  <a:pt x="3325504" y="109181"/>
                  <a:pt x="3320955" y="104632"/>
                </a:cubicBezTo>
                <a:cubicBezTo>
                  <a:pt x="3319439" y="109181"/>
                  <a:pt x="3317446" y="113599"/>
                  <a:pt x="3316406" y="118280"/>
                </a:cubicBezTo>
                <a:cubicBezTo>
                  <a:pt x="3314405" y="127285"/>
                  <a:pt x="3319865" y="141000"/>
                  <a:pt x="3311856" y="145576"/>
                </a:cubicBezTo>
                <a:cubicBezTo>
                  <a:pt x="3303529" y="150334"/>
                  <a:pt x="3292541" y="141797"/>
                  <a:pt x="3284561" y="136477"/>
                </a:cubicBezTo>
                <a:cubicBezTo>
                  <a:pt x="3280012" y="133444"/>
                  <a:pt x="3275909" y="129600"/>
                  <a:pt x="3270913" y="127379"/>
                </a:cubicBezTo>
                <a:cubicBezTo>
                  <a:pt x="3245545" y="116104"/>
                  <a:pt x="3235893" y="117314"/>
                  <a:pt x="3207224" y="113731"/>
                </a:cubicBezTo>
                <a:cubicBezTo>
                  <a:pt x="3202675" y="112215"/>
                  <a:pt x="3197865" y="111327"/>
                  <a:pt x="3193576" y="109182"/>
                </a:cubicBezTo>
                <a:cubicBezTo>
                  <a:pt x="3188686" y="106737"/>
                  <a:pt x="3184819" y="97638"/>
                  <a:pt x="3179928" y="100083"/>
                </a:cubicBezTo>
                <a:cubicBezTo>
                  <a:pt x="3175639" y="102227"/>
                  <a:pt x="3182332" y="109442"/>
                  <a:pt x="3184477" y="113731"/>
                </a:cubicBezTo>
                <a:cubicBezTo>
                  <a:pt x="3192059" y="128895"/>
                  <a:pt x="3202675" y="133446"/>
                  <a:pt x="3179928" y="118280"/>
                </a:cubicBezTo>
                <a:lnTo>
                  <a:pt x="3189027" y="131928"/>
                </a:lnTo>
                <a:cubicBezTo>
                  <a:pt x="3188316" y="129085"/>
                  <a:pt x="3181325" y="95534"/>
                  <a:pt x="3175379" y="95534"/>
                </a:cubicBezTo>
                <a:cubicBezTo>
                  <a:pt x="3169127" y="95534"/>
                  <a:pt x="3172346" y="107665"/>
                  <a:pt x="3170830" y="113731"/>
                </a:cubicBezTo>
                <a:cubicBezTo>
                  <a:pt x="3166281" y="110698"/>
                  <a:pt x="3160598" y="108901"/>
                  <a:pt x="3157182" y="104632"/>
                </a:cubicBezTo>
                <a:cubicBezTo>
                  <a:pt x="3141696" y="85276"/>
                  <a:pt x="3168824" y="76259"/>
                  <a:pt x="3157182" y="122829"/>
                </a:cubicBezTo>
                <a:cubicBezTo>
                  <a:pt x="3155856" y="128133"/>
                  <a:pt x="3152719" y="112080"/>
                  <a:pt x="3148083" y="109182"/>
                </a:cubicBezTo>
                <a:cubicBezTo>
                  <a:pt x="3139950" y="104099"/>
                  <a:pt x="3120788" y="100083"/>
                  <a:pt x="3120788" y="100083"/>
                </a:cubicBezTo>
                <a:cubicBezTo>
                  <a:pt x="3098615" y="66825"/>
                  <a:pt x="3125684" y="108649"/>
                  <a:pt x="3102591" y="68238"/>
                </a:cubicBezTo>
                <a:cubicBezTo>
                  <a:pt x="3099878" y="63491"/>
                  <a:pt x="3096525" y="59140"/>
                  <a:pt x="3093492" y="54591"/>
                </a:cubicBezTo>
                <a:cubicBezTo>
                  <a:pt x="3091976" y="59140"/>
                  <a:pt x="3088943" y="63443"/>
                  <a:pt x="3088943" y="68238"/>
                </a:cubicBezTo>
                <a:cubicBezTo>
                  <a:pt x="3088943" y="88691"/>
                  <a:pt x="3095190" y="91913"/>
                  <a:pt x="3102591" y="109182"/>
                </a:cubicBezTo>
                <a:cubicBezTo>
                  <a:pt x="3104480" y="113589"/>
                  <a:pt x="3110531" y="119439"/>
                  <a:pt x="3107140" y="122829"/>
                </a:cubicBezTo>
                <a:cubicBezTo>
                  <a:pt x="3103749" y="126220"/>
                  <a:pt x="3098041" y="119796"/>
                  <a:pt x="3093492" y="118280"/>
                </a:cubicBezTo>
                <a:cubicBezTo>
                  <a:pt x="3080552" y="98870"/>
                  <a:pt x="3074592" y="92376"/>
                  <a:pt x="3066197" y="72788"/>
                </a:cubicBezTo>
                <a:cubicBezTo>
                  <a:pt x="3064308" y="68380"/>
                  <a:pt x="3060707" y="54438"/>
                  <a:pt x="3061647" y="59140"/>
                </a:cubicBezTo>
                <a:cubicBezTo>
                  <a:pt x="3069478" y="98298"/>
                  <a:pt x="3068223" y="87292"/>
                  <a:pt x="3079844" y="118280"/>
                </a:cubicBezTo>
                <a:cubicBezTo>
                  <a:pt x="3081528" y="122770"/>
                  <a:pt x="3084394" y="136723"/>
                  <a:pt x="3084394" y="131928"/>
                </a:cubicBezTo>
                <a:cubicBezTo>
                  <a:pt x="3084394" y="116403"/>
                  <a:pt x="3078145" y="103933"/>
                  <a:pt x="3070746" y="90985"/>
                </a:cubicBezTo>
                <a:cubicBezTo>
                  <a:pt x="3068033" y="86238"/>
                  <a:pt x="3064360" y="82084"/>
                  <a:pt x="3061647" y="77337"/>
                </a:cubicBezTo>
                <a:cubicBezTo>
                  <a:pt x="3058282" y="71449"/>
                  <a:pt x="3055582" y="65206"/>
                  <a:pt x="3052549" y="59140"/>
                </a:cubicBezTo>
                <a:cubicBezTo>
                  <a:pt x="3054065" y="66722"/>
                  <a:pt x="3060556" y="88802"/>
                  <a:pt x="3057098" y="81886"/>
                </a:cubicBezTo>
                <a:cubicBezTo>
                  <a:pt x="3054065" y="75820"/>
                  <a:pt x="3050381" y="70039"/>
                  <a:pt x="3048000" y="63689"/>
                </a:cubicBezTo>
                <a:cubicBezTo>
                  <a:pt x="3045805" y="57835"/>
                  <a:pt x="3041473" y="39560"/>
                  <a:pt x="3043450" y="45492"/>
                </a:cubicBezTo>
                <a:cubicBezTo>
                  <a:pt x="3046941" y="55965"/>
                  <a:pt x="3048776" y="66962"/>
                  <a:pt x="3052549" y="77337"/>
                </a:cubicBezTo>
                <a:cubicBezTo>
                  <a:pt x="3054867" y="83710"/>
                  <a:pt x="3061647" y="88752"/>
                  <a:pt x="3061647" y="95534"/>
                </a:cubicBezTo>
                <a:cubicBezTo>
                  <a:pt x="3061647" y="101001"/>
                  <a:pt x="3054770" y="86882"/>
                  <a:pt x="3052549" y="81886"/>
                </a:cubicBezTo>
                <a:cubicBezTo>
                  <a:pt x="3048654" y="73122"/>
                  <a:pt x="3043450" y="54591"/>
                  <a:pt x="3043450" y="54591"/>
                </a:cubicBezTo>
                <a:cubicBezTo>
                  <a:pt x="3036171" y="76427"/>
                  <a:pt x="3041631" y="69147"/>
                  <a:pt x="3034352" y="54591"/>
                </a:cubicBezTo>
                <a:cubicBezTo>
                  <a:pt x="3031907" y="49701"/>
                  <a:pt x="3028286" y="45492"/>
                  <a:pt x="3025253" y="40943"/>
                </a:cubicBezTo>
                <a:cubicBezTo>
                  <a:pt x="3026770" y="51558"/>
                  <a:pt x="3034598" y="63197"/>
                  <a:pt x="3029803" y="72788"/>
                </a:cubicBezTo>
                <a:cubicBezTo>
                  <a:pt x="3026926" y="78543"/>
                  <a:pt x="3020274" y="64082"/>
                  <a:pt x="3016155" y="59140"/>
                </a:cubicBezTo>
                <a:cubicBezTo>
                  <a:pt x="3012655" y="54940"/>
                  <a:pt x="3010089" y="50041"/>
                  <a:pt x="3007056" y="45492"/>
                </a:cubicBezTo>
                <a:cubicBezTo>
                  <a:pt x="3016308" y="91746"/>
                  <a:pt x="3006828" y="49239"/>
                  <a:pt x="3016155" y="81886"/>
                </a:cubicBezTo>
                <a:cubicBezTo>
                  <a:pt x="3017873" y="87898"/>
                  <a:pt x="3018986" y="94071"/>
                  <a:pt x="3020704" y="100083"/>
                </a:cubicBezTo>
                <a:cubicBezTo>
                  <a:pt x="3022021" y="104694"/>
                  <a:pt x="3027720" y="117843"/>
                  <a:pt x="3025253" y="113731"/>
                </a:cubicBezTo>
                <a:cubicBezTo>
                  <a:pt x="3018275" y="102101"/>
                  <a:pt x="3013122" y="89468"/>
                  <a:pt x="3007056" y="77337"/>
                </a:cubicBezTo>
                <a:cubicBezTo>
                  <a:pt x="2995162" y="53549"/>
                  <a:pt x="2999602" y="65717"/>
                  <a:pt x="2993409" y="40943"/>
                </a:cubicBezTo>
                <a:cubicBezTo>
                  <a:pt x="2983147" y="81989"/>
                  <a:pt x="2988264" y="89200"/>
                  <a:pt x="2979761" y="63689"/>
                </a:cubicBezTo>
                <a:cubicBezTo>
                  <a:pt x="2973572" y="82258"/>
                  <a:pt x="2973610" y="74003"/>
                  <a:pt x="2979761" y="95534"/>
                </a:cubicBezTo>
                <a:cubicBezTo>
                  <a:pt x="2981078" y="100145"/>
                  <a:pt x="2989105" y="109182"/>
                  <a:pt x="2984310" y="109182"/>
                </a:cubicBezTo>
                <a:cubicBezTo>
                  <a:pt x="2976728" y="109182"/>
                  <a:pt x="2972179" y="100083"/>
                  <a:pt x="2966113" y="95534"/>
                </a:cubicBezTo>
                <a:cubicBezTo>
                  <a:pt x="2945771" y="54851"/>
                  <a:pt x="2952205" y="72007"/>
                  <a:pt x="2943367" y="45492"/>
                </a:cubicBezTo>
                <a:cubicBezTo>
                  <a:pt x="2951640" y="103404"/>
                  <a:pt x="2940463" y="57883"/>
                  <a:pt x="2957015" y="90985"/>
                </a:cubicBezTo>
                <a:cubicBezTo>
                  <a:pt x="2959159" y="95274"/>
                  <a:pt x="2964955" y="108023"/>
                  <a:pt x="2961564" y="104632"/>
                </a:cubicBezTo>
                <a:cubicBezTo>
                  <a:pt x="2953832" y="96900"/>
                  <a:pt x="2949433" y="86435"/>
                  <a:pt x="2943367" y="77337"/>
                </a:cubicBezTo>
                <a:lnTo>
                  <a:pt x="2934268" y="63689"/>
                </a:lnTo>
                <a:cubicBezTo>
                  <a:pt x="2927732" y="44079"/>
                  <a:pt x="2925902" y="35878"/>
                  <a:pt x="2934268" y="81886"/>
                </a:cubicBezTo>
                <a:cubicBezTo>
                  <a:pt x="2938639" y="105925"/>
                  <a:pt x="2946267" y="105670"/>
                  <a:pt x="2920621" y="86435"/>
                </a:cubicBezTo>
                <a:cubicBezTo>
                  <a:pt x="2908616" y="50429"/>
                  <a:pt x="2922050" y="89556"/>
                  <a:pt x="2920621" y="90985"/>
                </a:cubicBezTo>
                <a:cubicBezTo>
                  <a:pt x="2916755" y="94851"/>
                  <a:pt x="2914555" y="81886"/>
                  <a:pt x="2911522" y="77337"/>
                </a:cubicBezTo>
                <a:cubicBezTo>
                  <a:pt x="2910006" y="86435"/>
                  <a:pt x="2916197" y="104632"/>
                  <a:pt x="2906973" y="104632"/>
                </a:cubicBezTo>
                <a:cubicBezTo>
                  <a:pt x="2897382" y="104632"/>
                  <a:pt x="2900907" y="86435"/>
                  <a:pt x="2897874" y="77337"/>
                </a:cubicBezTo>
                <a:lnTo>
                  <a:pt x="2893325" y="63689"/>
                </a:lnTo>
                <a:cubicBezTo>
                  <a:pt x="2891809" y="59140"/>
                  <a:pt x="2891436" y="54031"/>
                  <a:pt x="2888776" y="50041"/>
                </a:cubicBezTo>
                <a:cubicBezTo>
                  <a:pt x="2866612" y="16798"/>
                  <a:pt x="2893661" y="58591"/>
                  <a:pt x="2870579" y="18197"/>
                </a:cubicBezTo>
                <a:cubicBezTo>
                  <a:pt x="2867866" y="13450"/>
                  <a:pt x="2860581" y="-844"/>
                  <a:pt x="2861480" y="4549"/>
                </a:cubicBezTo>
                <a:cubicBezTo>
                  <a:pt x="2863031" y="13853"/>
                  <a:pt x="2878118" y="54492"/>
                  <a:pt x="2884227" y="68238"/>
                </a:cubicBezTo>
                <a:cubicBezTo>
                  <a:pt x="2886981" y="74435"/>
                  <a:pt x="2890806" y="80138"/>
                  <a:pt x="2893325" y="86435"/>
                </a:cubicBezTo>
                <a:cubicBezTo>
                  <a:pt x="2896887" y="95340"/>
                  <a:pt x="2899391" y="104632"/>
                  <a:pt x="2902424" y="113731"/>
                </a:cubicBezTo>
                <a:cubicBezTo>
                  <a:pt x="2903940" y="118280"/>
                  <a:pt x="2904313" y="123389"/>
                  <a:pt x="2906973" y="127379"/>
                </a:cubicBezTo>
                <a:cubicBezTo>
                  <a:pt x="2910006" y="131928"/>
                  <a:pt x="2919937" y="144892"/>
                  <a:pt x="2916071" y="141026"/>
                </a:cubicBezTo>
                <a:lnTo>
                  <a:pt x="2902424" y="127379"/>
                </a:lnTo>
                <a:cubicBezTo>
                  <a:pt x="2899391" y="119797"/>
                  <a:pt x="2897291" y="111771"/>
                  <a:pt x="2893325" y="104632"/>
                </a:cubicBezTo>
                <a:cubicBezTo>
                  <a:pt x="2889643" y="98004"/>
                  <a:pt x="2883695" y="92865"/>
                  <a:pt x="2879677" y="86435"/>
                </a:cubicBezTo>
                <a:cubicBezTo>
                  <a:pt x="2871648" y="73588"/>
                  <a:pt x="2870452" y="67856"/>
                  <a:pt x="2866030" y="54591"/>
                </a:cubicBezTo>
                <a:cubicBezTo>
                  <a:pt x="2867546" y="65206"/>
                  <a:pt x="2868476" y="75921"/>
                  <a:pt x="2870579" y="86435"/>
                </a:cubicBezTo>
                <a:cubicBezTo>
                  <a:pt x="2878598" y="126529"/>
                  <a:pt x="2891133" y="130466"/>
                  <a:pt x="2866030" y="113731"/>
                </a:cubicBezTo>
                <a:cubicBezTo>
                  <a:pt x="2862997" y="109182"/>
                  <a:pt x="2862235" y="98757"/>
                  <a:pt x="2856931" y="100083"/>
                </a:cubicBezTo>
                <a:cubicBezTo>
                  <a:pt x="2850352" y="101728"/>
                  <a:pt x="2848791" y="111566"/>
                  <a:pt x="2847832" y="118280"/>
                </a:cubicBezTo>
                <a:cubicBezTo>
                  <a:pt x="2847154" y="123027"/>
                  <a:pt x="2857177" y="131928"/>
                  <a:pt x="2852382" y="131928"/>
                </a:cubicBezTo>
                <a:cubicBezTo>
                  <a:pt x="2846914" y="131928"/>
                  <a:pt x="2847553" y="121696"/>
                  <a:pt x="2843283" y="118280"/>
                </a:cubicBezTo>
                <a:cubicBezTo>
                  <a:pt x="2839538" y="115284"/>
                  <a:pt x="2834184" y="115247"/>
                  <a:pt x="2829635" y="113731"/>
                </a:cubicBezTo>
                <a:cubicBezTo>
                  <a:pt x="2818201" y="148035"/>
                  <a:pt x="2834955" y="112401"/>
                  <a:pt x="2811438" y="118280"/>
                </a:cubicBezTo>
                <a:cubicBezTo>
                  <a:pt x="2806786" y="119443"/>
                  <a:pt x="2808405" y="127379"/>
                  <a:pt x="2806889" y="131928"/>
                </a:cubicBezTo>
                <a:cubicBezTo>
                  <a:pt x="2789352" y="105621"/>
                  <a:pt x="2790694" y="92074"/>
                  <a:pt x="2784143" y="118280"/>
                </a:cubicBezTo>
                <a:cubicBezTo>
                  <a:pt x="2782268" y="125781"/>
                  <a:pt x="2781110" y="133444"/>
                  <a:pt x="2779594" y="141026"/>
                </a:cubicBezTo>
                <a:cubicBezTo>
                  <a:pt x="2775045" y="136477"/>
                  <a:pt x="2770065" y="132321"/>
                  <a:pt x="2765946" y="127379"/>
                </a:cubicBezTo>
                <a:cubicBezTo>
                  <a:pt x="2762446" y="123179"/>
                  <a:pt x="2761924" y="115762"/>
                  <a:pt x="2756847" y="113731"/>
                </a:cubicBezTo>
                <a:cubicBezTo>
                  <a:pt x="2752395" y="111950"/>
                  <a:pt x="2747749" y="116764"/>
                  <a:pt x="2743200" y="118280"/>
                </a:cubicBezTo>
                <a:cubicBezTo>
                  <a:pt x="2703830" y="105158"/>
                  <a:pt x="2760139" y="118910"/>
                  <a:pt x="2725003" y="136477"/>
                </a:cubicBezTo>
                <a:cubicBezTo>
                  <a:pt x="2720626" y="138666"/>
                  <a:pt x="2703761" y="111439"/>
                  <a:pt x="2702256" y="109182"/>
                </a:cubicBezTo>
                <a:cubicBezTo>
                  <a:pt x="2699223" y="115248"/>
                  <a:pt x="2694117" y="120666"/>
                  <a:pt x="2693158" y="127379"/>
                </a:cubicBezTo>
                <a:cubicBezTo>
                  <a:pt x="2692480" y="132126"/>
                  <a:pt x="2701996" y="138882"/>
                  <a:pt x="2697707" y="141026"/>
                </a:cubicBezTo>
                <a:cubicBezTo>
                  <a:pt x="2692817" y="143471"/>
                  <a:pt x="2688949" y="134373"/>
                  <a:pt x="2684059" y="131928"/>
                </a:cubicBezTo>
                <a:cubicBezTo>
                  <a:pt x="2679770" y="129784"/>
                  <a:pt x="2674961" y="128895"/>
                  <a:pt x="2670412" y="127379"/>
                </a:cubicBezTo>
                <a:cubicBezTo>
                  <a:pt x="2665863" y="124346"/>
                  <a:pt x="2660630" y="122146"/>
                  <a:pt x="2656764" y="118280"/>
                </a:cubicBezTo>
                <a:cubicBezTo>
                  <a:pt x="2643726" y="105242"/>
                  <a:pt x="2650516" y="105785"/>
                  <a:pt x="2643116" y="90985"/>
                </a:cubicBezTo>
                <a:cubicBezTo>
                  <a:pt x="2640671" y="86095"/>
                  <a:pt x="2636463" y="82227"/>
                  <a:pt x="2634018" y="77337"/>
                </a:cubicBezTo>
                <a:cubicBezTo>
                  <a:pt x="2631873" y="73048"/>
                  <a:pt x="2631797" y="67881"/>
                  <a:pt x="2629468" y="63689"/>
                </a:cubicBezTo>
                <a:cubicBezTo>
                  <a:pt x="2624157" y="54130"/>
                  <a:pt x="2611271" y="36394"/>
                  <a:pt x="2611271" y="36394"/>
                </a:cubicBezTo>
                <a:cubicBezTo>
                  <a:pt x="2611232" y="36237"/>
                  <a:pt x="2604348" y="6724"/>
                  <a:pt x="2602173" y="4549"/>
                </a:cubicBezTo>
                <a:cubicBezTo>
                  <a:pt x="2598782" y="1158"/>
                  <a:pt x="2593074" y="1516"/>
                  <a:pt x="2588525" y="0"/>
                </a:cubicBezTo>
                <a:cubicBezTo>
                  <a:pt x="2590041" y="7582"/>
                  <a:pt x="2591335" y="15212"/>
                  <a:pt x="2593074" y="22746"/>
                </a:cubicBezTo>
                <a:cubicBezTo>
                  <a:pt x="2595886" y="34930"/>
                  <a:pt x="2599140" y="47009"/>
                  <a:pt x="2602173" y="59140"/>
                </a:cubicBezTo>
                <a:lnTo>
                  <a:pt x="2611271" y="95534"/>
                </a:lnTo>
                <a:cubicBezTo>
                  <a:pt x="2618145" y="123027"/>
                  <a:pt x="2613848" y="107812"/>
                  <a:pt x="2624919" y="141026"/>
                </a:cubicBezTo>
                <a:cubicBezTo>
                  <a:pt x="2626435" y="145575"/>
                  <a:pt x="2631612" y="158963"/>
                  <a:pt x="2629468" y="154674"/>
                </a:cubicBezTo>
                <a:cubicBezTo>
                  <a:pt x="2626435" y="148608"/>
                  <a:pt x="2622515" y="142911"/>
                  <a:pt x="2620370" y="136477"/>
                </a:cubicBezTo>
                <a:cubicBezTo>
                  <a:pt x="2616416" y="124614"/>
                  <a:pt x="2615225" y="111946"/>
                  <a:pt x="2611271" y="100083"/>
                </a:cubicBezTo>
                <a:lnTo>
                  <a:pt x="2606722" y="86435"/>
                </a:lnTo>
                <a:cubicBezTo>
                  <a:pt x="2608238" y="75820"/>
                  <a:pt x="2604573" y="62964"/>
                  <a:pt x="2611271" y="54591"/>
                </a:cubicBezTo>
                <a:cubicBezTo>
                  <a:pt x="2614687" y="50322"/>
                  <a:pt x="2621503" y="59420"/>
                  <a:pt x="2624919" y="63689"/>
                </a:cubicBezTo>
                <a:cubicBezTo>
                  <a:pt x="2627915" y="67434"/>
                  <a:pt x="2627323" y="73048"/>
                  <a:pt x="2629468" y="77337"/>
                </a:cubicBezTo>
                <a:cubicBezTo>
                  <a:pt x="2631913" y="82227"/>
                  <a:pt x="2635534" y="86436"/>
                  <a:pt x="2638567" y="90985"/>
                </a:cubicBezTo>
                <a:cubicBezTo>
                  <a:pt x="2640083" y="86436"/>
                  <a:pt x="2643794" y="82084"/>
                  <a:pt x="2643116" y="77337"/>
                </a:cubicBezTo>
                <a:cubicBezTo>
                  <a:pt x="2642157" y="70624"/>
                  <a:pt x="2636399" y="65490"/>
                  <a:pt x="2634018" y="59140"/>
                </a:cubicBezTo>
                <a:cubicBezTo>
                  <a:pt x="2631823" y="53286"/>
                  <a:pt x="2631186" y="46955"/>
                  <a:pt x="2629468" y="40943"/>
                </a:cubicBezTo>
                <a:cubicBezTo>
                  <a:pt x="2628151" y="36332"/>
                  <a:pt x="2620124" y="27295"/>
                  <a:pt x="2624919" y="27295"/>
                </a:cubicBezTo>
                <a:cubicBezTo>
                  <a:pt x="2631353" y="27295"/>
                  <a:pt x="2634018" y="36394"/>
                  <a:pt x="2638567" y="40943"/>
                </a:cubicBezTo>
                <a:cubicBezTo>
                  <a:pt x="2640083" y="47009"/>
                  <a:pt x="2641319" y="53151"/>
                  <a:pt x="2643116" y="59140"/>
                </a:cubicBezTo>
                <a:cubicBezTo>
                  <a:pt x="2645872" y="68326"/>
                  <a:pt x="2652215" y="86435"/>
                  <a:pt x="2652215" y="86435"/>
                </a:cubicBezTo>
                <a:cubicBezTo>
                  <a:pt x="2663042" y="53953"/>
                  <a:pt x="2655993" y="67120"/>
                  <a:pt x="2670412" y="45492"/>
                </a:cubicBezTo>
                <a:cubicBezTo>
                  <a:pt x="2668487" y="60886"/>
                  <a:pt x="2666735" y="94227"/>
                  <a:pt x="2656764" y="109182"/>
                </a:cubicBezTo>
                <a:lnTo>
                  <a:pt x="2647665" y="122829"/>
                </a:lnTo>
                <a:cubicBezTo>
                  <a:pt x="2646149" y="127378"/>
                  <a:pt x="2647405" y="134332"/>
                  <a:pt x="2643116" y="136477"/>
                </a:cubicBezTo>
                <a:cubicBezTo>
                  <a:pt x="2638827" y="138622"/>
                  <a:pt x="2633213" y="134924"/>
                  <a:pt x="2629468" y="131928"/>
                </a:cubicBezTo>
                <a:cubicBezTo>
                  <a:pt x="2625199" y="128512"/>
                  <a:pt x="2623870" y="122480"/>
                  <a:pt x="2620370" y="118280"/>
                </a:cubicBezTo>
                <a:cubicBezTo>
                  <a:pt x="2591177" y="83247"/>
                  <a:pt x="2620216" y="124872"/>
                  <a:pt x="2597624" y="90985"/>
                </a:cubicBezTo>
                <a:cubicBezTo>
                  <a:pt x="2596107" y="103116"/>
                  <a:pt x="2597615" y="116028"/>
                  <a:pt x="2593074" y="127379"/>
                </a:cubicBezTo>
                <a:cubicBezTo>
                  <a:pt x="2591293" y="131831"/>
                  <a:pt x="2591916" y="117122"/>
                  <a:pt x="2588525" y="113731"/>
                </a:cubicBezTo>
                <a:cubicBezTo>
                  <a:pt x="2585134" y="110340"/>
                  <a:pt x="2579426" y="110698"/>
                  <a:pt x="2574877" y="109182"/>
                </a:cubicBezTo>
                <a:cubicBezTo>
                  <a:pt x="2554284" y="78291"/>
                  <a:pt x="2551651" y="65837"/>
                  <a:pt x="2561230" y="113731"/>
                </a:cubicBezTo>
                <a:cubicBezTo>
                  <a:pt x="2562170" y="118433"/>
                  <a:pt x="2570574" y="127379"/>
                  <a:pt x="2565779" y="127379"/>
                </a:cubicBezTo>
                <a:cubicBezTo>
                  <a:pt x="2560311" y="127379"/>
                  <a:pt x="2559393" y="118478"/>
                  <a:pt x="2556680" y="113731"/>
                </a:cubicBezTo>
                <a:cubicBezTo>
                  <a:pt x="2533593" y="73328"/>
                  <a:pt x="2560652" y="115138"/>
                  <a:pt x="2538483" y="81886"/>
                </a:cubicBezTo>
                <a:cubicBezTo>
                  <a:pt x="2528206" y="51052"/>
                  <a:pt x="2538483" y="79173"/>
                  <a:pt x="2538483" y="100083"/>
                </a:cubicBezTo>
                <a:cubicBezTo>
                  <a:pt x="2538483" y="104878"/>
                  <a:pt x="2536079" y="90724"/>
                  <a:pt x="2533934" y="86435"/>
                </a:cubicBezTo>
                <a:cubicBezTo>
                  <a:pt x="2531489" y="81545"/>
                  <a:pt x="2527868" y="77337"/>
                  <a:pt x="2524835" y="72788"/>
                </a:cubicBezTo>
                <a:cubicBezTo>
                  <a:pt x="2525812" y="76694"/>
                  <a:pt x="2534897" y="111804"/>
                  <a:pt x="2533934" y="113731"/>
                </a:cubicBezTo>
                <a:cubicBezTo>
                  <a:pt x="2531789" y="118020"/>
                  <a:pt x="2524835" y="110698"/>
                  <a:pt x="2520286" y="109182"/>
                </a:cubicBezTo>
                <a:cubicBezTo>
                  <a:pt x="2512109" y="133714"/>
                  <a:pt x="2520563" y="120322"/>
                  <a:pt x="2506638" y="109182"/>
                </a:cubicBezTo>
                <a:cubicBezTo>
                  <a:pt x="2502894" y="106186"/>
                  <a:pt x="2497540" y="106149"/>
                  <a:pt x="2492991" y="104632"/>
                </a:cubicBezTo>
                <a:cubicBezTo>
                  <a:pt x="2489958" y="100083"/>
                  <a:pt x="2486337" y="95875"/>
                  <a:pt x="2483892" y="90985"/>
                </a:cubicBezTo>
                <a:cubicBezTo>
                  <a:pt x="2474794" y="72789"/>
                  <a:pt x="2483893" y="63687"/>
                  <a:pt x="2470244" y="104632"/>
                </a:cubicBezTo>
                <a:cubicBezTo>
                  <a:pt x="2465695" y="101599"/>
                  <a:pt x="2460012" y="99803"/>
                  <a:pt x="2456597" y="95534"/>
                </a:cubicBezTo>
                <a:cubicBezTo>
                  <a:pt x="2453601" y="91789"/>
                  <a:pt x="2456842" y="81886"/>
                  <a:pt x="2452047" y="81886"/>
                </a:cubicBezTo>
                <a:cubicBezTo>
                  <a:pt x="2447252" y="81886"/>
                  <a:pt x="2448538" y="90853"/>
                  <a:pt x="2447498" y="95534"/>
                </a:cubicBezTo>
                <a:cubicBezTo>
                  <a:pt x="2445497" y="104538"/>
                  <a:pt x="2444465" y="113731"/>
                  <a:pt x="2442949" y="122829"/>
                </a:cubicBezTo>
                <a:cubicBezTo>
                  <a:pt x="2439916" y="118280"/>
                  <a:pt x="2437350" y="113382"/>
                  <a:pt x="2433850" y="109182"/>
                </a:cubicBezTo>
                <a:cubicBezTo>
                  <a:pt x="2429731" y="104240"/>
                  <a:pt x="2423772" y="100887"/>
                  <a:pt x="2420203" y="95534"/>
                </a:cubicBezTo>
                <a:cubicBezTo>
                  <a:pt x="2417543" y="91544"/>
                  <a:pt x="2417170" y="86435"/>
                  <a:pt x="2415653" y="81886"/>
                </a:cubicBezTo>
                <a:cubicBezTo>
                  <a:pt x="2409587" y="90985"/>
                  <a:pt x="2393997" y="98808"/>
                  <a:pt x="2397456" y="109182"/>
                </a:cubicBezTo>
                <a:cubicBezTo>
                  <a:pt x="2398973" y="113731"/>
                  <a:pt x="2402006" y="127624"/>
                  <a:pt x="2402006" y="122829"/>
                </a:cubicBezTo>
                <a:cubicBezTo>
                  <a:pt x="2402006" y="108142"/>
                  <a:pt x="2395786" y="102127"/>
                  <a:pt x="2388358" y="90985"/>
                </a:cubicBezTo>
                <a:cubicBezTo>
                  <a:pt x="2381080" y="69149"/>
                  <a:pt x="2386538" y="76427"/>
                  <a:pt x="2379259" y="90985"/>
                </a:cubicBezTo>
                <a:cubicBezTo>
                  <a:pt x="2376814" y="95875"/>
                  <a:pt x="2373194" y="100083"/>
                  <a:pt x="2370161" y="104632"/>
                </a:cubicBezTo>
                <a:cubicBezTo>
                  <a:pt x="2365612" y="101599"/>
                  <a:pt x="2361906" y="96433"/>
                  <a:pt x="2356513" y="95534"/>
                </a:cubicBezTo>
                <a:cubicBezTo>
                  <a:pt x="2351783" y="94746"/>
                  <a:pt x="2347154" y="102228"/>
                  <a:pt x="2342865" y="100083"/>
                </a:cubicBezTo>
                <a:cubicBezTo>
                  <a:pt x="2338576" y="97938"/>
                  <a:pt x="2338316" y="81640"/>
                  <a:pt x="2338316" y="86435"/>
                </a:cubicBezTo>
                <a:cubicBezTo>
                  <a:pt x="2338316" y="116682"/>
                  <a:pt x="2354390" y="117573"/>
                  <a:pt x="2329218" y="109182"/>
                </a:cubicBezTo>
                <a:cubicBezTo>
                  <a:pt x="2317936" y="92260"/>
                  <a:pt x="2317323" y="88025"/>
                  <a:pt x="2324668" y="113731"/>
                </a:cubicBezTo>
                <a:cubicBezTo>
                  <a:pt x="2325985" y="118342"/>
                  <a:pt x="2334013" y="127379"/>
                  <a:pt x="2329218" y="127379"/>
                </a:cubicBezTo>
                <a:cubicBezTo>
                  <a:pt x="2323750" y="127379"/>
                  <a:pt x="2323152" y="118280"/>
                  <a:pt x="2320119" y="113731"/>
                </a:cubicBezTo>
                <a:cubicBezTo>
                  <a:pt x="2317769" y="106679"/>
                  <a:pt x="2313282" y="86435"/>
                  <a:pt x="2301922" y="86435"/>
                </a:cubicBezTo>
                <a:cubicBezTo>
                  <a:pt x="2297127" y="86435"/>
                  <a:pt x="2298889" y="95534"/>
                  <a:pt x="2297373" y="100083"/>
                </a:cubicBezTo>
                <a:cubicBezTo>
                  <a:pt x="2298889" y="106149"/>
                  <a:pt x="2301922" y="112028"/>
                  <a:pt x="2301922" y="118280"/>
                </a:cubicBezTo>
                <a:cubicBezTo>
                  <a:pt x="2301922" y="123075"/>
                  <a:pt x="2301485" y="134395"/>
                  <a:pt x="2297373" y="131928"/>
                </a:cubicBezTo>
                <a:cubicBezTo>
                  <a:pt x="2287996" y="126302"/>
                  <a:pt x="2285242" y="113731"/>
                  <a:pt x="2279176" y="104632"/>
                </a:cubicBezTo>
                <a:lnTo>
                  <a:pt x="2270077" y="90985"/>
                </a:lnTo>
                <a:cubicBezTo>
                  <a:pt x="2267044" y="95534"/>
                  <a:pt x="2266166" y="102903"/>
                  <a:pt x="2260979" y="104632"/>
                </a:cubicBezTo>
                <a:cubicBezTo>
                  <a:pt x="2246251" y="109541"/>
                  <a:pt x="2237211" y="93166"/>
                  <a:pt x="2229134" y="86435"/>
                </a:cubicBezTo>
                <a:cubicBezTo>
                  <a:pt x="2224934" y="82935"/>
                  <a:pt x="2220035" y="80370"/>
                  <a:pt x="2215486" y="77337"/>
                </a:cubicBezTo>
                <a:cubicBezTo>
                  <a:pt x="2213571" y="83083"/>
                  <a:pt x="2208623" y="101918"/>
                  <a:pt x="2201838" y="104632"/>
                </a:cubicBezTo>
                <a:cubicBezTo>
                  <a:pt x="2197386" y="106413"/>
                  <a:pt x="2192740" y="101599"/>
                  <a:pt x="2188191" y="100083"/>
                </a:cubicBezTo>
                <a:cubicBezTo>
                  <a:pt x="2185158" y="90985"/>
                  <a:pt x="2173772" y="64808"/>
                  <a:pt x="2179092" y="72788"/>
                </a:cubicBezTo>
                <a:cubicBezTo>
                  <a:pt x="2182125" y="77337"/>
                  <a:pt x="2185478" y="81688"/>
                  <a:pt x="2188191" y="86435"/>
                </a:cubicBezTo>
                <a:cubicBezTo>
                  <a:pt x="2191556" y="92323"/>
                  <a:pt x="2201051" y="110275"/>
                  <a:pt x="2197289" y="104632"/>
                </a:cubicBezTo>
                <a:lnTo>
                  <a:pt x="2188191" y="90985"/>
                </a:lnTo>
                <a:cubicBezTo>
                  <a:pt x="2186674" y="95534"/>
                  <a:pt x="2185157" y="109181"/>
                  <a:pt x="2183641" y="104632"/>
                </a:cubicBezTo>
                <a:cubicBezTo>
                  <a:pt x="2182125" y="100083"/>
                  <a:pt x="2181236" y="95274"/>
                  <a:pt x="2179092" y="90985"/>
                </a:cubicBezTo>
                <a:lnTo>
                  <a:pt x="2160895" y="54591"/>
                </a:lnTo>
                <a:cubicBezTo>
                  <a:pt x="2149220" y="7887"/>
                  <a:pt x="2163223" y="61253"/>
                  <a:pt x="2160895" y="68238"/>
                </a:cubicBezTo>
                <a:cubicBezTo>
                  <a:pt x="2158750" y="74672"/>
                  <a:pt x="2154468" y="56274"/>
                  <a:pt x="2151797" y="50041"/>
                </a:cubicBezTo>
                <a:cubicBezTo>
                  <a:pt x="2149908" y="45634"/>
                  <a:pt x="2145103" y="32105"/>
                  <a:pt x="2147247" y="36394"/>
                </a:cubicBezTo>
                <a:cubicBezTo>
                  <a:pt x="2150899" y="43698"/>
                  <a:pt x="2153029" y="51678"/>
                  <a:pt x="2156346" y="59140"/>
                </a:cubicBezTo>
                <a:cubicBezTo>
                  <a:pt x="2166045" y="80962"/>
                  <a:pt x="2166327" y="77107"/>
                  <a:pt x="2179092" y="100083"/>
                </a:cubicBezTo>
                <a:cubicBezTo>
                  <a:pt x="2182386" y="106011"/>
                  <a:pt x="2183396" y="113485"/>
                  <a:pt x="2188191" y="118280"/>
                </a:cubicBezTo>
                <a:cubicBezTo>
                  <a:pt x="2191582" y="121671"/>
                  <a:pt x="2185786" y="108921"/>
                  <a:pt x="2183641" y="104632"/>
                </a:cubicBezTo>
                <a:cubicBezTo>
                  <a:pt x="2181196" y="99742"/>
                  <a:pt x="2177576" y="95534"/>
                  <a:pt x="2174543" y="90985"/>
                </a:cubicBezTo>
                <a:lnTo>
                  <a:pt x="2165444" y="54591"/>
                </a:lnTo>
                <a:lnTo>
                  <a:pt x="2169994" y="72788"/>
                </a:lnTo>
                <a:lnTo>
                  <a:pt x="2174543" y="90985"/>
                </a:lnTo>
                <a:cubicBezTo>
                  <a:pt x="2176059" y="97051"/>
                  <a:pt x="2177115" y="103251"/>
                  <a:pt x="2179092" y="109182"/>
                </a:cubicBezTo>
                <a:cubicBezTo>
                  <a:pt x="2180608" y="113731"/>
                  <a:pt x="2188436" y="122829"/>
                  <a:pt x="2183641" y="122829"/>
                </a:cubicBezTo>
                <a:cubicBezTo>
                  <a:pt x="2177208" y="122829"/>
                  <a:pt x="2174068" y="114161"/>
                  <a:pt x="2169994" y="109182"/>
                </a:cubicBezTo>
                <a:cubicBezTo>
                  <a:pt x="2151641" y="86751"/>
                  <a:pt x="2146702" y="78794"/>
                  <a:pt x="2133600" y="59140"/>
                </a:cubicBezTo>
                <a:cubicBezTo>
                  <a:pt x="2135116" y="66722"/>
                  <a:pt x="2136274" y="74385"/>
                  <a:pt x="2138149" y="81886"/>
                </a:cubicBezTo>
                <a:cubicBezTo>
                  <a:pt x="2139312" y="86538"/>
                  <a:pt x="2143638" y="100236"/>
                  <a:pt x="2142698" y="95534"/>
                </a:cubicBezTo>
                <a:cubicBezTo>
                  <a:pt x="2140246" y="83272"/>
                  <a:pt x="2136053" y="71402"/>
                  <a:pt x="2133600" y="59140"/>
                </a:cubicBezTo>
                <a:cubicBezTo>
                  <a:pt x="2132083" y="51558"/>
                  <a:pt x="2130727" y="43942"/>
                  <a:pt x="2129050" y="36394"/>
                </a:cubicBezTo>
                <a:cubicBezTo>
                  <a:pt x="2127694" y="30291"/>
                  <a:pt x="2124501" y="24449"/>
                  <a:pt x="2124501" y="18197"/>
                </a:cubicBezTo>
                <a:cubicBezTo>
                  <a:pt x="2124501" y="13402"/>
                  <a:pt x="2126721" y="27652"/>
                  <a:pt x="2129050" y="31844"/>
                </a:cubicBezTo>
                <a:cubicBezTo>
                  <a:pt x="2134361" y="41403"/>
                  <a:pt x="2142356" y="49359"/>
                  <a:pt x="2147247" y="59140"/>
                </a:cubicBezTo>
                <a:cubicBezTo>
                  <a:pt x="2150280" y="65206"/>
                  <a:pt x="2160108" y="82980"/>
                  <a:pt x="2156346" y="77337"/>
                </a:cubicBezTo>
                <a:lnTo>
                  <a:pt x="2138149" y="50041"/>
                </a:lnTo>
                <a:lnTo>
                  <a:pt x="2147247" y="86435"/>
                </a:lnTo>
                <a:cubicBezTo>
                  <a:pt x="2153356" y="110872"/>
                  <a:pt x="2156220" y="109054"/>
                  <a:pt x="2138149" y="90985"/>
                </a:cubicBezTo>
                <a:cubicBezTo>
                  <a:pt x="2135116" y="81886"/>
                  <a:pt x="2127169" y="54284"/>
                  <a:pt x="2129050" y="63689"/>
                </a:cubicBezTo>
                <a:cubicBezTo>
                  <a:pt x="2132083" y="78853"/>
                  <a:pt x="2151016" y="117760"/>
                  <a:pt x="2138149" y="109182"/>
                </a:cubicBezTo>
                <a:lnTo>
                  <a:pt x="2124501" y="100083"/>
                </a:lnTo>
                <a:cubicBezTo>
                  <a:pt x="2103271" y="68239"/>
                  <a:pt x="2115402" y="78854"/>
                  <a:pt x="2092656" y="63689"/>
                </a:cubicBezTo>
                <a:cubicBezTo>
                  <a:pt x="2088107" y="57623"/>
                  <a:pt x="2082771" y="52075"/>
                  <a:pt x="2079009" y="45492"/>
                </a:cubicBezTo>
                <a:cubicBezTo>
                  <a:pt x="2076630" y="41328"/>
                  <a:pt x="2074459" y="27049"/>
                  <a:pt x="2074459" y="31844"/>
                </a:cubicBezTo>
                <a:cubicBezTo>
                  <a:pt x="2074459" y="38096"/>
                  <a:pt x="2077783" y="43910"/>
                  <a:pt x="2079009" y="50041"/>
                </a:cubicBezTo>
                <a:cubicBezTo>
                  <a:pt x="2080818" y="59086"/>
                  <a:pt x="2081557" y="68332"/>
                  <a:pt x="2083558" y="77337"/>
                </a:cubicBezTo>
                <a:cubicBezTo>
                  <a:pt x="2084598" y="82018"/>
                  <a:pt x="2088107" y="95780"/>
                  <a:pt x="2088107" y="90985"/>
                </a:cubicBezTo>
                <a:cubicBezTo>
                  <a:pt x="2088107" y="73345"/>
                  <a:pt x="2081860" y="64843"/>
                  <a:pt x="2074459" y="50041"/>
                </a:cubicBezTo>
                <a:cubicBezTo>
                  <a:pt x="2072943" y="43975"/>
                  <a:pt x="2069910" y="25592"/>
                  <a:pt x="2069910" y="31844"/>
                </a:cubicBezTo>
                <a:cubicBezTo>
                  <a:pt x="2069910" y="42567"/>
                  <a:pt x="2072356" y="53174"/>
                  <a:pt x="2074459" y="63689"/>
                </a:cubicBezTo>
                <a:cubicBezTo>
                  <a:pt x="2075400" y="68391"/>
                  <a:pt x="2083121" y="79804"/>
                  <a:pt x="2079009" y="77337"/>
                </a:cubicBezTo>
                <a:cubicBezTo>
                  <a:pt x="2067975" y="70717"/>
                  <a:pt x="2051713" y="50041"/>
                  <a:pt x="2051713" y="50041"/>
                </a:cubicBezTo>
                <a:cubicBezTo>
                  <a:pt x="2038437" y="23487"/>
                  <a:pt x="2037893" y="17156"/>
                  <a:pt x="2047164" y="72788"/>
                </a:cubicBezTo>
                <a:cubicBezTo>
                  <a:pt x="2049910" y="89268"/>
                  <a:pt x="2059730" y="91779"/>
                  <a:pt x="2038065" y="77337"/>
                </a:cubicBezTo>
                <a:cubicBezTo>
                  <a:pt x="2035032" y="72788"/>
                  <a:pt x="2031412" y="68579"/>
                  <a:pt x="2028967" y="63689"/>
                </a:cubicBezTo>
                <a:cubicBezTo>
                  <a:pt x="2026823" y="59400"/>
                  <a:pt x="2023630" y="45311"/>
                  <a:pt x="2024418" y="50041"/>
                </a:cubicBezTo>
                <a:cubicBezTo>
                  <a:pt x="2031621" y="93262"/>
                  <a:pt x="2028734" y="83016"/>
                  <a:pt x="2047164" y="113731"/>
                </a:cubicBezTo>
                <a:cubicBezTo>
                  <a:pt x="2048680" y="119797"/>
                  <a:pt x="2051713" y="125676"/>
                  <a:pt x="2051713" y="131928"/>
                </a:cubicBezTo>
                <a:cubicBezTo>
                  <a:pt x="2051713" y="136723"/>
                  <a:pt x="2051959" y="145576"/>
                  <a:pt x="2047164" y="145576"/>
                </a:cubicBezTo>
                <a:cubicBezTo>
                  <a:pt x="2041696" y="145576"/>
                  <a:pt x="2041243" y="136377"/>
                  <a:pt x="2038065" y="131928"/>
                </a:cubicBezTo>
                <a:cubicBezTo>
                  <a:pt x="2033658" y="125758"/>
                  <a:pt x="2028436" y="120160"/>
                  <a:pt x="2024418" y="113731"/>
                </a:cubicBezTo>
                <a:cubicBezTo>
                  <a:pt x="2015799" y="99941"/>
                  <a:pt x="2012862" y="87730"/>
                  <a:pt x="2006221" y="72788"/>
                </a:cubicBezTo>
                <a:cubicBezTo>
                  <a:pt x="2003467" y="66591"/>
                  <a:pt x="2000155" y="60657"/>
                  <a:pt x="1997122" y="54591"/>
                </a:cubicBezTo>
                <a:cubicBezTo>
                  <a:pt x="1995606" y="59140"/>
                  <a:pt x="1992573" y="63443"/>
                  <a:pt x="1992573" y="68238"/>
                </a:cubicBezTo>
                <a:cubicBezTo>
                  <a:pt x="1992573" y="73033"/>
                  <a:pt x="1995805" y="77275"/>
                  <a:pt x="1997122" y="81886"/>
                </a:cubicBezTo>
                <a:cubicBezTo>
                  <a:pt x="2005380" y="110791"/>
                  <a:pt x="2002228" y="101197"/>
                  <a:pt x="1992573" y="81886"/>
                </a:cubicBezTo>
                <a:cubicBezTo>
                  <a:pt x="1988024" y="87952"/>
                  <a:pt x="1982004" y="93154"/>
                  <a:pt x="1978925" y="100083"/>
                </a:cubicBezTo>
                <a:cubicBezTo>
                  <a:pt x="1967421" y="125968"/>
                  <a:pt x="1985693" y="134146"/>
                  <a:pt x="1956179" y="104632"/>
                </a:cubicBezTo>
                <a:lnTo>
                  <a:pt x="1947080" y="77337"/>
                </a:lnTo>
                <a:lnTo>
                  <a:pt x="1942531" y="63689"/>
                </a:lnTo>
                <a:cubicBezTo>
                  <a:pt x="1941015" y="68238"/>
                  <a:pt x="1938840" y="72619"/>
                  <a:pt x="1937982" y="77337"/>
                </a:cubicBezTo>
                <a:cubicBezTo>
                  <a:pt x="1931988" y="110301"/>
                  <a:pt x="1939233" y="130302"/>
                  <a:pt x="1924334" y="95534"/>
                </a:cubicBezTo>
                <a:cubicBezTo>
                  <a:pt x="1922445" y="91126"/>
                  <a:pt x="1921301" y="86435"/>
                  <a:pt x="1919785" y="81886"/>
                </a:cubicBezTo>
                <a:cubicBezTo>
                  <a:pt x="1918268" y="86435"/>
                  <a:pt x="1919137" y="92747"/>
                  <a:pt x="1915235" y="95534"/>
                </a:cubicBezTo>
                <a:cubicBezTo>
                  <a:pt x="1907431" y="101108"/>
                  <a:pt x="1897038" y="101599"/>
                  <a:pt x="1887940" y="104632"/>
                </a:cubicBezTo>
                <a:lnTo>
                  <a:pt x="1860644" y="113731"/>
                </a:lnTo>
                <a:lnTo>
                  <a:pt x="1842447" y="118280"/>
                </a:lnTo>
                <a:lnTo>
                  <a:pt x="1655928" y="109182"/>
                </a:lnTo>
                <a:cubicBezTo>
                  <a:pt x="1601316" y="109182"/>
                  <a:pt x="1546746" y="112215"/>
                  <a:pt x="1492155" y="113731"/>
                </a:cubicBezTo>
                <a:cubicBezTo>
                  <a:pt x="1470925" y="115247"/>
                  <a:pt x="1449749" y="118280"/>
                  <a:pt x="1428465" y="118280"/>
                </a:cubicBezTo>
                <a:cubicBezTo>
                  <a:pt x="1420733" y="118280"/>
                  <a:pt x="1412152" y="118020"/>
                  <a:pt x="1405719" y="113731"/>
                </a:cubicBezTo>
                <a:cubicBezTo>
                  <a:pt x="1401729" y="111071"/>
                  <a:pt x="1404166" y="103828"/>
                  <a:pt x="1401170" y="100083"/>
                </a:cubicBezTo>
                <a:cubicBezTo>
                  <a:pt x="1396885" y="94727"/>
                  <a:pt x="1373800" y="84123"/>
                  <a:pt x="1369325" y="81886"/>
                </a:cubicBezTo>
                <a:cubicBezTo>
                  <a:pt x="1366292" y="77337"/>
                  <a:pt x="1362672" y="63348"/>
                  <a:pt x="1360227" y="68238"/>
                </a:cubicBezTo>
                <a:cubicBezTo>
                  <a:pt x="1348038" y="92617"/>
                  <a:pt x="1362502" y="129658"/>
                  <a:pt x="1351128" y="95534"/>
                </a:cubicBezTo>
                <a:cubicBezTo>
                  <a:pt x="1349612" y="100083"/>
                  <a:pt x="1349970" y="112573"/>
                  <a:pt x="1346579" y="109182"/>
                </a:cubicBezTo>
                <a:cubicBezTo>
                  <a:pt x="1339797" y="102400"/>
                  <a:pt x="1341258" y="90701"/>
                  <a:pt x="1337480" y="81886"/>
                </a:cubicBezTo>
                <a:cubicBezTo>
                  <a:pt x="1332137" y="69419"/>
                  <a:pt x="1319283" y="45492"/>
                  <a:pt x="1319283" y="45492"/>
                </a:cubicBezTo>
                <a:cubicBezTo>
                  <a:pt x="1317767" y="50041"/>
                  <a:pt x="1315412" y="54393"/>
                  <a:pt x="1314734" y="59140"/>
                </a:cubicBezTo>
                <a:cubicBezTo>
                  <a:pt x="1312365" y="75721"/>
                  <a:pt x="1326766" y="111551"/>
                  <a:pt x="1310185" y="109182"/>
                </a:cubicBezTo>
                <a:cubicBezTo>
                  <a:pt x="1290045" y="106305"/>
                  <a:pt x="1282889" y="54591"/>
                  <a:pt x="1282889" y="54591"/>
                </a:cubicBezTo>
                <a:cubicBezTo>
                  <a:pt x="1281373" y="63689"/>
                  <a:pt x="1284862" y="75364"/>
                  <a:pt x="1278340" y="81886"/>
                </a:cubicBezTo>
                <a:cubicBezTo>
                  <a:pt x="1274474" y="85752"/>
                  <a:pt x="1269241" y="62770"/>
                  <a:pt x="1269241" y="68238"/>
                </a:cubicBezTo>
                <a:cubicBezTo>
                  <a:pt x="1269241" y="147733"/>
                  <a:pt x="1286744" y="135087"/>
                  <a:pt x="1273791" y="109182"/>
                </a:cubicBezTo>
                <a:cubicBezTo>
                  <a:pt x="1271346" y="104292"/>
                  <a:pt x="1267725" y="100083"/>
                  <a:pt x="1264692" y="95534"/>
                </a:cubicBezTo>
                <a:cubicBezTo>
                  <a:pt x="1260143" y="97050"/>
                  <a:pt x="1255496" y="101864"/>
                  <a:pt x="1251044" y="100083"/>
                </a:cubicBezTo>
                <a:cubicBezTo>
                  <a:pt x="1235482" y="93858"/>
                  <a:pt x="1247011" y="71238"/>
                  <a:pt x="1237397" y="100083"/>
                </a:cubicBezTo>
                <a:lnTo>
                  <a:pt x="1219200" y="118280"/>
                </a:lnTo>
                <a:cubicBezTo>
                  <a:pt x="1215698" y="121782"/>
                  <a:pt x="1197213" y="92126"/>
                  <a:pt x="1196453" y="90985"/>
                </a:cubicBezTo>
                <a:cubicBezTo>
                  <a:pt x="1194937" y="95534"/>
                  <a:pt x="1196016" y="107099"/>
                  <a:pt x="1191904" y="104632"/>
                </a:cubicBezTo>
                <a:cubicBezTo>
                  <a:pt x="1182527" y="99006"/>
                  <a:pt x="1173707" y="77337"/>
                  <a:pt x="1173707" y="77337"/>
                </a:cubicBezTo>
                <a:cubicBezTo>
                  <a:pt x="1162948" y="23539"/>
                  <a:pt x="1175716" y="76708"/>
                  <a:pt x="1164609" y="113731"/>
                </a:cubicBezTo>
                <a:cubicBezTo>
                  <a:pt x="1163038" y="118968"/>
                  <a:pt x="1158543" y="104632"/>
                  <a:pt x="1155510" y="100083"/>
                </a:cubicBezTo>
                <a:cubicBezTo>
                  <a:pt x="1131477" y="136134"/>
                  <a:pt x="1142164" y="135664"/>
                  <a:pt x="1132764" y="113731"/>
                </a:cubicBezTo>
                <a:cubicBezTo>
                  <a:pt x="1130093" y="107498"/>
                  <a:pt x="1126698" y="101600"/>
                  <a:pt x="1123665" y="95534"/>
                </a:cubicBezTo>
                <a:cubicBezTo>
                  <a:pt x="1115793" y="127023"/>
                  <a:pt x="1124667" y="111533"/>
                  <a:pt x="1105468" y="95534"/>
                </a:cubicBezTo>
                <a:cubicBezTo>
                  <a:pt x="1101784" y="92464"/>
                  <a:pt x="1096370" y="92501"/>
                  <a:pt x="1091821" y="90985"/>
                </a:cubicBezTo>
                <a:cubicBezTo>
                  <a:pt x="1090304" y="95534"/>
                  <a:pt x="1088434" y="99980"/>
                  <a:pt x="1087271" y="104632"/>
                </a:cubicBezTo>
                <a:cubicBezTo>
                  <a:pt x="1085396" y="112134"/>
                  <a:pt x="1088189" y="121911"/>
                  <a:pt x="1082722" y="127379"/>
                </a:cubicBezTo>
                <a:cubicBezTo>
                  <a:pt x="1079331" y="130770"/>
                  <a:pt x="1080318" y="118020"/>
                  <a:pt x="1078173" y="113731"/>
                </a:cubicBezTo>
                <a:cubicBezTo>
                  <a:pt x="1075728" y="108841"/>
                  <a:pt x="1072940" y="103949"/>
                  <a:pt x="1069074" y="100083"/>
                </a:cubicBezTo>
                <a:cubicBezTo>
                  <a:pt x="1060256" y="91265"/>
                  <a:pt x="1052878" y="90135"/>
                  <a:pt x="1041779" y="86435"/>
                </a:cubicBezTo>
                <a:cubicBezTo>
                  <a:pt x="1037230" y="89468"/>
                  <a:pt x="1031547" y="91264"/>
                  <a:pt x="1028131" y="95534"/>
                </a:cubicBezTo>
                <a:cubicBezTo>
                  <a:pt x="1025135" y="99279"/>
                  <a:pt x="1028131" y="107666"/>
                  <a:pt x="1023582" y="109182"/>
                </a:cubicBezTo>
                <a:cubicBezTo>
                  <a:pt x="1016246" y="111627"/>
                  <a:pt x="1008417" y="106149"/>
                  <a:pt x="1000835" y="104632"/>
                </a:cubicBezTo>
                <a:cubicBezTo>
                  <a:pt x="983351" y="130861"/>
                  <a:pt x="998488" y="115932"/>
                  <a:pt x="987188" y="104632"/>
                </a:cubicBezTo>
                <a:cubicBezTo>
                  <a:pt x="983797" y="101241"/>
                  <a:pt x="978089" y="101599"/>
                  <a:pt x="973540" y="100083"/>
                </a:cubicBezTo>
                <a:cubicBezTo>
                  <a:pt x="968991" y="101599"/>
                  <a:pt x="961673" y="100180"/>
                  <a:pt x="959892" y="104632"/>
                </a:cubicBezTo>
                <a:cubicBezTo>
                  <a:pt x="951620" y="125311"/>
                  <a:pt x="984844" y="127929"/>
                  <a:pt x="946244" y="118280"/>
                </a:cubicBezTo>
                <a:cubicBezTo>
                  <a:pt x="941695" y="115247"/>
                  <a:pt x="934326" y="103995"/>
                  <a:pt x="932597" y="109182"/>
                </a:cubicBezTo>
                <a:cubicBezTo>
                  <a:pt x="930015" y="116929"/>
                  <a:pt x="938828" y="124282"/>
                  <a:pt x="941695" y="131928"/>
                </a:cubicBezTo>
                <a:cubicBezTo>
                  <a:pt x="943379" y="136418"/>
                  <a:pt x="946244" y="150371"/>
                  <a:pt x="946244" y="145576"/>
                </a:cubicBezTo>
                <a:cubicBezTo>
                  <a:pt x="946244" y="139324"/>
                  <a:pt x="944491" y="132971"/>
                  <a:pt x="941695" y="127379"/>
                </a:cubicBezTo>
                <a:cubicBezTo>
                  <a:pt x="936805" y="117598"/>
                  <a:pt x="923498" y="100083"/>
                  <a:pt x="923498" y="100083"/>
                </a:cubicBezTo>
                <a:cubicBezTo>
                  <a:pt x="921072" y="107362"/>
                  <a:pt x="919859" y="123133"/>
                  <a:pt x="905301" y="118280"/>
                </a:cubicBezTo>
                <a:cubicBezTo>
                  <a:pt x="899197" y="116245"/>
                  <a:pt x="896202" y="109181"/>
                  <a:pt x="891653" y="104632"/>
                </a:cubicBezTo>
                <a:cubicBezTo>
                  <a:pt x="888620" y="109181"/>
                  <a:pt x="887916" y="119352"/>
                  <a:pt x="882555" y="118280"/>
                </a:cubicBezTo>
                <a:cubicBezTo>
                  <a:pt x="872718" y="116313"/>
                  <a:pt x="867075" y="94585"/>
                  <a:pt x="864358" y="86435"/>
                </a:cubicBezTo>
                <a:cubicBezTo>
                  <a:pt x="841044" y="121406"/>
                  <a:pt x="856947" y="115529"/>
                  <a:pt x="818865" y="109182"/>
                </a:cubicBezTo>
                <a:cubicBezTo>
                  <a:pt x="814316" y="112215"/>
                  <a:pt x="810611" y="119179"/>
                  <a:pt x="805218" y="118280"/>
                </a:cubicBezTo>
                <a:cubicBezTo>
                  <a:pt x="799787" y="117375"/>
                  <a:pt x="779428" y="88443"/>
                  <a:pt x="777922" y="86435"/>
                </a:cubicBezTo>
                <a:cubicBezTo>
                  <a:pt x="766488" y="120739"/>
                  <a:pt x="783242" y="85106"/>
                  <a:pt x="759725" y="90985"/>
                </a:cubicBezTo>
                <a:cubicBezTo>
                  <a:pt x="755073" y="92148"/>
                  <a:pt x="758171" y="100888"/>
                  <a:pt x="755176" y="104632"/>
                </a:cubicBezTo>
                <a:cubicBezTo>
                  <a:pt x="751760" y="108902"/>
                  <a:pt x="746077" y="110698"/>
                  <a:pt x="741528" y="113731"/>
                </a:cubicBezTo>
                <a:cubicBezTo>
                  <a:pt x="729398" y="77338"/>
                  <a:pt x="747593" y="116762"/>
                  <a:pt x="723331" y="104632"/>
                </a:cubicBezTo>
                <a:cubicBezTo>
                  <a:pt x="719042" y="102488"/>
                  <a:pt x="720926" y="95274"/>
                  <a:pt x="718782" y="90985"/>
                </a:cubicBezTo>
                <a:cubicBezTo>
                  <a:pt x="716337" y="86095"/>
                  <a:pt x="712716" y="81886"/>
                  <a:pt x="709683" y="77337"/>
                </a:cubicBezTo>
                <a:cubicBezTo>
                  <a:pt x="696186" y="117831"/>
                  <a:pt x="710705" y="62301"/>
                  <a:pt x="714232" y="104632"/>
                </a:cubicBezTo>
                <a:cubicBezTo>
                  <a:pt x="715372" y="118317"/>
                  <a:pt x="711199" y="131928"/>
                  <a:pt x="709683" y="145576"/>
                </a:cubicBezTo>
                <a:cubicBezTo>
                  <a:pt x="708167" y="141027"/>
                  <a:pt x="707794" y="135918"/>
                  <a:pt x="705134" y="131928"/>
                </a:cubicBezTo>
                <a:cubicBezTo>
                  <a:pt x="684375" y="100788"/>
                  <a:pt x="694012" y="128142"/>
                  <a:pt x="682388" y="145576"/>
                </a:cubicBezTo>
                <a:lnTo>
                  <a:pt x="673289" y="159223"/>
                </a:lnTo>
                <a:cubicBezTo>
                  <a:pt x="668740" y="157707"/>
                  <a:pt x="663543" y="157461"/>
                  <a:pt x="659641" y="154674"/>
                </a:cubicBezTo>
                <a:cubicBezTo>
                  <a:pt x="652661" y="149688"/>
                  <a:pt x="638731" y="128339"/>
                  <a:pt x="641444" y="136477"/>
                </a:cubicBezTo>
                <a:cubicBezTo>
                  <a:pt x="642961" y="141026"/>
                  <a:pt x="645994" y="154920"/>
                  <a:pt x="645994" y="150125"/>
                </a:cubicBezTo>
                <a:cubicBezTo>
                  <a:pt x="645994" y="136256"/>
                  <a:pt x="640484" y="126293"/>
                  <a:pt x="636895" y="113731"/>
                </a:cubicBezTo>
                <a:cubicBezTo>
                  <a:pt x="635177" y="107719"/>
                  <a:pt x="632346" y="89282"/>
                  <a:pt x="632346" y="95534"/>
                </a:cubicBezTo>
                <a:cubicBezTo>
                  <a:pt x="632346" y="112145"/>
                  <a:pt x="636653" y="133357"/>
                  <a:pt x="641444" y="150125"/>
                </a:cubicBezTo>
                <a:cubicBezTo>
                  <a:pt x="642761" y="154736"/>
                  <a:pt x="649385" y="167164"/>
                  <a:pt x="645994" y="163773"/>
                </a:cubicBezTo>
                <a:cubicBezTo>
                  <a:pt x="639742" y="157520"/>
                  <a:pt x="637652" y="148100"/>
                  <a:pt x="632346" y="141026"/>
                </a:cubicBezTo>
                <a:cubicBezTo>
                  <a:pt x="628486" y="135879"/>
                  <a:pt x="623247" y="131928"/>
                  <a:pt x="618698" y="127379"/>
                </a:cubicBezTo>
                <a:cubicBezTo>
                  <a:pt x="616455" y="118405"/>
                  <a:pt x="612874" y="94079"/>
                  <a:pt x="600501" y="90985"/>
                </a:cubicBezTo>
                <a:cubicBezTo>
                  <a:pt x="595849" y="89822"/>
                  <a:pt x="597468" y="100083"/>
                  <a:pt x="595952" y="104632"/>
                </a:cubicBezTo>
                <a:cubicBezTo>
                  <a:pt x="597468" y="110698"/>
                  <a:pt x="606753" y="122829"/>
                  <a:pt x="600501" y="122829"/>
                </a:cubicBezTo>
                <a:cubicBezTo>
                  <a:pt x="583537" y="122829"/>
                  <a:pt x="580263" y="96469"/>
                  <a:pt x="577755" y="86435"/>
                </a:cubicBezTo>
                <a:cubicBezTo>
                  <a:pt x="576239" y="92501"/>
                  <a:pt x="579458" y="104632"/>
                  <a:pt x="573206" y="104632"/>
                </a:cubicBezTo>
                <a:cubicBezTo>
                  <a:pt x="566424" y="104632"/>
                  <a:pt x="568902" y="81640"/>
                  <a:pt x="564107" y="86435"/>
                </a:cubicBezTo>
                <a:cubicBezTo>
                  <a:pt x="556525" y="94017"/>
                  <a:pt x="561074" y="107665"/>
                  <a:pt x="559558" y="118280"/>
                </a:cubicBezTo>
                <a:cubicBezTo>
                  <a:pt x="553492" y="103116"/>
                  <a:pt x="546526" y="57294"/>
                  <a:pt x="541361" y="72788"/>
                </a:cubicBezTo>
                <a:lnTo>
                  <a:pt x="532262" y="100083"/>
                </a:lnTo>
                <a:cubicBezTo>
                  <a:pt x="529229" y="95534"/>
                  <a:pt x="525318" y="91460"/>
                  <a:pt x="523164" y="86435"/>
                </a:cubicBezTo>
                <a:cubicBezTo>
                  <a:pt x="520701" y="80688"/>
                  <a:pt x="524207" y="65442"/>
                  <a:pt x="518615" y="68238"/>
                </a:cubicBezTo>
                <a:cubicBezTo>
                  <a:pt x="511699" y="71696"/>
                  <a:pt x="515941" y="83483"/>
                  <a:pt x="514065" y="90985"/>
                </a:cubicBezTo>
                <a:cubicBezTo>
                  <a:pt x="512902" y="95637"/>
                  <a:pt x="511032" y="100083"/>
                  <a:pt x="509516" y="104632"/>
                </a:cubicBezTo>
                <a:cubicBezTo>
                  <a:pt x="504967" y="103116"/>
                  <a:pt x="499552" y="103153"/>
                  <a:pt x="495868" y="100083"/>
                </a:cubicBezTo>
                <a:cubicBezTo>
                  <a:pt x="490043" y="95229"/>
                  <a:pt x="489577" y="83725"/>
                  <a:pt x="482221" y="81886"/>
                </a:cubicBezTo>
                <a:cubicBezTo>
                  <a:pt x="477569" y="80723"/>
                  <a:pt x="478988" y="90923"/>
                  <a:pt x="477671" y="95534"/>
                </a:cubicBezTo>
                <a:cubicBezTo>
                  <a:pt x="475953" y="101546"/>
                  <a:pt x="474638" y="107665"/>
                  <a:pt x="473122" y="113731"/>
                </a:cubicBezTo>
                <a:cubicBezTo>
                  <a:pt x="470089" y="109182"/>
                  <a:pt x="465753" y="105270"/>
                  <a:pt x="464024" y="100083"/>
                </a:cubicBezTo>
                <a:cubicBezTo>
                  <a:pt x="462507" y="95534"/>
                  <a:pt x="458686" y="81705"/>
                  <a:pt x="459474" y="86435"/>
                </a:cubicBezTo>
                <a:cubicBezTo>
                  <a:pt x="465082" y="120077"/>
                  <a:pt x="470547" y="120254"/>
                  <a:pt x="450376" y="100083"/>
                </a:cubicBezTo>
                <a:cubicBezTo>
                  <a:pt x="440136" y="69359"/>
                  <a:pt x="451953" y="97718"/>
                  <a:pt x="441277" y="113731"/>
                </a:cubicBezTo>
                <a:cubicBezTo>
                  <a:pt x="438617" y="117721"/>
                  <a:pt x="438244" y="104632"/>
                  <a:pt x="436728" y="100083"/>
                </a:cubicBezTo>
                <a:cubicBezTo>
                  <a:pt x="435212" y="104632"/>
                  <a:pt x="436974" y="113731"/>
                  <a:pt x="432179" y="113731"/>
                </a:cubicBezTo>
                <a:cubicBezTo>
                  <a:pt x="427384" y="113731"/>
                  <a:pt x="432425" y="100083"/>
                  <a:pt x="427630" y="100083"/>
                </a:cubicBezTo>
                <a:cubicBezTo>
                  <a:pt x="422835" y="100083"/>
                  <a:pt x="424597" y="109182"/>
                  <a:pt x="423080" y="113731"/>
                </a:cubicBezTo>
                <a:lnTo>
                  <a:pt x="404883" y="86435"/>
                </a:lnTo>
                <a:cubicBezTo>
                  <a:pt x="402742" y="92858"/>
                  <a:pt x="400959" y="110341"/>
                  <a:pt x="386686" y="104632"/>
                </a:cubicBezTo>
                <a:cubicBezTo>
                  <a:pt x="381610" y="102602"/>
                  <a:pt x="380621" y="95534"/>
                  <a:pt x="377588" y="90985"/>
                </a:cubicBezTo>
                <a:cubicBezTo>
                  <a:pt x="374616" y="105842"/>
                  <a:pt x="377597" y="127390"/>
                  <a:pt x="359391" y="104632"/>
                </a:cubicBezTo>
                <a:cubicBezTo>
                  <a:pt x="356395" y="100888"/>
                  <a:pt x="356103" y="95611"/>
                  <a:pt x="354841" y="90985"/>
                </a:cubicBezTo>
                <a:cubicBezTo>
                  <a:pt x="351551" y="78921"/>
                  <a:pt x="345743" y="54591"/>
                  <a:pt x="345743" y="54591"/>
                </a:cubicBezTo>
                <a:cubicBezTo>
                  <a:pt x="344227" y="69755"/>
                  <a:pt x="347383" y="86157"/>
                  <a:pt x="341194" y="100083"/>
                </a:cubicBezTo>
                <a:cubicBezTo>
                  <a:pt x="339246" y="104465"/>
                  <a:pt x="330937" y="98925"/>
                  <a:pt x="327546" y="95534"/>
                </a:cubicBezTo>
                <a:cubicBezTo>
                  <a:pt x="322751" y="90739"/>
                  <a:pt x="321480" y="83403"/>
                  <a:pt x="318447" y="77337"/>
                </a:cubicBezTo>
                <a:cubicBezTo>
                  <a:pt x="308163" y="128760"/>
                  <a:pt x="318447" y="65383"/>
                  <a:pt x="318447" y="141026"/>
                </a:cubicBezTo>
                <a:cubicBezTo>
                  <a:pt x="318447" y="145821"/>
                  <a:pt x="315582" y="131869"/>
                  <a:pt x="313898" y="127379"/>
                </a:cubicBezTo>
                <a:cubicBezTo>
                  <a:pt x="305183" y="104138"/>
                  <a:pt x="306043" y="107117"/>
                  <a:pt x="295701" y="86435"/>
                </a:cubicBezTo>
                <a:cubicBezTo>
                  <a:pt x="285204" y="117930"/>
                  <a:pt x="299975" y="86343"/>
                  <a:pt x="272955" y="77337"/>
                </a:cubicBezTo>
                <a:cubicBezTo>
                  <a:pt x="267768" y="75608"/>
                  <a:pt x="266889" y="86436"/>
                  <a:pt x="263856" y="90985"/>
                </a:cubicBezTo>
                <a:cubicBezTo>
                  <a:pt x="262340" y="97051"/>
                  <a:pt x="265112" y="111504"/>
                  <a:pt x="259307" y="109182"/>
                </a:cubicBezTo>
                <a:cubicBezTo>
                  <a:pt x="249154" y="105121"/>
                  <a:pt x="241110" y="81886"/>
                  <a:pt x="241110" y="81886"/>
                </a:cubicBezTo>
                <a:cubicBezTo>
                  <a:pt x="239594" y="86435"/>
                  <a:pt x="241213" y="94371"/>
                  <a:pt x="236561" y="95534"/>
                </a:cubicBezTo>
                <a:cubicBezTo>
                  <a:pt x="227896" y="97700"/>
                  <a:pt x="216415" y="76688"/>
                  <a:pt x="213815" y="72788"/>
                </a:cubicBezTo>
                <a:cubicBezTo>
                  <a:pt x="212298" y="77337"/>
                  <a:pt x="210527" y="81809"/>
                  <a:pt x="209265" y="86435"/>
                </a:cubicBezTo>
                <a:cubicBezTo>
                  <a:pt x="205975" y="98499"/>
                  <a:pt x="200167" y="122829"/>
                  <a:pt x="200167" y="122829"/>
                </a:cubicBezTo>
                <a:cubicBezTo>
                  <a:pt x="170941" y="93605"/>
                  <a:pt x="200041" y="113781"/>
                  <a:pt x="177421" y="122829"/>
                </a:cubicBezTo>
                <a:cubicBezTo>
                  <a:pt x="172969" y="124610"/>
                  <a:pt x="168322" y="119796"/>
                  <a:pt x="163773" y="118280"/>
                </a:cubicBezTo>
                <a:cubicBezTo>
                  <a:pt x="160740" y="112214"/>
                  <a:pt x="157345" y="106316"/>
                  <a:pt x="154674" y="100083"/>
                </a:cubicBezTo>
                <a:cubicBezTo>
                  <a:pt x="152785" y="95675"/>
                  <a:pt x="154920" y="86435"/>
                  <a:pt x="150125" y="86435"/>
                </a:cubicBezTo>
                <a:cubicBezTo>
                  <a:pt x="144658" y="86435"/>
                  <a:pt x="144060" y="95534"/>
                  <a:pt x="141027" y="100083"/>
                </a:cubicBezTo>
                <a:cubicBezTo>
                  <a:pt x="139510" y="106149"/>
                  <a:pt x="141479" y="114529"/>
                  <a:pt x="136477" y="118280"/>
                </a:cubicBezTo>
                <a:cubicBezTo>
                  <a:pt x="132641" y="121157"/>
                  <a:pt x="126221" y="117122"/>
                  <a:pt x="122830" y="113731"/>
                </a:cubicBezTo>
                <a:cubicBezTo>
                  <a:pt x="119439" y="110340"/>
                  <a:pt x="120425" y="104372"/>
                  <a:pt x="118280" y="100083"/>
                </a:cubicBezTo>
                <a:cubicBezTo>
                  <a:pt x="115835" y="95193"/>
                  <a:pt x="112215" y="90984"/>
                  <a:pt x="109182" y="86435"/>
                </a:cubicBezTo>
                <a:cubicBezTo>
                  <a:pt x="107665" y="98566"/>
                  <a:pt x="115983" y="118288"/>
                  <a:pt x="104632" y="122829"/>
                </a:cubicBezTo>
                <a:cubicBezTo>
                  <a:pt x="94479" y="126890"/>
                  <a:pt x="86435" y="95534"/>
                  <a:pt x="86435" y="95534"/>
                </a:cubicBezTo>
                <a:cubicBezTo>
                  <a:pt x="84919" y="103116"/>
                  <a:pt x="88320" y="113991"/>
                  <a:pt x="81886" y="118280"/>
                </a:cubicBezTo>
                <a:cubicBezTo>
                  <a:pt x="77337" y="121313"/>
                  <a:pt x="78149" y="105704"/>
                  <a:pt x="72788" y="104632"/>
                </a:cubicBezTo>
                <a:cubicBezTo>
                  <a:pt x="67426" y="103560"/>
                  <a:pt x="63689" y="110698"/>
                  <a:pt x="59140" y="113731"/>
                </a:cubicBezTo>
                <a:lnTo>
                  <a:pt x="54591" y="100083"/>
                </a:lnTo>
                <a:cubicBezTo>
                  <a:pt x="52502" y="93818"/>
                  <a:pt x="49254" y="74765"/>
                  <a:pt x="36394" y="77337"/>
                </a:cubicBezTo>
                <a:cubicBezTo>
                  <a:pt x="31033" y="78409"/>
                  <a:pt x="30328" y="86436"/>
                  <a:pt x="27295" y="90985"/>
                </a:cubicBezTo>
                <a:cubicBezTo>
                  <a:pt x="25779" y="103116"/>
                  <a:pt x="29036" y="116896"/>
                  <a:pt x="22746" y="127379"/>
                </a:cubicBezTo>
                <a:cubicBezTo>
                  <a:pt x="19933" y="132067"/>
                  <a:pt x="16092" y="118621"/>
                  <a:pt x="13647" y="113731"/>
                </a:cubicBezTo>
                <a:cubicBezTo>
                  <a:pt x="11502" y="109442"/>
                  <a:pt x="11242" y="104372"/>
                  <a:pt x="9098" y="100083"/>
                </a:cubicBezTo>
                <a:cubicBezTo>
                  <a:pt x="6653" y="95193"/>
                  <a:pt x="0" y="80968"/>
                  <a:pt x="0" y="86435"/>
                </a:cubicBezTo>
                <a:cubicBezTo>
                  <a:pt x="0" y="96026"/>
                  <a:pt x="6065" y="104632"/>
                  <a:pt x="9098" y="113731"/>
                </a:cubicBezTo>
                <a:lnTo>
                  <a:pt x="22746" y="154674"/>
                </a:lnTo>
                <a:cubicBezTo>
                  <a:pt x="24262" y="159223"/>
                  <a:pt x="22746" y="166806"/>
                  <a:pt x="27295" y="168322"/>
                </a:cubicBezTo>
                <a:cubicBezTo>
                  <a:pt x="97773" y="191813"/>
                  <a:pt x="45006" y="177100"/>
                  <a:pt x="191068" y="181970"/>
                </a:cubicBezTo>
                <a:cubicBezTo>
                  <a:pt x="294251" y="199166"/>
                  <a:pt x="200239" y="184851"/>
                  <a:pt x="445827" y="191068"/>
                </a:cubicBezTo>
                <a:lnTo>
                  <a:pt x="577755" y="195617"/>
                </a:lnTo>
                <a:lnTo>
                  <a:pt x="891653" y="191068"/>
                </a:lnTo>
                <a:cubicBezTo>
                  <a:pt x="903875" y="190751"/>
                  <a:pt x="915831" y="187008"/>
                  <a:pt x="928047" y="186519"/>
                </a:cubicBezTo>
                <a:cubicBezTo>
                  <a:pt x="991704" y="183973"/>
                  <a:pt x="1055426" y="183486"/>
                  <a:pt x="1119116" y="181970"/>
                </a:cubicBezTo>
                <a:cubicBezTo>
                  <a:pt x="1126698" y="180453"/>
                  <a:pt x="1134314" y="179097"/>
                  <a:pt x="1141862" y="177420"/>
                </a:cubicBezTo>
                <a:cubicBezTo>
                  <a:pt x="1147965" y="176064"/>
                  <a:pt x="1153855" y="173646"/>
                  <a:pt x="1160059" y="172871"/>
                </a:cubicBezTo>
                <a:cubicBezTo>
                  <a:pt x="1178178" y="170606"/>
                  <a:pt x="1196453" y="169838"/>
                  <a:pt x="1214650" y="168322"/>
                </a:cubicBezTo>
                <a:cubicBezTo>
                  <a:pt x="1222232" y="166806"/>
                  <a:pt x="1229709" y="164597"/>
                  <a:pt x="1237397" y="163773"/>
                </a:cubicBezTo>
                <a:cubicBezTo>
                  <a:pt x="1484776" y="137268"/>
                  <a:pt x="1676485" y="152215"/>
                  <a:pt x="1960728" y="150125"/>
                </a:cubicBezTo>
                <a:lnTo>
                  <a:pt x="2206388" y="154674"/>
                </a:lnTo>
                <a:cubicBezTo>
                  <a:pt x="2238257" y="155524"/>
                  <a:pt x="2270073" y="157807"/>
                  <a:pt x="2301922" y="159223"/>
                </a:cubicBezTo>
                <a:lnTo>
                  <a:pt x="2411104" y="163773"/>
                </a:lnTo>
                <a:lnTo>
                  <a:pt x="2797791" y="154674"/>
                </a:lnTo>
                <a:cubicBezTo>
                  <a:pt x="2867829" y="151673"/>
                  <a:pt x="2933633" y="146325"/>
                  <a:pt x="3002507" y="141026"/>
                </a:cubicBezTo>
                <a:cubicBezTo>
                  <a:pt x="3089249" y="145157"/>
                  <a:pt x="3073040" y="141380"/>
                  <a:pt x="3129886" y="150125"/>
                </a:cubicBezTo>
                <a:cubicBezTo>
                  <a:pt x="3137841" y="151349"/>
                  <a:pt x="3170743" y="156718"/>
                  <a:pt x="3179928" y="159223"/>
                </a:cubicBezTo>
                <a:cubicBezTo>
                  <a:pt x="3189181" y="161747"/>
                  <a:pt x="3197919" y="165996"/>
                  <a:pt x="3207224" y="168322"/>
                </a:cubicBezTo>
                <a:cubicBezTo>
                  <a:pt x="3213290" y="169838"/>
                  <a:pt x="3219432" y="171074"/>
                  <a:pt x="3225421" y="172871"/>
                </a:cubicBezTo>
                <a:cubicBezTo>
                  <a:pt x="3234607" y="175627"/>
                  <a:pt x="3243412" y="179644"/>
                  <a:pt x="3252716" y="181970"/>
                </a:cubicBezTo>
                <a:lnTo>
                  <a:pt x="3270913" y="186519"/>
                </a:lnTo>
                <a:lnTo>
                  <a:pt x="3366447" y="181970"/>
                </a:lnTo>
                <a:cubicBezTo>
                  <a:pt x="3381655" y="180989"/>
                  <a:pt x="3396804" y="179201"/>
                  <a:pt x="3411940" y="177420"/>
                </a:cubicBezTo>
                <a:cubicBezTo>
                  <a:pt x="3440840" y="174020"/>
                  <a:pt x="3450302" y="170920"/>
                  <a:pt x="3480179" y="168322"/>
                </a:cubicBezTo>
                <a:cubicBezTo>
                  <a:pt x="3502890" y="166347"/>
                  <a:pt x="3525672" y="165289"/>
                  <a:pt x="3548418" y="163773"/>
                </a:cubicBezTo>
                <a:cubicBezTo>
                  <a:pt x="3569275" y="132487"/>
                  <a:pt x="3563157" y="146851"/>
                  <a:pt x="3571164" y="122829"/>
                </a:cubicBezTo>
                <a:cubicBezTo>
                  <a:pt x="3570671" y="118884"/>
                  <a:pt x="3571280" y="79670"/>
                  <a:pt x="3557516" y="72788"/>
                </a:cubicBezTo>
                <a:lnTo>
                  <a:pt x="3521122" y="100083"/>
                </a:lnTo>
                <a:close/>
              </a:path>
            </a:pathLst>
          </a:cu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2" name="Straight Connector 591">
            <a:extLst>
              <a:ext uri="{FF2B5EF4-FFF2-40B4-BE49-F238E27FC236}">
                <a16:creationId xmlns:a16="http://schemas.microsoft.com/office/drawing/2014/main" id="{5BB4F74F-6691-4384-A204-283771EB74C2}"/>
              </a:ext>
            </a:extLst>
          </p:cNvPr>
          <p:cNvCxnSpPr>
            <a:cxnSpLocks/>
          </p:cNvCxnSpPr>
          <p:nvPr/>
        </p:nvCxnSpPr>
        <p:spPr>
          <a:xfrm flipH="1">
            <a:off x="7410522" y="4020386"/>
            <a:ext cx="0" cy="10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3B59CCF5-469B-4831-B343-B761E198D5D9}"/>
              </a:ext>
            </a:extLst>
          </p:cNvPr>
          <p:cNvCxnSpPr>
            <a:cxnSpLocks/>
          </p:cNvCxnSpPr>
          <p:nvPr/>
        </p:nvCxnSpPr>
        <p:spPr>
          <a:xfrm flipH="1">
            <a:off x="7412698" y="4001336"/>
            <a:ext cx="0" cy="450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A080C2B4-C149-4C94-9DAD-53ABEB4D0D8D}"/>
              </a:ext>
            </a:extLst>
          </p:cNvPr>
          <p:cNvCxnSpPr>
            <a:cxnSpLocks/>
          </p:cNvCxnSpPr>
          <p:nvPr/>
        </p:nvCxnSpPr>
        <p:spPr>
          <a:xfrm flipH="1">
            <a:off x="7410522" y="3994039"/>
            <a:ext cx="0" cy="81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5" name="Group 594">
            <a:extLst>
              <a:ext uri="{FF2B5EF4-FFF2-40B4-BE49-F238E27FC236}">
                <a16:creationId xmlns:a16="http://schemas.microsoft.com/office/drawing/2014/main" id="{069EBC04-B82D-401A-BE20-FE31A0C45D5E}"/>
              </a:ext>
            </a:extLst>
          </p:cNvPr>
          <p:cNvGrpSpPr/>
          <p:nvPr/>
        </p:nvGrpSpPr>
        <p:grpSpPr>
          <a:xfrm>
            <a:off x="9094285" y="2565655"/>
            <a:ext cx="1116000" cy="1404000"/>
            <a:chOff x="778971" y="1430528"/>
            <a:chExt cx="2742747" cy="3258056"/>
          </a:xfrm>
        </p:grpSpPr>
        <p:sp>
          <p:nvSpPr>
            <p:cNvPr id="596" name="Rectangle: Rounded Corners 595">
              <a:extLst>
                <a:ext uri="{FF2B5EF4-FFF2-40B4-BE49-F238E27FC236}">
                  <a16:creationId xmlns:a16="http://schemas.microsoft.com/office/drawing/2014/main" id="{386416F8-D384-41F8-B47F-31E50F6FB02F}"/>
                </a:ext>
              </a:extLst>
            </p:cNvPr>
            <p:cNvSpPr/>
            <p:nvPr/>
          </p:nvSpPr>
          <p:spPr>
            <a:xfrm>
              <a:off x="1468663" y="1433575"/>
              <a:ext cx="242639" cy="1872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7" name="Rectangle: Rounded Corners 596">
              <a:extLst>
                <a:ext uri="{FF2B5EF4-FFF2-40B4-BE49-F238E27FC236}">
                  <a16:creationId xmlns:a16="http://schemas.microsoft.com/office/drawing/2014/main" id="{D49CC1C0-7332-4C23-8172-FE3F8092D8E5}"/>
                </a:ext>
              </a:extLst>
            </p:cNvPr>
            <p:cNvSpPr/>
            <p:nvPr/>
          </p:nvSpPr>
          <p:spPr>
            <a:xfrm>
              <a:off x="2043510" y="2063005"/>
              <a:ext cx="648000" cy="1534734"/>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8" name="Trapezoid 597">
              <a:extLst>
                <a:ext uri="{FF2B5EF4-FFF2-40B4-BE49-F238E27FC236}">
                  <a16:creationId xmlns:a16="http://schemas.microsoft.com/office/drawing/2014/main" id="{AC9F67EC-214F-4272-86F7-FED3019FC536}"/>
                </a:ext>
              </a:extLst>
            </p:cNvPr>
            <p:cNvSpPr/>
            <p:nvPr/>
          </p:nvSpPr>
          <p:spPr>
            <a:xfrm>
              <a:off x="2461336" y="3404361"/>
              <a:ext cx="126000" cy="108000"/>
            </a:xfrm>
            <a:prstGeom prst="trapezoid">
              <a:avLst>
                <a:gd name="adj" fmla="val 513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9" name="Rectangle 598">
              <a:extLst>
                <a:ext uri="{FF2B5EF4-FFF2-40B4-BE49-F238E27FC236}">
                  <a16:creationId xmlns:a16="http://schemas.microsoft.com/office/drawing/2014/main" id="{B820A9F3-D37E-4C81-BCFF-766341DEC226}"/>
                </a:ext>
              </a:extLst>
            </p:cNvPr>
            <p:cNvSpPr/>
            <p:nvPr/>
          </p:nvSpPr>
          <p:spPr>
            <a:xfrm rot="16200000">
              <a:off x="2238499" y="3143910"/>
              <a:ext cx="540000" cy="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0" name="Rectangle 599">
              <a:extLst>
                <a:ext uri="{FF2B5EF4-FFF2-40B4-BE49-F238E27FC236}">
                  <a16:creationId xmlns:a16="http://schemas.microsoft.com/office/drawing/2014/main" id="{B0A4E8A1-5D45-4C0E-9D1B-9CE9FDD8A4A3}"/>
                </a:ext>
              </a:extLst>
            </p:cNvPr>
            <p:cNvSpPr/>
            <p:nvPr/>
          </p:nvSpPr>
          <p:spPr>
            <a:xfrm>
              <a:off x="1915884" y="2748240"/>
              <a:ext cx="468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1" name="Block Arc 600">
              <a:extLst>
                <a:ext uri="{FF2B5EF4-FFF2-40B4-BE49-F238E27FC236}">
                  <a16:creationId xmlns:a16="http://schemas.microsoft.com/office/drawing/2014/main" id="{B35E2F9E-7FD8-4F52-95C0-F6D9A9BE666F}"/>
                </a:ext>
              </a:extLst>
            </p:cNvPr>
            <p:cNvSpPr/>
            <p:nvPr/>
          </p:nvSpPr>
          <p:spPr>
            <a:xfrm>
              <a:off x="2258307" y="2756864"/>
              <a:ext cx="252000" cy="288000"/>
            </a:xfrm>
            <a:prstGeom prst="blockArc">
              <a:avLst>
                <a:gd name="adj1" fmla="val 16361018"/>
                <a:gd name="adj2" fmla="val 21418215"/>
                <a:gd name="adj3" fmla="val 23164"/>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02" name="Rectangle 601">
              <a:extLst>
                <a:ext uri="{FF2B5EF4-FFF2-40B4-BE49-F238E27FC236}">
                  <a16:creationId xmlns:a16="http://schemas.microsoft.com/office/drawing/2014/main" id="{1BD33031-85FB-441C-BCD1-C086ED31AB58}"/>
                </a:ext>
              </a:extLst>
            </p:cNvPr>
            <p:cNvSpPr/>
            <p:nvPr/>
          </p:nvSpPr>
          <p:spPr>
            <a:xfrm rot="18988702">
              <a:off x="1285806" y="4050684"/>
              <a:ext cx="36000" cy="54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3" name="Rectangle 602">
              <a:extLst>
                <a:ext uri="{FF2B5EF4-FFF2-40B4-BE49-F238E27FC236}">
                  <a16:creationId xmlns:a16="http://schemas.microsoft.com/office/drawing/2014/main" id="{192259F6-A386-454E-8F4A-EE8287BAF577}"/>
                </a:ext>
              </a:extLst>
            </p:cNvPr>
            <p:cNvSpPr/>
            <p:nvPr/>
          </p:nvSpPr>
          <p:spPr>
            <a:xfrm>
              <a:off x="1977899" y="2246540"/>
              <a:ext cx="180000"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4" name="Rectangle 603">
              <a:extLst>
                <a:ext uri="{FF2B5EF4-FFF2-40B4-BE49-F238E27FC236}">
                  <a16:creationId xmlns:a16="http://schemas.microsoft.com/office/drawing/2014/main" id="{DBDC861C-539A-452C-951A-99D50903A1E5}"/>
                </a:ext>
              </a:extLst>
            </p:cNvPr>
            <p:cNvSpPr/>
            <p:nvPr/>
          </p:nvSpPr>
          <p:spPr>
            <a:xfrm rot="2516092">
              <a:off x="2027977" y="4078857"/>
              <a:ext cx="36000" cy="50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5" name="Rectangle 604">
              <a:extLst>
                <a:ext uri="{FF2B5EF4-FFF2-40B4-BE49-F238E27FC236}">
                  <a16:creationId xmlns:a16="http://schemas.microsoft.com/office/drawing/2014/main" id="{D33F5FF5-9221-41EB-B587-B26589C793E6}"/>
                </a:ext>
              </a:extLst>
            </p:cNvPr>
            <p:cNvSpPr/>
            <p:nvPr/>
          </p:nvSpPr>
          <p:spPr>
            <a:xfrm rot="5400000">
              <a:off x="987758" y="2923542"/>
              <a:ext cx="54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6" name="Oval 605">
              <a:extLst>
                <a:ext uri="{FF2B5EF4-FFF2-40B4-BE49-F238E27FC236}">
                  <a16:creationId xmlns:a16="http://schemas.microsoft.com/office/drawing/2014/main" id="{9497BB5E-2808-404C-82E5-F1F395A19A70}"/>
                </a:ext>
              </a:extLst>
            </p:cNvPr>
            <p:cNvSpPr/>
            <p:nvPr/>
          </p:nvSpPr>
          <p:spPr>
            <a:xfrm>
              <a:off x="1042103" y="3035477"/>
              <a:ext cx="1260000" cy="126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7" name="Rectangle 606">
              <a:extLst>
                <a:ext uri="{FF2B5EF4-FFF2-40B4-BE49-F238E27FC236}">
                  <a16:creationId xmlns:a16="http://schemas.microsoft.com/office/drawing/2014/main" id="{C846EF10-C678-4425-BF05-869B03A09002}"/>
                </a:ext>
              </a:extLst>
            </p:cNvPr>
            <p:cNvSpPr/>
            <p:nvPr/>
          </p:nvSpPr>
          <p:spPr>
            <a:xfrm rot="19279173">
              <a:off x="2076344" y="4129349"/>
              <a:ext cx="36000" cy="432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8" name="Rectangle 607">
              <a:extLst>
                <a:ext uri="{FF2B5EF4-FFF2-40B4-BE49-F238E27FC236}">
                  <a16:creationId xmlns:a16="http://schemas.microsoft.com/office/drawing/2014/main" id="{A6435B43-FCA0-4D30-9171-484D116DA191}"/>
                </a:ext>
              </a:extLst>
            </p:cNvPr>
            <p:cNvSpPr/>
            <p:nvPr/>
          </p:nvSpPr>
          <p:spPr>
            <a:xfrm rot="2563536">
              <a:off x="1251171" y="4130393"/>
              <a:ext cx="36000" cy="450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9" name="Rectangle 608">
              <a:extLst>
                <a:ext uri="{FF2B5EF4-FFF2-40B4-BE49-F238E27FC236}">
                  <a16:creationId xmlns:a16="http://schemas.microsoft.com/office/drawing/2014/main" id="{12F8D1F4-9E5A-49C1-849F-0F2E36E4E4DD}"/>
                </a:ext>
              </a:extLst>
            </p:cNvPr>
            <p:cNvSpPr/>
            <p:nvPr/>
          </p:nvSpPr>
          <p:spPr>
            <a:xfrm>
              <a:off x="1476851"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0" name="Rectangle 609">
              <a:extLst>
                <a:ext uri="{FF2B5EF4-FFF2-40B4-BE49-F238E27FC236}">
                  <a16:creationId xmlns:a16="http://schemas.microsoft.com/office/drawing/2014/main" id="{72941BC1-C3DA-4B66-B260-70991728D746}"/>
                </a:ext>
              </a:extLst>
            </p:cNvPr>
            <p:cNvSpPr/>
            <p:nvPr/>
          </p:nvSpPr>
          <p:spPr>
            <a:xfrm>
              <a:off x="2208062" y="3690028"/>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1" name="Rectangle 610">
              <a:extLst>
                <a:ext uri="{FF2B5EF4-FFF2-40B4-BE49-F238E27FC236}">
                  <a16:creationId xmlns:a16="http://schemas.microsoft.com/office/drawing/2014/main" id="{6C5A9F31-86BE-4D96-99E3-317C323BDDC5}"/>
                </a:ext>
              </a:extLst>
            </p:cNvPr>
            <p:cNvSpPr/>
            <p:nvPr/>
          </p:nvSpPr>
          <p:spPr>
            <a:xfrm>
              <a:off x="1843353" y="4207524"/>
              <a:ext cx="43200" cy="32400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2" name="Rectangle 611">
              <a:extLst>
                <a:ext uri="{FF2B5EF4-FFF2-40B4-BE49-F238E27FC236}">
                  <a16:creationId xmlns:a16="http://schemas.microsoft.com/office/drawing/2014/main" id="{BCA9EEFF-F6BA-4AE4-B495-2677EC67528F}"/>
                </a:ext>
              </a:extLst>
            </p:cNvPr>
            <p:cNvSpPr/>
            <p:nvPr/>
          </p:nvSpPr>
          <p:spPr>
            <a:xfrm>
              <a:off x="1090009" y="3690029"/>
              <a:ext cx="43200" cy="841587"/>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3" name="Oval 612">
              <a:extLst>
                <a:ext uri="{FF2B5EF4-FFF2-40B4-BE49-F238E27FC236}">
                  <a16:creationId xmlns:a16="http://schemas.microsoft.com/office/drawing/2014/main" id="{72788B23-2F8C-4F12-BCAD-73D3474767BB}"/>
                </a:ext>
              </a:extLst>
            </p:cNvPr>
            <p:cNvSpPr/>
            <p:nvPr/>
          </p:nvSpPr>
          <p:spPr>
            <a:xfrm>
              <a:off x="1092202" y="3086101"/>
              <a:ext cx="1155700" cy="1181100"/>
            </a:xfrm>
            <a:prstGeom prst="ellipse">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4" name="Rectangle 613">
              <a:extLst>
                <a:ext uri="{FF2B5EF4-FFF2-40B4-BE49-F238E27FC236}">
                  <a16:creationId xmlns:a16="http://schemas.microsoft.com/office/drawing/2014/main" id="{95A34327-EC52-4DB2-AA82-56E7B6AE79C1}"/>
                </a:ext>
              </a:extLst>
            </p:cNvPr>
            <p:cNvSpPr/>
            <p:nvPr/>
          </p:nvSpPr>
          <p:spPr>
            <a:xfrm>
              <a:off x="1485900" y="3086101"/>
              <a:ext cx="381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5" name="Rectangle 614">
              <a:extLst>
                <a:ext uri="{FF2B5EF4-FFF2-40B4-BE49-F238E27FC236}">
                  <a16:creationId xmlns:a16="http://schemas.microsoft.com/office/drawing/2014/main" id="{CACB2166-A27E-4866-A351-38569B5024F9}"/>
                </a:ext>
              </a:extLst>
            </p:cNvPr>
            <p:cNvSpPr/>
            <p:nvPr/>
          </p:nvSpPr>
          <p:spPr>
            <a:xfrm>
              <a:off x="1456272" y="3043770"/>
              <a:ext cx="432000"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6" name="Rectangle 615">
              <a:extLst>
                <a:ext uri="{FF2B5EF4-FFF2-40B4-BE49-F238E27FC236}">
                  <a16:creationId xmlns:a16="http://schemas.microsoft.com/office/drawing/2014/main" id="{B88816BD-6A58-464E-8739-F23E92E931E8}"/>
                </a:ext>
              </a:extLst>
            </p:cNvPr>
            <p:cNvSpPr/>
            <p:nvPr/>
          </p:nvSpPr>
          <p:spPr>
            <a:xfrm>
              <a:off x="1557870" y="2992969"/>
              <a:ext cx="252000" cy="45719"/>
            </a:xfrm>
            <a:prstGeom prst="rect">
              <a:avLst/>
            </a:prstGeom>
            <a:solidFill>
              <a:schemeClr val="bg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7" name="Block Arc 616">
              <a:extLst>
                <a:ext uri="{FF2B5EF4-FFF2-40B4-BE49-F238E27FC236}">
                  <a16:creationId xmlns:a16="http://schemas.microsoft.com/office/drawing/2014/main" id="{21E16130-3656-4C02-9BB3-D87004D6905C}"/>
                </a:ext>
              </a:extLst>
            </p:cNvPr>
            <p:cNvSpPr/>
            <p:nvPr/>
          </p:nvSpPr>
          <p:spPr>
            <a:xfrm>
              <a:off x="2226771" y="28034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18" name="Block Arc 617">
              <a:extLst>
                <a:ext uri="{FF2B5EF4-FFF2-40B4-BE49-F238E27FC236}">
                  <a16:creationId xmlns:a16="http://schemas.microsoft.com/office/drawing/2014/main" id="{34E0BA71-25A7-48A5-AA32-AD3FB32E3295}"/>
                </a:ext>
              </a:extLst>
            </p:cNvPr>
            <p:cNvSpPr/>
            <p:nvPr/>
          </p:nvSpPr>
          <p:spPr>
            <a:xfrm rot="16200000">
              <a:off x="1673253" y="2780233"/>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19" name="Rectangle 618">
              <a:extLst>
                <a:ext uri="{FF2B5EF4-FFF2-40B4-BE49-F238E27FC236}">
                  <a16:creationId xmlns:a16="http://schemas.microsoft.com/office/drawing/2014/main" id="{30291E73-C4CB-4182-80A2-8FB26F04B81E}"/>
                </a:ext>
              </a:extLst>
            </p:cNvPr>
            <p:cNvSpPr/>
            <p:nvPr/>
          </p:nvSpPr>
          <p:spPr>
            <a:xfrm>
              <a:off x="1809925" y="2795364"/>
              <a:ext cx="54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0" name="Rectangle 619">
              <a:extLst>
                <a:ext uri="{FF2B5EF4-FFF2-40B4-BE49-F238E27FC236}">
                  <a16:creationId xmlns:a16="http://schemas.microsoft.com/office/drawing/2014/main" id="{2E0AFB9D-B249-4CED-9BE0-22DC9F1588F0}"/>
                </a:ext>
              </a:extLst>
            </p:cNvPr>
            <p:cNvSpPr/>
            <p:nvPr/>
          </p:nvSpPr>
          <p:spPr>
            <a:xfrm>
              <a:off x="1648126" y="2912265"/>
              <a:ext cx="72308"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1" name="Rectangle 620">
              <a:extLst>
                <a:ext uri="{FF2B5EF4-FFF2-40B4-BE49-F238E27FC236}">
                  <a16:creationId xmlns:a16="http://schemas.microsoft.com/office/drawing/2014/main" id="{04702C6B-7801-45CA-827F-61C94800AD39}"/>
                </a:ext>
              </a:extLst>
            </p:cNvPr>
            <p:cNvSpPr/>
            <p:nvPr/>
          </p:nvSpPr>
          <p:spPr>
            <a:xfrm>
              <a:off x="2327460" y="3525225"/>
              <a:ext cx="945336"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2" name="Rectangle 621">
              <a:extLst>
                <a:ext uri="{FF2B5EF4-FFF2-40B4-BE49-F238E27FC236}">
                  <a16:creationId xmlns:a16="http://schemas.microsoft.com/office/drawing/2014/main" id="{99829E11-A2DE-48FF-8F72-36109E447435}"/>
                </a:ext>
              </a:extLst>
            </p:cNvPr>
            <p:cNvSpPr/>
            <p:nvPr/>
          </p:nvSpPr>
          <p:spPr>
            <a:xfrm>
              <a:off x="2414631" y="2948818"/>
              <a:ext cx="72308" cy="5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3" name="Rectangle 622">
              <a:extLst>
                <a:ext uri="{FF2B5EF4-FFF2-40B4-BE49-F238E27FC236}">
                  <a16:creationId xmlns:a16="http://schemas.microsoft.com/office/drawing/2014/main" id="{E67786A4-86BC-49CD-8147-2BAF96460D69}"/>
                </a:ext>
              </a:extLst>
            </p:cNvPr>
            <p:cNvSpPr/>
            <p:nvPr/>
          </p:nvSpPr>
          <p:spPr>
            <a:xfrm>
              <a:off x="2327460" y="3734129"/>
              <a:ext cx="1008000" cy="162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4" name="Trapezoid 623">
              <a:extLst>
                <a:ext uri="{FF2B5EF4-FFF2-40B4-BE49-F238E27FC236}">
                  <a16:creationId xmlns:a16="http://schemas.microsoft.com/office/drawing/2014/main" id="{AD0523DE-0EF2-4902-BF57-99C7AD7B659F}"/>
                </a:ext>
              </a:extLst>
            </p:cNvPr>
            <p:cNvSpPr/>
            <p:nvPr/>
          </p:nvSpPr>
          <p:spPr>
            <a:xfrm>
              <a:off x="2363305" y="3405570"/>
              <a:ext cx="180000" cy="108000"/>
            </a:xfrm>
            <a:prstGeom prst="trapezoid">
              <a:avLst>
                <a:gd name="adj" fmla="val 5131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5" name="Rectangle 624">
              <a:extLst>
                <a:ext uri="{FF2B5EF4-FFF2-40B4-BE49-F238E27FC236}">
                  <a16:creationId xmlns:a16="http://schemas.microsoft.com/office/drawing/2014/main" id="{3B5B8530-2204-4C73-8C26-DA0DB23BC3E3}"/>
                </a:ext>
              </a:extLst>
            </p:cNvPr>
            <p:cNvSpPr/>
            <p:nvPr/>
          </p:nvSpPr>
          <p:spPr>
            <a:xfrm>
              <a:off x="2327460" y="3989029"/>
              <a:ext cx="945336" cy="6021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6" name="Rectangle 625">
              <a:extLst>
                <a:ext uri="{FF2B5EF4-FFF2-40B4-BE49-F238E27FC236}">
                  <a16:creationId xmlns:a16="http://schemas.microsoft.com/office/drawing/2014/main" id="{B72F47C3-C7E1-42DA-AF34-42A430E5381C}"/>
                </a:ext>
              </a:extLst>
            </p:cNvPr>
            <p:cNvSpPr/>
            <p:nvPr/>
          </p:nvSpPr>
          <p:spPr>
            <a:xfrm>
              <a:off x="2325240" y="3876523"/>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7" name="Rectangle 626">
              <a:extLst>
                <a:ext uri="{FF2B5EF4-FFF2-40B4-BE49-F238E27FC236}">
                  <a16:creationId xmlns:a16="http://schemas.microsoft.com/office/drawing/2014/main" id="{2CF3D900-556D-4469-90A7-2397EFBA3BCA}"/>
                </a:ext>
              </a:extLst>
            </p:cNvPr>
            <p:cNvSpPr/>
            <p:nvPr/>
          </p:nvSpPr>
          <p:spPr>
            <a:xfrm>
              <a:off x="3179890" y="3896740"/>
              <a:ext cx="92906"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8" name="Rectangle 627">
              <a:extLst>
                <a:ext uri="{FF2B5EF4-FFF2-40B4-BE49-F238E27FC236}">
                  <a16:creationId xmlns:a16="http://schemas.microsoft.com/office/drawing/2014/main" id="{57AD5AE6-B953-4B9A-820F-D7C9E3A71829}"/>
                </a:ext>
              </a:extLst>
            </p:cNvPr>
            <p:cNvSpPr/>
            <p:nvPr/>
          </p:nvSpPr>
          <p:spPr>
            <a:xfrm>
              <a:off x="2619446" y="3878810"/>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9" name="Rectangle 628">
              <a:extLst>
                <a:ext uri="{FF2B5EF4-FFF2-40B4-BE49-F238E27FC236}">
                  <a16:creationId xmlns:a16="http://schemas.microsoft.com/office/drawing/2014/main" id="{8F03F316-E756-4E95-ADCA-C417D7B40B96}"/>
                </a:ext>
              </a:extLst>
            </p:cNvPr>
            <p:cNvSpPr/>
            <p:nvPr/>
          </p:nvSpPr>
          <p:spPr>
            <a:xfrm>
              <a:off x="2902193" y="3865995"/>
              <a:ext cx="72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0" name="Rectangle 629">
              <a:extLst>
                <a:ext uri="{FF2B5EF4-FFF2-40B4-BE49-F238E27FC236}">
                  <a16:creationId xmlns:a16="http://schemas.microsoft.com/office/drawing/2014/main" id="{F6AFBBE9-A821-4014-A920-6378C3359966}"/>
                </a:ext>
              </a:extLst>
            </p:cNvPr>
            <p:cNvSpPr/>
            <p:nvPr/>
          </p:nvSpPr>
          <p:spPr>
            <a:xfrm>
              <a:off x="2902193" y="3403450"/>
              <a:ext cx="326782"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1" name="Rectangle 630">
              <a:extLst>
                <a:ext uri="{FF2B5EF4-FFF2-40B4-BE49-F238E27FC236}">
                  <a16:creationId xmlns:a16="http://schemas.microsoft.com/office/drawing/2014/main" id="{2C4667DB-BC13-4DE2-9438-612A8D9A7546}"/>
                </a:ext>
              </a:extLst>
            </p:cNvPr>
            <p:cNvSpPr/>
            <p:nvPr/>
          </p:nvSpPr>
          <p:spPr>
            <a:xfrm>
              <a:off x="2952039" y="2998635"/>
              <a:ext cx="79200" cy="43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2" name="Rectangle 631">
              <a:extLst>
                <a:ext uri="{FF2B5EF4-FFF2-40B4-BE49-F238E27FC236}">
                  <a16:creationId xmlns:a16="http://schemas.microsoft.com/office/drawing/2014/main" id="{204DD629-CBBE-44BD-83AF-1DC43BBC2FB1}"/>
                </a:ext>
              </a:extLst>
            </p:cNvPr>
            <p:cNvSpPr/>
            <p:nvPr/>
          </p:nvSpPr>
          <p:spPr>
            <a:xfrm>
              <a:off x="3098089" y="3081185"/>
              <a:ext cx="79200"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3" name="Rectangle 632">
              <a:extLst>
                <a:ext uri="{FF2B5EF4-FFF2-40B4-BE49-F238E27FC236}">
                  <a16:creationId xmlns:a16="http://schemas.microsoft.com/office/drawing/2014/main" id="{1183CE3A-5293-4EDF-A115-4B304B9798F9}"/>
                </a:ext>
              </a:extLst>
            </p:cNvPr>
            <p:cNvSpPr/>
            <p:nvPr/>
          </p:nvSpPr>
          <p:spPr>
            <a:xfrm>
              <a:off x="1353204" y="2577260"/>
              <a:ext cx="432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4" name="Block Arc 633">
              <a:extLst>
                <a:ext uri="{FF2B5EF4-FFF2-40B4-BE49-F238E27FC236}">
                  <a16:creationId xmlns:a16="http://schemas.microsoft.com/office/drawing/2014/main" id="{4EC543E1-22DD-4066-96ED-ED5FE38FF253}"/>
                </a:ext>
              </a:extLst>
            </p:cNvPr>
            <p:cNvSpPr/>
            <p:nvPr/>
          </p:nvSpPr>
          <p:spPr>
            <a:xfrm rot="16200000">
              <a:off x="1252494" y="2565614"/>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35" name="Block Arc 634">
              <a:extLst>
                <a:ext uri="{FF2B5EF4-FFF2-40B4-BE49-F238E27FC236}">
                  <a16:creationId xmlns:a16="http://schemas.microsoft.com/office/drawing/2014/main" id="{13CE7FE9-2CE9-4954-B63B-6D29D44F02D1}"/>
                </a:ext>
              </a:extLst>
            </p:cNvPr>
            <p:cNvSpPr/>
            <p:nvPr/>
          </p:nvSpPr>
          <p:spPr>
            <a:xfrm rot="5400000">
              <a:off x="1692769" y="2429077"/>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36" name="Rectangle 635">
              <a:extLst>
                <a:ext uri="{FF2B5EF4-FFF2-40B4-BE49-F238E27FC236}">
                  <a16:creationId xmlns:a16="http://schemas.microsoft.com/office/drawing/2014/main" id="{FCC6BE6D-0FDE-4944-B0CA-EF9665EACF76}"/>
                </a:ext>
              </a:extLst>
            </p:cNvPr>
            <p:cNvSpPr/>
            <p:nvPr/>
          </p:nvSpPr>
          <p:spPr>
            <a:xfrm rot="5400000">
              <a:off x="1783252" y="2408719"/>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7" name="Block Arc 636">
              <a:extLst>
                <a:ext uri="{FF2B5EF4-FFF2-40B4-BE49-F238E27FC236}">
                  <a16:creationId xmlns:a16="http://schemas.microsoft.com/office/drawing/2014/main" id="{239C4621-5DDD-4A29-B105-DE3CAD4849C5}"/>
                </a:ext>
              </a:extLst>
            </p:cNvPr>
            <p:cNvSpPr/>
            <p:nvPr/>
          </p:nvSpPr>
          <p:spPr>
            <a:xfrm rot="16200000">
              <a:off x="1868801" y="2242206"/>
              <a:ext cx="180000" cy="216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38" name="Rectangle 637">
              <a:extLst>
                <a:ext uri="{FF2B5EF4-FFF2-40B4-BE49-F238E27FC236}">
                  <a16:creationId xmlns:a16="http://schemas.microsoft.com/office/drawing/2014/main" id="{1A410233-72A8-4828-B60A-8AE0C36AB706}"/>
                </a:ext>
              </a:extLst>
            </p:cNvPr>
            <p:cNvSpPr/>
            <p:nvPr/>
          </p:nvSpPr>
          <p:spPr>
            <a:xfrm>
              <a:off x="1964870" y="2251200"/>
              <a:ext cx="180000" cy="5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9" name="Partial Circle 638">
              <a:extLst>
                <a:ext uri="{FF2B5EF4-FFF2-40B4-BE49-F238E27FC236}">
                  <a16:creationId xmlns:a16="http://schemas.microsoft.com/office/drawing/2014/main" id="{9EEFDC81-ADA8-48E3-814F-9076C950F0CF}"/>
                </a:ext>
              </a:extLst>
            </p:cNvPr>
            <p:cNvSpPr/>
            <p:nvPr/>
          </p:nvSpPr>
          <p:spPr>
            <a:xfrm rot="10800000">
              <a:off x="2041347" y="1902432"/>
              <a:ext cx="648000" cy="461611"/>
            </a:xfrm>
            <a:prstGeom prst="pie">
              <a:avLst>
                <a:gd name="adj1" fmla="val 0"/>
                <a:gd name="adj2" fmla="val 10844396"/>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40" name="Rectangle 639">
              <a:extLst>
                <a:ext uri="{FF2B5EF4-FFF2-40B4-BE49-F238E27FC236}">
                  <a16:creationId xmlns:a16="http://schemas.microsoft.com/office/drawing/2014/main" id="{07D6A832-B2BE-4C9D-AB86-4264C8F34603}"/>
                </a:ext>
              </a:extLst>
            </p:cNvPr>
            <p:cNvSpPr/>
            <p:nvPr/>
          </p:nvSpPr>
          <p:spPr>
            <a:xfrm>
              <a:off x="2171939" y="1864829"/>
              <a:ext cx="372193"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1" name="Rectangle 640">
              <a:extLst>
                <a:ext uri="{FF2B5EF4-FFF2-40B4-BE49-F238E27FC236}">
                  <a16:creationId xmlns:a16="http://schemas.microsoft.com/office/drawing/2014/main" id="{EBBD2F35-4693-4364-BF1D-48E5904B4BF4}"/>
                </a:ext>
              </a:extLst>
            </p:cNvPr>
            <p:cNvSpPr/>
            <p:nvPr/>
          </p:nvSpPr>
          <p:spPr>
            <a:xfrm>
              <a:off x="2260543" y="1790401"/>
              <a:ext cx="1800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2" name="Block Arc 641">
              <a:extLst>
                <a:ext uri="{FF2B5EF4-FFF2-40B4-BE49-F238E27FC236}">
                  <a16:creationId xmlns:a16="http://schemas.microsoft.com/office/drawing/2014/main" id="{2EF854A3-ACCB-43C6-A84B-37A9C30AC528}"/>
                </a:ext>
              </a:extLst>
            </p:cNvPr>
            <p:cNvSpPr/>
            <p:nvPr/>
          </p:nvSpPr>
          <p:spPr>
            <a:xfrm rot="16200000">
              <a:off x="2366564" y="1536727"/>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43" name="Rectangle 642">
              <a:extLst>
                <a:ext uri="{FF2B5EF4-FFF2-40B4-BE49-F238E27FC236}">
                  <a16:creationId xmlns:a16="http://schemas.microsoft.com/office/drawing/2014/main" id="{9D44649A-6B2D-404B-8BCB-82D3DCDBF91D}"/>
                </a:ext>
              </a:extLst>
            </p:cNvPr>
            <p:cNvSpPr/>
            <p:nvPr/>
          </p:nvSpPr>
          <p:spPr>
            <a:xfrm rot="5400000">
              <a:off x="2266235" y="1723197"/>
              <a:ext cx="180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4" name="Rectangle 643">
              <a:extLst>
                <a:ext uri="{FF2B5EF4-FFF2-40B4-BE49-F238E27FC236}">
                  <a16:creationId xmlns:a16="http://schemas.microsoft.com/office/drawing/2014/main" id="{FA68F6D4-7C82-4A02-8712-C55C07ABFA1D}"/>
                </a:ext>
              </a:extLst>
            </p:cNvPr>
            <p:cNvSpPr/>
            <p:nvPr/>
          </p:nvSpPr>
          <p:spPr>
            <a:xfrm rot="10800000">
              <a:off x="2455927" y="1566355"/>
              <a:ext cx="252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5" name="Rectangle 644">
              <a:extLst>
                <a:ext uri="{FF2B5EF4-FFF2-40B4-BE49-F238E27FC236}">
                  <a16:creationId xmlns:a16="http://schemas.microsoft.com/office/drawing/2014/main" id="{0F0508AF-1E2E-42F8-AA49-A5400E5E4629}"/>
                </a:ext>
              </a:extLst>
            </p:cNvPr>
            <p:cNvSpPr/>
            <p:nvPr/>
          </p:nvSpPr>
          <p:spPr>
            <a:xfrm rot="5400000">
              <a:off x="1910297" y="2555832"/>
              <a:ext cx="1782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6" name="Block Arc 645">
              <a:extLst>
                <a:ext uri="{FF2B5EF4-FFF2-40B4-BE49-F238E27FC236}">
                  <a16:creationId xmlns:a16="http://schemas.microsoft.com/office/drawing/2014/main" id="{37F9B48B-A1CC-470B-AC07-5F114E73455E}"/>
                </a:ext>
              </a:extLst>
            </p:cNvPr>
            <p:cNvSpPr/>
            <p:nvPr/>
          </p:nvSpPr>
          <p:spPr>
            <a:xfrm>
              <a:off x="2607925" y="1575288"/>
              <a:ext cx="216000" cy="288000"/>
            </a:xfrm>
            <a:prstGeom prst="blockArc">
              <a:avLst>
                <a:gd name="adj1" fmla="val 16361018"/>
                <a:gd name="adj2" fmla="val 21418215"/>
                <a:gd name="adj3" fmla="val 23164"/>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47" name="Rectangle 646">
              <a:extLst>
                <a:ext uri="{FF2B5EF4-FFF2-40B4-BE49-F238E27FC236}">
                  <a16:creationId xmlns:a16="http://schemas.microsoft.com/office/drawing/2014/main" id="{9A4823CB-5C51-424E-BD41-E1851157476D}"/>
                </a:ext>
              </a:extLst>
            </p:cNvPr>
            <p:cNvSpPr/>
            <p:nvPr/>
          </p:nvSpPr>
          <p:spPr>
            <a:xfrm rot="10800000">
              <a:off x="2677952" y="2242438"/>
              <a:ext cx="144000" cy="612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8" name="Rectangle: Rounded Corners 647">
              <a:extLst>
                <a:ext uri="{FF2B5EF4-FFF2-40B4-BE49-F238E27FC236}">
                  <a16:creationId xmlns:a16="http://schemas.microsoft.com/office/drawing/2014/main" id="{BAC3E415-66BF-40EE-A01F-AF3B58005CB5}"/>
                </a:ext>
              </a:extLst>
            </p:cNvPr>
            <p:cNvSpPr/>
            <p:nvPr/>
          </p:nvSpPr>
          <p:spPr>
            <a:xfrm>
              <a:off x="1438182" y="1430528"/>
              <a:ext cx="324000" cy="108000"/>
            </a:xfrm>
            <a:prstGeom prst="round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9" name="Rectangle 648">
              <a:extLst>
                <a:ext uri="{FF2B5EF4-FFF2-40B4-BE49-F238E27FC236}">
                  <a16:creationId xmlns:a16="http://schemas.microsoft.com/office/drawing/2014/main" id="{C3C28010-99CF-4FE3-8963-3D14105B79F0}"/>
                </a:ext>
              </a:extLst>
            </p:cNvPr>
            <p:cNvSpPr/>
            <p:nvPr/>
          </p:nvSpPr>
          <p:spPr>
            <a:xfrm>
              <a:off x="929718" y="4554342"/>
              <a:ext cx="2592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0" name="Block Arc 649">
              <a:extLst>
                <a:ext uri="{FF2B5EF4-FFF2-40B4-BE49-F238E27FC236}">
                  <a16:creationId xmlns:a16="http://schemas.microsoft.com/office/drawing/2014/main" id="{CA000F25-C97D-464B-B8D9-A86CD73BE82D}"/>
                </a:ext>
              </a:extLst>
            </p:cNvPr>
            <p:cNvSpPr/>
            <p:nvPr/>
          </p:nvSpPr>
          <p:spPr>
            <a:xfrm>
              <a:off x="778971" y="4400584"/>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51" name="Rectangle 650">
              <a:extLst>
                <a:ext uri="{FF2B5EF4-FFF2-40B4-BE49-F238E27FC236}">
                  <a16:creationId xmlns:a16="http://schemas.microsoft.com/office/drawing/2014/main" id="{C5F2C3F4-FE83-40B3-88EB-D1D2E6B1AC39}"/>
                </a:ext>
              </a:extLst>
            </p:cNvPr>
            <p:cNvSpPr/>
            <p:nvPr/>
          </p:nvSpPr>
          <p:spPr>
            <a:xfrm>
              <a:off x="3275548" y="4269317"/>
              <a:ext cx="195058"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2" name="Rectangle 651">
              <a:extLst>
                <a:ext uri="{FF2B5EF4-FFF2-40B4-BE49-F238E27FC236}">
                  <a16:creationId xmlns:a16="http://schemas.microsoft.com/office/drawing/2014/main" id="{57CCDFB4-BF71-4CA2-8FD5-EE9E53F8332E}"/>
                </a:ext>
              </a:extLst>
            </p:cNvPr>
            <p:cNvSpPr/>
            <p:nvPr/>
          </p:nvSpPr>
          <p:spPr>
            <a:xfrm>
              <a:off x="3358758" y="4199188"/>
              <a:ext cx="360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3" name="Rectangle 652">
              <a:extLst>
                <a:ext uri="{FF2B5EF4-FFF2-40B4-BE49-F238E27FC236}">
                  <a16:creationId xmlns:a16="http://schemas.microsoft.com/office/drawing/2014/main" id="{76A2C755-4A23-4E36-A3BC-1CE2764A8263}"/>
                </a:ext>
              </a:extLst>
            </p:cNvPr>
            <p:cNvSpPr/>
            <p:nvPr/>
          </p:nvSpPr>
          <p:spPr>
            <a:xfrm>
              <a:off x="3456928" y="4233778"/>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4" name="Rectangle 653">
              <a:extLst>
                <a:ext uri="{FF2B5EF4-FFF2-40B4-BE49-F238E27FC236}">
                  <a16:creationId xmlns:a16="http://schemas.microsoft.com/office/drawing/2014/main" id="{F9576484-CDBB-4D92-9894-D9AAB4A48479}"/>
                </a:ext>
              </a:extLst>
            </p:cNvPr>
            <p:cNvSpPr/>
            <p:nvPr/>
          </p:nvSpPr>
          <p:spPr>
            <a:xfrm>
              <a:off x="3370908" y="4132798"/>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5" name="Rectangle 654">
              <a:extLst>
                <a:ext uri="{FF2B5EF4-FFF2-40B4-BE49-F238E27FC236}">
                  <a16:creationId xmlns:a16="http://schemas.microsoft.com/office/drawing/2014/main" id="{8A637A12-28D0-4543-90A9-2CCBF0660E9C}"/>
                </a:ext>
              </a:extLst>
            </p:cNvPr>
            <p:cNvSpPr/>
            <p:nvPr/>
          </p:nvSpPr>
          <p:spPr>
            <a:xfrm rot="5400000">
              <a:off x="3365663" y="4179778"/>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6" name="Trapezoid 655">
              <a:extLst>
                <a:ext uri="{FF2B5EF4-FFF2-40B4-BE49-F238E27FC236}">
                  <a16:creationId xmlns:a16="http://schemas.microsoft.com/office/drawing/2014/main" id="{B0FA714F-E812-4CA1-9E4F-7DC75EEF2259}"/>
                </a:ext>
              </a:extLst>
            </p:cNvPr>
            <p:cNvSpPr/>
            <p:nvPr/>
          </p:nvSpPr>
          <p:spPr>
            <a:xfrm rot="10800000">
              <a:off x="3321036" y="414856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7" name="Rectangle 656">
              <a:extLst>
                <a:ext uri="{FF2B5EF4-FFF2-40B4-BE49-F238E27FC236}">
                  <a16:creationId xmlns:a16="http://schemas.microsoft.com/office/drawing/2014/main" id="{3668D355-8A42-4B30-99AF-8711B8DCC4A1}"/>
                </a:ext>
              </a:extLst>
            </p:cNvPr>
            <p:cNvSpPr/>
            <p:nvPr/>
          </p:nvSpPr>
          <p:spPr>
            <a:xfrm>
              <a:off x="872772" y="4362307"/>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8" name="Rectangle 657">
              <a:extLst>
                <a:ext uri="{FF2B5EF4-FFF2-40B4-BE49-F238E27FC236}">
                  <a16:creationId xmlns:a16="http://schemas.microsoft.com/office/drawing/2014/main" id="{9B95FC85-3148-46D5-8354-C19BFAEA487F}"/>
                </a:ext>
              </a:extLst>
            </p:cNvPr>
            <p:cNvSpPr/>
            <p:nvPr/>
          </p:nvSpPr>
          <p:spPr>
            <a:xfrm>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9" name="Rectangle 658">
              <a:extLst>
                <a:ext uri="{FF2B5EF4-FFF2-40B4-BE49-F238E27FC236}">
                  <a16:creationId xmlns:a16="http://schemas.microsoft.com/office/drawing/2014/main" id="{F18263E8-A370-4B01-8EA4-7A5F46ED6D51}"/>
                </a:ext>
              </a:extLst>
            </p:cNvPr>
            <p:cNvSpPr/>
            <p:nvPr/>
          </p:nvSpPr>
          <p:spPr>
            <a:xfrm>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0" name="Rectangle 659">
              <a:extLst>
                <a:ext uri="{FF2B5EF4-FFF2-40B4-BE49-F238E27FC236}">
                  <a16:creationId xmlns:a16="http://schemas.microsoft.com/office/drawing/2014/main" id="{1B28961C-E1E2-4A3F-9FCE-F5B293AC2562}"/>
                </a:ext>
              </a:extLst>
            </p:cNvPr>
            <p:cNvSpPr/>
            <p:nvPr/>
          </p:nvSpPr>
          <p:spPr>
            <a:xfrm rot="5400000">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1" name="Trapezoid 660">
              <a:extLst>
                <a:ext uri="{FF2B5EF4-FFF2-40B4-BE49-F238E27FC236}">
                  <a16:creationId xmlns:a16="http://schemas.microsoft.com/office/drawing/2014/main" id="{C8DFB3B1-60A4-403D-B274-C878FB261010}"/>
                </a:ext>
              </a:extLst>
            </p:cNvPr>
            <p:cNvSpPr/>
            <p:nvPr/>
          </p:nvSpPr>
          <p:spPr>
            <a:xfrm rot="10800000">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62" name="Group 661">
            <a:extLst>
              <a:ext uri="{FF2B5EF4-FFF2-40B4-BE49-F238E27FC236}">
                <a16:creationId xmlns:a16="http://schemas.microsoft.com/office/drawing/2014/main" id="{7BC44B7D-D1E1-4BF0-87EA-509DFE46B221}"/>
              </a:ext>
            </a:extLst>
          </p:cNvPr>
          <p:cNvGrpSpPr>
            <a:grpSpLocks noChangeAspect="1"/>
          </p:cNvGrpSpPr>
          <p:nvPr/>
        </p:nvGrpSpPr>
        <p:grpSpPr>
          <a:xfrm>
            <a:off x="8022574" y="3857990"/>
            <a:ext cx="108000" cy="197711"/>
            <a:chOff x="916353" y="4250406"/>
            <a:chExt cx="252000" cy="461326"/>
          </a:xfrm>
        </p:grpSpPr>
        <p:sp>
          <p:nvSpPr>
            <p:cNvPr id="663" name="Rectangle 662">
              <a:extLst>
                <a:ext uri="{FF2B5EF4-FFF2-40B4-BE49-F238E27FC236}">
                  <a16:creationId xmlns:a16="http://schemas.microsoft.com/office/drawing/2014/main" id="{B3E2B726-5D73-4626-A5BD-8580649D814D}"/>
                </a:ext>
              </a:extLst>
            </p:cNvPr>
            <p:cNvSpPr/>
            <p:nvPr/>
          </p:nvSpPr>
          <p:spPr>
            <a:xfrm flipH="1">
              <a:off x="1052180" y="4385455"/>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4" name="Rectangle 663">
              <a:extLst>
                <a:ext uri="{FF2B5EF4-FFF2-40B4-BE49-F238E27FC236}">
                  <a16:creationId xmlns:a16="http://schemas.microsoft.com/office/drawing/2014/main" id="{051A78F5-7BCB-4893-916F-1A992C32F2B1}"/>
                </a:ext>
              </a:extLst>
            </p:cNvPr>
            <p:cNvSpPr/>
            <p:nvPr/>
          </p:nvSpPr>
          <p:spPr>
            <a:xfrm flipH="1">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5" name="Rectangle 664">
              <a:extLst>
                <a:ext uri="{FF2B5EF4-FFF2-40B4-BE49-F238E27FC236}">
                  <a16:creationId xmlns:a16="http://schemas.microsoft.com/office/drawing/2014/main" id="{96F69276-7578-4B68-AAD1-EED8F4F5E01A}"/>
                </a:ext>
              </a:extLst>
            </p:cNvPr>
            <p:cNvSpPr/>
            <p:nvPr/>
          </p:nvSpPr>
          <p:spPr>
            <a:xfrm flipH="1">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6" name="Rectangle 665">
              <a:extLst>
                <a:ext uri="{FF2B5EF4-FFF2-40B4-BE49-F238E27FC236}">
                  <a16:creationId xmlns:a16="http://schemas.microsoft.com/office/drawing/2014/main" id="{5E7E35FF-A010-49B3-A559-CA8B4ECA8B48}"/>
                </a:ext>
              </a:extLst>
            </p:cNvPr>
            <p:cNvSpPr/>
            <p:nvPr/>
          </p:nvSpPr>
          <p:spPr>
            <a:xfrm rot="16200000" flipH="1">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7" name="Trapezoid 666">
              <a:extLst>
                <a:ext uri="{FF2B5EF4-FFF2-40B4-BE49-F238E27FC236}">
                  <a16:creationId xmlns:a16="http://schemas.microsoft.com/office/drawing/2014/main" id="{D692AD44-EFC7-4FC7-9201-17C13232CD15}"/>
                </a:ext>
              </a:extLst>
            </p:cNvPr>
            <p:cNvSpPr/>
            <p:nvPr/>
          </p:nvSpPr>
          <p:spPr>
            <a:xfrm rot="10800000" flipH="1">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8" name="Block Arc 667">
              <a:extLst>
                <a:ext uri="{FF2B5EF4-FFF2-40B4-BE49-F238E27FC236}">
                  <a16:creationId xmlns:a16="http://schemas.microsoft.com/office/drawing/2014/main" id="{83DC00EC-06EC-4482-886F-C154BE835065}"/>
                </a:ext>
              </a:extLst>
            </p:cNvPr>
            <p:cNvSpPr/>
            <p:nvPr/>
          </p:nvSpPr>
          <p:spPr>
            <a:xfrm flipH="1">
              <a:off x="916353" y="44237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669" name="Trapezoid 668">
            <a:extLst>
              <a:ext uri="{FF2B5EF4-FFF2-40B4-BE49-F238E27FC236}">
                <a16:creationId xmlns:a16="http://schemas.microsoft.com/office/drawing/2014/main" id="{E32BDD96-5E91-4586-9E82-A2CF82E3F5D2}"/>
              </a:ext>
            </a:extLst>
          </p:cNvPr>
          <p:cNvSpPr/>
          <p:nvPr/>
        </p:nvSpPr>
        <p:spPr>
          <a:xfrm>
            <a:off x="10962291" y="3832162"/>
            <a:ext cx="72000" cy="72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0" name="Trapezoid 669">
            <a:extLst>
              <a:ext uri="{FF2B5EF4-FFF2-40B4-BE49-F238E27FC236}">
                <a16:creationId xmlns:a16="http://schemas.microsoft.com/office/drawing/2014/main" id="{14A5B986-0C26-4DB8-9B72-094594C018A0}"/>
              </a:ext>
            </a:extLst>
          </p:cNvPr>
          <p:cNvSpPr/>
          <p:nvPr/>
        </p:nvSpPr>
        <p:spPr>
          <a:xfrm>
            <a:off x="11515297" y="3832455"/>
            <a:ext cx="54000" cy="54000"/>
          </a:xfrm>
          <a:prstGeom prst="trapezoid">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71" name="Rectangle 670">
            <a:extLst>
              <a:ext uri="{FF2B5EF4-FFF2-40B4-BE49-F238E27FC236}">
                <a16:creationId xmlns:a16="http://schemas.microsoft.com/office/drawing/2014/main" id="{9F82F2B7-1948-4D62-BD43-25012DFAF0FD}"/>
              </a:ext>
            </a:extLst>
          </p:cNvPr>
          <p:cNvSpPr/>
          <p:nvPr/>
        </p:nvSpPr>
        <p:spPr>
          <a:xfrm>
            <a:off x="11270778" y="3709848"/>
            <a:ext cx="36000" cy="12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2" name="Rectangle 671">
            <a:extLst>
              <a:ext uri="{FF2B5EF4-FFF2-40B4-BE49-F238E27FC236}">
                <a16:creationId xmlns:a16="http://schemas.microsoft.com/office/drawing/2014/main" id="{325B614E-9B0B-4D64-8339-AD9C37281AC5}"/>
              </a:ext>
            </a:extLst>
          </p:cNvPr>
          <p:cNvSpPr/>
          <p:nvPr/>
        </p:nvSpPr>
        <p:spPr>
          <a:xfrm>
            <a:off x="11215868" y="3766680"/>
            <a:ext cx="18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3" name="Rectangle 672">
            <a:extLst>
              <a:ext uri="{FF2B5EF4-FFF2-40B4-BE49-F238E27FC236}">
                <a16:creationId xmlns:a16="http://schemas.microsoft.com/office/drawing/2014/main" id="{C41ADD93-80E5-4424-BFCB-7D4F5D994B2C}"/>
              </a:ext>
            </a:extLst>
          </p:cNvPr>
          <p:cNvSpPr/>
          <p:nvPr/>
        </p:nvSpPr>
        <p:spPr>
          <a:xfrm>
            <a:off x="11286104" y="3641874"/>
            <a:ext cx="7200" cy="7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4" name="Rectangle 673">
            <a:extLst>
              <a:ext uri="{FF2B5EF4-FFF2-40B4-BE49-F238E27FC236}">
                <a16:creationId xmlns:a16="http://schemas.microsoft.com/office/drawing/2014/main" id="{42E7962E-322F-4804-8329-A3C3A6860C11}"/>
              </a:ext>
            </a:extLst>
          </p:cNvPr>
          <p:cNvSpPr/>
          <p:nvPr/>
        </p:nvSpPr>
        <p:spPr>
          <a:xfrm rot="5400000">
            <a:off x="11279271" y="3682502"/>
            <a:ext cx="21780" cy="108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5" name="Trapezoid 674">
            <a:extLst>
              <a:ext uri="{FF2B5EF4-FFF2-40B4-BE49-F238E27FC236}">
                <a16:creationId xmlns:a16="http://schemas.microsoft.com/office/drawing/2014/main" id="{431BA318-62A8-4930-B77C-802CDAF8C351}"/>
              </a:ext>
            </a:extLst>
          </p:cNvPr>
          <p:cNvSpPr/>
          <p:nvPr/>
        </p:nvSpPr>
        <p:spPr>
          <a:xfrm rot="10800000">
            <a:off x="11236232" y="3663992"/>
            <a:ext cx="108000" cy="18000"/>
          </a:xfrm>
          <a:prstGeom prst="trapezoid">
            <a:avLst>
              <a:gd name="adj" fmla="val 9595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6" name="Rectangle 675">
            <a:extLst>
              <a:ext uri="{FF2B5EF4-FFF2-40B4-BE49-F238E27FC236}">
                <a16:creationId xmlns:a16="http://schemas.microsoft.com/office/drawing/2014/main" id="{CBE88025-FCD3-4FAA-AE7E-D8FA0C752B1F}"/>
              </a:ext>
            </a:extLst>
          </p:cNvPr>
          <p:cNvSpPr/>
          <p:nvPr/>
        </p:nvSpPr>
        <p:spPr>
          <a:xfrm>
            <a:off x="11360328" y="3766564"/>
            <a:ext cx="18000" cy="64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7" name="Freeform: Shape 676">
            <a:extLst>
              <a:ext uri="{FF2B5EF4-FFF2-40B4-BE49-F238E27FC236}">
                <a16:creationId xmlns:a16="http://schemas.microsoft.com/office/drawing/2014/main" id="{B92247C6-BD43-4C8D-B24B-3D910F3C827D}"/>
              </a:ext>
            </a:extLst>
          </p:cNvPr>
          <p:cNvSpPr/>
          <p:nvPr/>
        </p:nvSpPr>
        <p:spPr>
          <a:xfrm>
            <a:off x="8077202" y="3828995"/>
            <a:ext cx="1043014" cy="121480"/>
          </a:xfrm>
          <a:custGeom>
            <a:avLst/>
            <a:gdLst>
              <a:gd name="connsiteX0" fmla="*/ 0 w 227720"/>
              <a:gd name="connsiteY0" fmla="*/ 33020 h 33020"/>
              <a:gd name="connsiteX1" fmla="*/ 99060 w 227720"/>
              <a:gd name="connsiteY1" fmla="*/ 5080 h 33020"/>
              <a:gd name="connsiteX2" fmla="*/ 162560 w 227720"/>
              <a:gd name="connsiteY2" fmla="*/ 5080 h 33020"/>
              <a:gd name="connsiteX3" fmla="*/ 195580 w 227720"/>
              <a:gd name="connsiteY3" fmla="*/ 5080 h 33020"/>
              <a:gd name="connsiteX4" fmla="*/ 226060 w 227720"/>
              <a:gd name="connsiteY4" fmla="*/ 7620 h 33020"/>
              <a:gd name="connsiteX5" fmla="*/ 220980 w 227720"/>
              <a:gd name="connsiteY5" fmla="*/ 0 h 33020"/>
              <a:gd name="connsiteX0" fmla="*/ 0 w 230621"/>
              <a:gd name="connsiteY0" fmla="*/ 18344 h 18344"/>
              <a:gd name="connsiteX1" fmla="*/ 101961 w 230621"/>
              <a:gd name="connsiteY1" fmla="*/ 5080 h 18344"/>
              <a:gd name="connsiteX2" fmla="*/ 165461 w 230621"/>
              <a:gd name="connsiteY2" fmla="*/ 5080 h 18344"/>
              <a:gd name="connsiteX3" fmla="*/ 198481 w 230621"/>
              <a:gd name="connsiteY3" fmla="*/ 5080 h 18344"/>
              <a:gd name="connsiteX4" fmla="*/ 228961 w 230621"/>
              <a:gd name="connsiteY4" fmla="*/ 7620 h 18344"/>
              <a:gd name="connsiteX5" fmla="*/ 223881 w 230621"/>
              <a:gd name="connsiteY5" fmla="*/ 0 h 18344"/>
              <a:gd name="connsiteX0" fmla="*/ 0 w 230621"/>
              <a:gd name="connsiteY0" fmla="*/ 18344 h 26375"/>
              <a:gd name="connsiteX1" fmla="*/ 101961 w 230621"/>
              <a:gd name="connsiteY1" fmla="*/ 5080 h 26375"/>
              <a:gd name="connsiteX2" fmla="*/ 165461 w 230621"/>
              <a:gd name="connsiteY2" fmla="*/ 5080 h 26375"/>
              <a:gd name="connsiteX3" fmla="*/ 198481 w 230621"/>
              <a:gd name="connsiteY3" fmla="*/ 5080 h 26375"/>
              <a:gd name="connsiteX4" fmla="*/ 228961 w 230621"/>
              <a:gd name="connsiteY4" fmla="*/ 7620 h 26375"/>
              <a:gd name="connsiteX5" fmla="*/ 223881 w 230621"/>
              <a:gd name="connsiteY5" fmla="*/ 0 h 26375"/>
              <a:gd name="connsiteX0" fmla="*/ 0 w 230621"/>
              <a:gd name="connsiteY0" fmla="*/ 18344 h 28569"/>
              <a:gd name="connsiteX1" fmla="*/ 101961 w 230621"/>
              <a:gd name="connsiteY1" fmla="*/ 16087 h 28569"/>
              <a:gd name="connsiteX2" fmla="*/ 165461 w 230621"/>
              <a:gd name="connsiteY2" fmla="*/ 5080 h 28569"/>
              <a:gd name="connsiteX3" fmla="*/ 198481 w 230621"/>
              <a:gd name="connsiteY3" fmla="*/ 5080 h 28569"/>
              <a:gd name="connsiteX4" fmla="*/ 228961 w 230621"/>
              <a:gd name="connsiteY4" fmla="*/ 7620 h 28569"/>
              <a:gd name="connsiteX5" fmla="*/ 223881 w 230621"/>
              <a:gd name="connsiteY5" fmla="*/ 0 h 28569"/>
              <a:gd name="connsiteX0" fmla="*/ 0 w 230621"/>
              <a:gd name="connsiteY0" fmla="*/ 18344 h 30857"/>
              <a:gd name="connsiteX1" fmla="*/ 101961 w 230621"/>
              <a:gd name="connsiteY1" fmla="*/ 16087 h 30857"/>
              <a:gd name="connsiteX2" fmla="*/ 165461 w 230621"/>
              <a:gd name="connsiteY2" fmla="*/ 5080 h 30857"/>
              <a:gd name="connsiteX3" fmla="*/ 198481 w 230621"/>
              <a:gd name="connsiteY3" fmla="*/ 5080 h 30857"/>
              <a:gd name="connsiteX4" fmla="*/ 228961 w 230621"/>
              <a:gd name="connsiteY4" fmla="*/ 7620 h 30857"/>
              <a:gd name="connsiteX5" fmla="*/ 223881 w 230621"/>
              <a:gd name="connsiteY5" fmla="*/ 0 h 30857"/>
              <a:gd name="connsiteX0" fmla="*/ 0 w 228856"/>
              <a:gd name="connsiteY0" fmla="*/ 60265 h 72778"/>
              <a:gd name="connsiteX1" fmla="*/ 101961 w 228856"/>
              <a:gd name="connsiteY1" fmla="*/ 58008 h 72778"/>
              <a:gd name="connsiteX2" fmla="*/ 165461 w 228856"/>
              <a:gd name="connsiteY2" fmla="*/ 47001 h 72778"/>
              <a:gd name="connsiteX3" fmla="*/ 198481 w 228856"/>
              <a:gd name="connsiteY3" fmla="*/ 47001 h 72778"/>
              <a:gd name="connsiteX4" fmla="*/ 226640 w 228856"/>
              <a:gd name="connsiteY4" fmla="*/ 11 h 72778"/>
              <a:gd name="connsiteX5" fmla="*/ 223881 w 228856"/>
              <a:gd name="connsiteY5" fmla="*/ 41921 h 72778"/>
              <a:gd name="connsiteX0" fmla="*/ 0 w 233729"/>
              <a:gd name="connsiteY0" fmla="*/ 71543 h 84056"/>
              <a:gd name="connsiteX1" fmla="*/ 101961 w 233729"/>
              <a:gd name="connsiteY1" fmla="*/ 69286 h 84056"/>
              <a:gd name="connsiteX2" fmla="*/ 165461 w 233729"/>
              <a:gd name="connsiteY2" fmla="*/ 58279 h 84056"/>
              <a:gd name="connsiteX3" fmla="*/ 198481 w 233729"/>
              <a:gd name="connsiteY3" fmla="*/ 58279 h 84056"/>
              <a:gd name="connsiteX4" fmla="*/ 226640 w 233729"/>
              <a:gd name="connsiteY4" fmla="*/ 11289 h 84056"/>
              <a:gd name="connsiteX5" fmla="*/ 232005 w 233729"/>
              <a:gd name="connsiteY5" fmla="*/ 0 h 84056"/>
              <a:gd name="connsiteX0" fmla="*/ 0 w 233227"/>
              <a:gd name="connsiteY0" fmla="*/ 71543 h 84056"/>
              <a:gd name="connsiteX1" fmla="*/ 101961 w 233227"/>
              <a:gd name="connsiteY1" fmla="*/ 69286 h 84056"/>
              <a:gd name="connsiteX2" fmla="*/ 165461 w 233227"/>
              <a:gd name="connsiteY2" fmla="*/ 58279 h 84056"/>
              <a:gd name="connsiteX3" fmla="*/ 198481 w 233227"/>
              <a:gd name="connsiteY3" fmla="*/ 58279 h 84056"/>
              <a:gd name="connsiteX4" fmla="*/ 222578 w 233227"/>
              <a:gd name="connsiteY4" fmla="*/ 38806 h 84056"/>
              <a:gd name="connsiteX5" fmla="*/ 232005 w 233227"/>
              <a:gd name="connsiteY5" fmla="*/ 0 h 84056"/>
              <a:gd name="connsiteX0" fmla="*/ 0 w 232978"/>
              <a:gd name="connsiteY0" fmla="*/ 71543 h 84056"/>
              <a:gd name="connsiteX1" fmla="*/ 101961 w 232978"/>
              <a:gd name="connsiteY1" fmla="*/ 69286 h 84056"/>
              <a:gd name="connsiteX2" fmla="*/ 165461 w 232978"/>
              <a:gd name="connsiteY2" fmla="*/ 58279 h 84056"/>
              <a:gd name="connsiteX3" fmla="*/ 198481 w 232978"/>
              <a:gd name="connsiteY3" fmla="*/ 58279 h 84056"/>
              <a:gd name="connsiteX4" fmla="*/ 219096 w 232978"/>
              <a:gd name="connsiteY4" fmla="*/ 14958 h 84056"/>
              <a:gd name="connsiteX5" fmla="*/ 232005 w 232978"/>
              <a:gd name="connsiteY5" fmla="*/ 0 h 84056"/>
              <a:gd name="connsiteX0" fmla="*/ 0 w 232978"/>
              <a:gd name="connsiteY0" fmla="*/ 71543 h 84056"/>
              <a:gd name="connsiteX1" fmla="*/ 101961 w 232978"/>
              <a:gd name="connsiteY1" fmla="*/ 69286 h 84056"/>
              <a:gd name="connsiteX2" fmla="*/ 165461 w 232978"/>
              <a:gd name="connsiteY2" fmla="*/ 58279 h 84056"/>
              <a:gd name="connsiteX3" fmla="*/ 209506 w 232978"/>
              <a:gd name="connsiteY3" fmla="*/ 52776 h 84056"/>
              <a:gd name="connsiteX4" fmla="*/ 219096 w 232978"/>
              <a:gd name="connsiteY4" fmla="*/ 14958 h 84056"/>
              <a:gd name="connsiteX5" fmla="*/ 232005 w 232978"/>
              <a:gd name="connsiteY5" fmla="*/ 0 h 84056"/>
              <a:gd name="connsiteX0" fmla="*/ 0 w 233339"/>
              <a:gd name="connsiteY0" fmla="*/ 71543 h 84056"/>
              <a:gd name="connsiteX1" fmla="*/ 101961 w 233339"/>
              <a:gd name="connsiteY1" fmla="*/ 69286 h 84056"/>
              <a:gd name="connsiteX2" fmla="*/ 165461 w 233339"/>
              <a:gd name="connsiteY2" fmla="*/ 58279 h 84056"/>
              <a:gd name="connsiteX3" fmla="*/ 209506 w 233339"/>
              <a:gd name="connsiteY3" fmla="*/ 52776 h 84056"/>
              <a:gd name="connsiteX4" fmla="*/ 223738 w 233339"/>
              <a:gd name="connsiteY4" fmla="*/ 20461 h 84056"/>
              <a:gd name="connsiteX5" fmla="*/ 232005 w 233339"/>
              <a:gd name="connsiteY5" fmla="*/ 0 h 84056"/>
              <a:gd name="connsiteX0" fmla="*/ 0 w 233550"/>
              <a:gd name="connsiteY0" fmla="*/ 71543 h 84056"/>
              <a:gd name="connsiteX1" fmla="*/ 101961 w 233550"/>
              <a:gd name="connsiteY1" fmla="*/ 69286 h 84056"/>
              <a:gd name="connsiteX2" fmla="*/ 165461 w 233550"/>
              <a:gd name="connsiteY2" fmla="*/ 58279 h 84056"/>
              <a:gd name="connsiteX3" fmla="*/ 209506 w 233550"/>
              <a:gd name="connsiteY3" fmla="*/ 52776 h 84056"/>
              <a:gd name="connsiteX4" fmla="*/ 225479 w 233550"/>
              <a:gd name="connsiteY4" fmla="*/ 36971 h 84056"/>
              <a:gd name="connsiteX5" fmla="*/ 232005 w 233550"/>
              <a:gd name="connsiteY5" fmla="*/ 0 h 84056"/>
              <a:gd name="connsiteX0" fmla="*/ 0 w 233131"/>
              <a:gd name="connsiteY0" fmla="*/ 71543 h 84056"/>
              <a:gd name="connsiteX1" fmla="*/ 101961 w 233131"/>
              <a:gd name="connsiteY1" fmla="*/ 69286 h 84056"/>
              <a:gd name="connsiteX2" fmla="*/ 165461 w 233131"/>
              <a:gd name="connsiteY2" fmla="*/ 58279 h 84056"/>
              <a:gd name="connsiteX3" fmla="*/ 209506 w 233131"/>
              <a:gd name="connsiteY3" fmla="*/ 52776 h 84056"/>
              <a:gd name="connsiteX4" fmla="*/ 221417 w 233131"/>
              <a:gd name="connsiteY4" fmla="*/ 18627 h 84056"/>
              <a:gd name="connsiteX5" fmla="*/ 232005 w 233131"/>
              <a:gd name="connsiteY5" fmla="*/ 0 h 84056"/>
              <a:gd name="connsiteX0" fmla="*/ 0 w 233131"/>
              <a:gd name="connsiteY0" fmla="*/ 71543 h 84056"/>
              <a:gd name="connsiteX1" fmla="*/ 101961 w 233131"/>
              <a:gd name="connsiteY1" fmla="*/ 69286 h 84056"/>
              <a:gd name="connsiteX2" fmla="*/ 165461 w 233131"/>
              <a:gd name="connsiteY2" fmla="*/ 58279 h 84056"/>
              <a:gd name="connsiteX3" fmla="*/ 212407 w 233131"/>
              <a:gd name="connsiteY3" fmla="*/ 52776 h 84056"/>
              <a:gd name="connsiteX4" fmla="*/ 221417 w 233131"/>
              <a:gd name="connsiteY4" fmla="*/ 18627 h 84056"/>
              <a:gd name="connsiteX5" fmla="*/ 232005 w 233131"/>
              <a:gd name="connsiteY5" fmla="*/ 0 h 84056"/>
              <a:gd name="connsiteX0" fmla="*/ 0 w 233669"/>
              <a:gd name="connsiteY0" fmla="*/ 64205 h 76718"/>
              <a:gd name="connsiteX1" fmla="*/ 101961 w 233669"/>
              <a:gd name="connsiteY1" fmla="*/ 61948 h 76718"/>
              <a:gd name="connsiteX2" fmla="*/ 165461 w 233669"/>
              <a:gd name="connsiteY2" fmla="*/ 50941 h 76718"/>
              <a:gd name="connsiteX3" fmla="*/ 212407 w 233669"/>
              <a:gd name="connsiteY3" fmla="*/ 45438 h 76718"/>
              <a:gd name="connsiteX4" fmla="*/ 221417 w 233669"/>
              <a:gd name="connsiteY4" fmla="*/ 11289 h 76718"/>
              <a:gd name="connsiteX5" fmla="*/ 232585 w 233669"/>
              <a:gd name="connsiteY5" fmla="*/ 0 h 76718"/>
              <a:gd name="connsiteX0" fmla="*/ 0 w 235410"/>
              <a:gd name="connsiteY0" fmla="*/ 58701 h 70270"/>
              <a:gd name="connsiteX1" fmla="*/ 103702 w 235410"/>
              <a:gd name="connsiteY1" fmla="*/ 61948 h 70270"/>
              <a:gd name="connsiteX2" fmla="*/ 167202 w 235410"/>
              <a:gd name="connsiteY2" fmla="*/ 50941 h 70270"/>
              <a:gd name="connsiteX3" fmla="*/ 214148 w 235410"/>
              <a:gd name="connsiteY3" fmla="*/ 45438 h 70270"/>
              <a:gd name="connsiteX4" fmla="*/ 223158 w 235410"/>
              <a:gd name="connsiteY4" fmla="*/ 11289 h 70270"/>
              <a:gd name="connsiteX5" fmla="*/ 234326 w 235410"/>
              <a:gd name="connsiteY5" fmla="*/ 0 h 70270"/>
              <a:gd name="connsiteX0" fmla="*/ 0 w 235410"/>
              <a:gd name="connsiteY0" fmla="*/ 58701 h 75120"/>
              <a:gd name="connsiteX1" fmla="*/ 103702 w 235410"/>
              <a:gd name="connsiteY1" fmla="*/ 61948 h 75120"/>
              <a:gd name="connsiteX2" fmla="*/ 167202 w 235410"/>
              <a:gd name="connsiteY2" fmla="*/ 50941 h 75120"/>
              <a:gd name="connsiteX3" fmla="*/ 214148 w 235410"/>
              <a:gd name="connsiteY3" fmla="*/ 45438 h 75120"/>
              <a:gd name="connsiteX4" fmla="*/ 223158 w 235410"/>
              <a:gd name="connsiteY4" fmla="*/ 11289 h 75120"/>
              <a:gd name="connsiteX5" fmla="*/ 234326 w 235410"/>
              <a:gd name="connsiteY5" fmla="*/ 0 h 75120"/>
              <a:gd name="connsiteX0" fmla="*/ 0 w 235410"/>
              <a:gd name="connsiteY0" fmla="*/ 58701 h 85593"/>
              <a:gd name="connsiteX1" fmla="*/ 43933 w 235410"/>
              <a:gd name="connsiteY1" fmla="*/ 83961 h 85593"/>
              <a:gd name="connsiteX2" fmla="*/ 167202 w 235410"/>
              <a:gd name="connsiteY2" fmla="*/ 50941 h 85593"/>
              <a:gd name="connsiteX3" fmla="*/ 214148 w 235410"/>
              <a:gd name="connsiteY3" fmla="*/ 45438 h 85593"/>
              <a:gd name="connsiteX4" fmla="*/ 223158 w 235410"/>
              <a:gd name="connsiteY4" fmla="*/ 11289 h 85593"/>
              <a:gd name="connsiteX5" fmla="*/ 234326 w 235410"/>
              <a:gd name="connsiteY5" fmla="*/ 0 h 85593"/>
              <a:gd name="connsiteX0" fmla="*/ 0 w 235410"/>
              <a:gd name="connsiteY0" fmla="*/ 58701 h 85198"/>
              <a:gd name="connsiteX1" fmla="*/ 43933 w 235410"/>
              <a:gd name="connsiteY1" fmla="*/ 83961 h 85198"/>
              <a:gd name="connsiteX2" fmla="*/ 167202 w 235410"/>
              <a:gd name="connsiteY2" fmla="*/ 50941 h 85198"/>
              <a:gd name="connsiteX3" fmla="*/ 214148 w 235410"/>
              <a:gd name="connsiteY3" fmla="*/ 45438 h 85198"/>
              <a:gd name="connsiteX4" fmla="*/ 223158 w 235410"/>
              <a:gd name="connsiteY4" fmla="*/ 11289 h 85198"/>
              <a:gd name="connsiteX5" fmla="*/ 234326 w 235410"/>
              <a:gd name="connsiteY5" fmla="*/ 0 h 85198"/>
              <a:gd name="connsiteX0" fmla="*/ 0 w 235410"/>
              <a:gd name="connsiteY0" fmla="*/ 58701 h 84042"/>
              <a:gd name="connsiteX1" fmla="*/ 43933 w 235410"/>
              <a:gd name="connsiteY1" fmla="*/ 83961 h 84042"/>
              <a:gd name="connsiteX2" fmla="*/ 167202 w 235410"/>
              <a:gd name="connsiteY2" fmla="*/ 50941 h 84042"/>
              <a:gd name="connsiteX3" fmla="*/ 214148 w 235410"/>
              <a:gd name="connsiteY3" fmla="*/ 45438 h 84042"/>
              <a:gd name="connsiteX4" fmla="*/ 223158 w 235410"/>
              <a:gd name="connsiteY4" fmla="*/ 11289 h 84042"/>
              <a:gd name="connsiteX5" fmla="*/ 234326 w 235410"/>
              <a:gd name="connsiteY5" fmla="*/ 0 h 84042"/>
              <a:gd name="connsiteX0" fmla="*/ 0 w 235410"/>
              <a:gd name="connsiteY0" fmla="*/ 58701 h 85868"/>
              <a:gd name="connsiteX1" fmla="*/ 32908 w 235410"/>
              <a:gd name="connsiteY1" fmla="*/ 85796 h 85868"/>
              <a:gd name="connsiteX2" fmla="*/ 167202 w 235410"/>
              <a:gd name="connsiteY2" fmla="*/ 50941 h 85868"/>
              <a:gd name="connsiteX3" fmla="*/ 214148 w 235410"/>
              <a:gd name="connsiteY3" fmla="*/ 45438 h 85868"/>
              <a:gd name="connsiteX4" fmla="*/ 223158 w 235410"/>
              <a:gd name="connsiteY4" fmla="*/ 11289 h 85868"/>
              <a:gd name="connsiteX5" fmla="*/ 234326 w 235410"/>
              <a:gd name="connsiteY5" fmla="*/ 0 h 85868"/>
              <a:gd name="connsiteX0" fmla="*/ 0 w 238311"/>
              <a:gd name="connsiteY0" fmla="*/ 62370 h 85981"/>
              <a:gd name="connsiteX1" fmla="*/ 35809 w 238311"/>
              <a:gd name="connsiteY1" fmla="*/ 85796 h 85981"/>
              <a:gd name="connsiteX2" fmla="*/ 170103 w 238311"/>
              <a:gd name="connsiteY2" fmla="*/ 50941 h 85981"/>
              <a:gd name="connsiteX3" fmla="*/ 217049 w 238311"/>
              <a:gd name="connsiteY3" fmla="*/ 45438 h 85981"/>
              <a:gd name="connsiteX4" fmla="*/ 226059 w 238311"/>
              <a:gd name="connsiteY4" fmla="*/ 11289 h 85981"/>
              <a:gd name="connsiteX5" fmla="*/ 237227 w 238311"/>
              <a:gd name="connsiteY5" fmla="*/ 0 h 85981"/>
              <a:gd name="connsiteX0" fmla="*/ 0 w 238311"/>
              <a:gd name="connsiteY0" fmla="*/ 62370 h 85911"/>
              <a:gd name="connsiteX1" fmla="*/ 35809 w 238311"/>
              <a:gd name="connsiteY1" fmla="*/ 85796 h 85911"/>
              <a:gd name="connsiteX2" fmla="*/ 170103 w 238311"/>
              <a:gd name="connsiteY2" fmla="*/ 50941 h 85911"/>
              <a:gd name="connsiteX3" fmla="*/ 217049 w 238311"/>
              <a:gd name="connsiteY3" fmla="*/ 45438 h 85911"/>
              <a:gd name="connsiteX4" fmla="*/ 226059 w 238311"/>
              <a:gd name="connsiteY4" fmla="*/ 11289 h 85911"/>
              <a:gd name="connsiteX5" fmla="*/ 237227 w 238311"/>
              <a:gd name="connsiteY5" fmla="*/ 0 h 85911"/>
              <a:gd name="connsiteX0" fmla="*/ 0 w 238311"/>
              <a:gd name="connsiteY0" fmla="*/ 62370 h 87737"/>
              <a:gd name="connsiteX1" fmla="*/ 31747 w 238311"/>
              <a:gd name="connsiteY1" fmla="*/ 87631 h 87737"/>
              <a:gd name="connsiteX2" fmla="*/ 170103 w 238311"/>
              <a:gd name="connsiteY2" fmla="*/ 50941 h 87737"/>
              <a:gd name="connsiteX3" fmla="*/ 217049 w 238311"/>
              <a:gd name="connsiteY3" fmla="*/ 45438 h 87737"/>
              <a:gd name="connsiteX4" fmla="*/ 226059 w 238311"/>
              <a:gd name="connsiteY4" fmla="*/ 11289 h 87737"/>
              <a:gd name="connsiteX5" fmla="*/ 237227 w 238311"/>
              <a:gd name="connsiteY5" fmla="*/ 0 h 87737"/>
              <a:gd name="connsiteX0" fmla="*/ 0 w 238561"/>
              <a:gd name="connsiteY0" fmla="*/ 62370 h 87737"/>
              <a:gd name="connsiteX1" fmla="*/ 31747 w 238561"/>
              <a:gd name="connsiteY1" fmla="*/ 87631 h 87737"/>
              <a:gd name="connsiteX2" fmla="*/ 170103 w 238561"/>
              <a:gd name="connsiteY2" fmla="*/ 50941 h 87737"/>
              <a:gd name="connsiteX3" fmla="*/ 217049 w 238561"/>
              <a:gd name="connsiteY3" fmla="*/ 45438 h 87737"/>
              <a:gd name="connsiteX4" fmla="*/ 228960 w 238561"/>
              <a:gd name="connsiteY4" fmla="*/ 27800 h 87737"/>
              <a:gd name="connsiteX5" fmla="*/ 237227 w 238561"/>
              <a:gd name="connsiteY5" fmla="*/ 0 h 87737"/>
              <a:gd name="connsiteX0" fmla="*/ 0 w 238456"/>
              <a:gd name="connsiteY0" fmla="*/ 62370 h 87737"/>
              <a:gd name="connsiteX1" fmla="*/ 31747 w 238456"/>
              <a:gd name="connsiteY1" fmla="*/ 87631 h 87737"/>
              <a:gd name="connsiteX2" fmla="*/ 170103 w 238456"/>
              <a:gd name="connsiteY2" fmla="*/ 50941 h 87737"/>
              <a:gd name="connsiteX3" fmla="*/ 217049 w 238456"/>
              <a:gd name="connsiteY3" fmla="*/ 45438 h 87737"/>
              <a:gd name="connsiteX4" fmla="*/ 228960 w 238456"/>
              <a:gd name="connsiteY4" fmla="*/ 27800 h 87737"/>
              <a:gd name="connsiteX5" fmla="*/ 237227 w 238456"/>
              <a:gd name="connsiteY5" fmla="*/ 0 h 87737"/>
              <a:gd name="connsiteX0" fmla="*/ 0 w 238285"/>
              <a:gd name="connsiteY0" fmla="*/ 62370 h 87737"/>
              <a:gd name="connsiteX1" fmla="*/ 31747 w 238285"/>
              <a:gd name="connsiteY1" fmla="*/ 87631 h 87737"/>
              <a:gd name="connsiteX2" fmla="*/ 170103 w 238285"/>
              <a:gd name="connsiteY2" fmla="*/ 50941 h 87737"/>
              <a:gd name="connsiteX3" fmla="*/ 217049 w 238285"/>
              <a:gd name="connsiteY3" fmla="*/ 45438 h 87737"/>
              <a:gd name="connsiteX4" fmla="*/ 228960 w 238285"/>
              <a:gd name="connsiteY4" fmla="*/ 27800 h 87737"/>
              <a:gd name="connsiteX5" fmla="*/ 237227 w 238285"/>
              <a:gd name="connsiteY5" fmla="*/ 0 h 8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285" h="87737">
                <a:moveTo>
                  <a:pt x="0" y="62370"/>
                </a:moveTo>
                <a:cubicBezTo>
                  <a:pt x="12771" y="65404"/>
                  <a:pt x="3397" y="89536"/>
                  <a:pt x="31747" y="87631"/>
                </a:cubicBezTo>
                <a:cubicBezTo>
                  <a:pt x="60097" y="85726"/>
                  <a:pt x="139219" y="57973"/>
                  <a:pt x="170103" y="50941"/>
                </a:cubicBezTo>
                <a:cubicBezTo>
                  <a:pt x="200987" y="43909"/>
                  <a:pt x="207240" y="49295"/>
                  <a:pt x="217049" y="45438"/>
                </a:cubicBezTo>
                <a:cubicBezTo>
                  <a:pt x="226858" y="41581"/>
                  <a:pt x="224727" y="28647"/>
                  <a:pt x="228960" y="27800"/>
                </a:cubicBezTo>
                <a:cubicBezTo>
                  <a:pt x="229711" y="6774"/>
                  <a:pt x="241883" y="3386"/>
                  <a:pt x="237227" y="0"/>
                </a:cubicBezTo>
              </a:path>
            </a:pathLst>
          </a:cu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8" name="Rectangle 677">
            <a:extLst>
              <a:ext uri="{FF2B5EF4-FFF2-40B4-BE49-F238E27FC236}">
                <a16:creationId xmlns:a16="http://schemas.microsoft.com/office/drawing/2014/main" id="{115349A8-0A60-4015-82AB-CF2494278D07}"/>
              </a:ext>
            </a:extLst>
          </p:cNvPr>
          <p:cNvSpPr/>
          <p:nvPr/>
        </p:nvSpPr>
        <p:spPr>
          <a:xfrm>
            <a:off x="10184375" y="3784488"/>
            <a:ext cx="1404000" cy="360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79" name="Content Placeholder 34" descr="Oil Rig with solid fill">
            <a:extLst>
              <a:ext uri="{FF2B5EF4-FFF2-40B4-BE49-F238E27FC236}">
                <a16:creationId xmlns:a16="http://schemas.microsoft.com/office/drawing/2014/main" id="{1C0700AB-8BE0-4E89-8D39-5F41068C45CB}"/>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261206" y="3208106"/>
            <a:ext cx="792000" cy="900000"/>
          </a:xfrm>
          <a:prstGeom prst="rect">
            <a:avLst/>
          </a:prstGeom>
        </p:spPr>
      </p:pic>
      <p:cxnSp>
        <p:nvCxnSpPr>
          <p:cNvPr id="681" name="Straight Connector 680">
            <a:extLst>
              <a:ext uri="{FF2B5EF4-FFF2-40B4-BE49-F238E27FC236}">
                <a16:creationId xmlns:a16="http://schemas.microsoft.com/office/drawing/2014/main" id="{ADBC8A3B-D0F5-492D-B75D-EBE72A4F4DF6}"/>
              </a:ext>
            </a:extLst>
          </p:cNvPr>
          <p:cNvCxnSpPr>
            <a:cxnSpLocks/>
          </p:cNvCxnSpPr>
          <p:nvPr/>
        </p:nvCxnSpPr>
        <p:spPr>
          <a:xfrm flipH="1">
            <a:off x="4648741" y="4101997"/>
            <a:ext cx="0" cy="10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D8CAB857-49A6-42C0-8F9A-A7A02ABBA2E9}"/>
              </a:ext>
            </a:extLst>
          </p:cNvPr>
          <p:cNvCxnSpPr>
            <a:cxnSpLocks/>
          </p:cNvCxnSpPr>
          <p:nvPr/>
        </p:nvCxnSpPr>
        <p:spPr>
          <a:xfrm flipH="1">
            <a:off x="4647067" y="4098347"/>
            <a:ext cx="0" cy="324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DCBE7073-A2F5-4FCD-BB17-90A9A136A5EE}"/>
              </a:ext>
            </a:extLst>
          </p:cNvPr>
          <p:cNvCxnSpPr>
            <a:cxnSpLocks/>
          </p:cNvCxnSpPr>
          <p:nvPr/>
        </p:nvCxnSpPr>
        <p:spPr>
          <a:xfrm flipH="1">
            <a:off x="4648741" y="4100675"/>
            <a:ext cx="0" cy="756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4" name="Group 683">
            <a:extLst>
              <a:ext uri="{FF2B5EF4-FFF2-40B4-BE49-F238E27FC236}">
                <a16:creationId xmlns:a16="http://schemas.microsoft.com/office/drawing/2014/main" id="{73EDB24C-E0E1-4257-AB37-78D8320AE5AB}"/>
              </a:ext>
            </a:extLst>
          </p:cNvPr>
          <p:cNvGrpSpPr>
            <a:grpSpLocks noChangeAspect="1"/>
          </p:cNvGrpSpPr>
          <p:nvPr/>
        </p:nvGrpSpPr>
        <p:grpSpPr>
          <a:xfrm>
            <a:off x="5260793" y="3939601"/>
            <a:ext cx="108000" cy="197711"/>
            <a:chOff x="916353" y="4250406"/>
            <a:chExt cx="252000" cy="461326"/>
          </a:xfrm>
        </p:grpSpPr>
        <p:sp>
          <p:nvSpPr>
            <p:cNvPr id="685" name="Rectangle 684">
              <a:extLst>
                <a:ext uri="{FF2B5EF4-FFF2-40B4-BE49-F238E27FC236}">
                  <a16:creationId xmlns:a16="http://schemas.microsoft.com/office/drawing/2014/main" id="{CE5DC98C-6D78-4AF2-A82A-6B577755FF4C}"/>
                </a:ext>
              </a:extLst>
            </p:cNvPr>
            <p:cNvSpPr/>
            <p:nvPr/>
          </p:nvSpPr>
          <p:spPr>
            <a:xfrm flipH="1">
              <a:off x="1052180" y="4385455"/>
              <a:ext cx="18000" cy="14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6" name="Rectangle 685">
              <a:extLst>
                <a:ext uri="{FF2B5EF4-FFF2-40B4-BE49-F238E27FC236}">
                  <a16:creationId xmlns:a16="http://schemas.microsoft.com/office/drawing/2014/main" id="{E42EFE8A-E658-4715-83E1-70F08A9381C0}"/>
                </a:ext>
              </a:extLst>
            </p:cNvPr>
            <p:cNvSpPr/>
            <p:nvPr/>
          </p:nvSpPr>
          <p:spPr>
            <a:xfrm flipH="1">
              <a:off x="966167" y="4329732"/>
              <a:ext cx="3600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7" name="Rectangle 686">
              <a:extLst>
                <a:ext uri="{FF2B5EF4-FFF2-40B4-BE49-F238E27FC236}">
                  <a16:creationId xmlns:a16="http://schemas.microsoft.com/office/drawing/2014/main" id="{0F09B107-B34E-4FAB-AAA3-61C27B3E877B}"/>
                </a:ext>
              </a:extLst>
            </p:cNvPr>
            <p:cNvSpPr/>
            <p:nvPr/>
          </p:nvSpPr>
          <p:spPr>
            <a:xfrm flipH="1">
              <a:off x="982405" y="4250406"/>
              <a:ext cx="7200" cy="79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8" name="Rectangle 687">
              <a:extLst>
                <a:ext uri="{FF2B5EF4-FFF2-40B4-BE49-F238E27FC236}">
                  <a16:creationId xmlns:a16="http://schemas.microsoft.com/office/drawing/2014/main" id="{652C9592-DFD7-4650-A841-7FB3AA115F77}"/>
                </a:ext>
              </a:extLst>
            </p:cNvPr>
            <p:cNvSpPr/>
            <p:nvPr/>
          </p:nvSpPr>
          <p:spPr>
            <a:xfrm rot="16200000" flipH="1">
              <a:off x="975570" y="4297386"/>
              <a:ext cx="21780" cy="10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9" name="Trapezoid 688">
              <a:extLst>
                <a:ext uri="{FF2B5EF4-FFF2-40B4-BE49-F238E27FC236}">
                  <a16:creationId xmlns:a16="http://schemas.microsoft.com/office/drawing/2014/main" id="{8409811E-D566-4B89-81D9-E163542D335A}"/>
                </a:ext>
              </a:extLst>
            </p:cNvPr>
            <p:cNvSpPr/>
            <p:nvPr/>
          </p:nvSpPr>
          <p:spPr>
            <a:xfrm rot="10800000" flipH="1">
              <a:off x="932537" y="4272524"/>
              <a:ext cx="108000" cy="18000"/>
            </a:xfrm>
            <a:prstGeom prst="trapezoid">
              <a:avLst>
                <a:gd name="adj" fmla="val 9595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0" name="Block Arc 689">
              <a:extLst>
                <a:ext uri="{FF2B5EF4-FFF2-40B4-BE49-F238E27FC236}">
                  <a16:creationId xmlns:a16="http://schemas.microsoft.com/office/drawing/2014/main" id="{4637D5FD-D3BB-438C-BE66-EB72E64E1976}"/>
                </a:ext>
              </a:extLst>
            </p:cNvPr>
            <p:cNvSpPr/>
            <p:nvPr/>
          </p:nvSpPr>
          <p:spPr>
            <a:xfrm flipH="1">
              <a:off x="916353" y="4423732"/>
              <a:ext cx="252000" cy="288000"/>
            </a:xfrm>
            <a:prstGeom prst="blockArc">
              <a:avLst>
                <a:gd name="adj1" fmla="val 16361018"/>
                <a:gd name="adj2" fmla="val 21418215"/>
                <a:gd name="adj3" fmla="val 23164"/>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pic>
        <p:nvPicPr>
          <p:cNvPr id="691" name="Content Placeholder 34" descr="Oil Rig with solid fill">
            <a:extLst>
              <a:ext uri="{FF2B5EF4-FFF2-40B4-BE49-F238E27FC236}">
                <a16:creationId xmlns:a16="http://schemas.microsoft.com/office/drawing/2014/main" id="{AF82A2AD-9E41-4699-A8F6-4D8B69B62064}"/>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0000" flipH="1">
            <a:off x="4499425" y="3296067"/>
            <a:ext cx="792000" cy="900000"/>
          </a:xfrm>
          <a:prstGeom prst="rect">
            <a:avLst/>
          </a:prstGeom>
        </p:spPr>
      </p:pic>
      <p:sp>
        <p:nvSpPr>
          <p:cNvPr id="692" name="Rectangle 691">
            <a:extLst>
              <a:ext uri="{FF2B5EF4-FFF2-40B4-BE49-F238E27FC236}">
                <a16:creationId xmlns:a16="http://schemas.microsoft.com/office/drawing/2014/main" id="{73B6F364-EC75-4FCE-BDA3-22B22F48D4FA}"/>
              </a:ext>
            </a:extLst>
          </p:cNvPr>
          <p:cNvSpPr/>
          <p:nvPr/>
        </p:nvSpPr>
        <p:spPr>
          <a:xfrm>
            <a:off x="4746404" y="3265133"/>
            <a:ext cx="372218" cy="461665"/>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rPr>
              <a:t>?</a:t>
            </a:r>
            <a:endParaRPr lang="en-US" sz="9600" b="0" cap="none" spc="0" dirty="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grpSp>
        <p:nvGrpSpPr>
          <p:cNvPr id="235" name="Group 234">
            <a:extLst>
              <a:ext uri="{FF2B5EF4-FFF2-40B4-BE49-F238E27FC236}">
                <a16:creationId xmlns:a16="http://schemas.microsoft.com/office/drawing/2014/main" id="{48E0F2AA-ECB3-464D-BD3D-A16E4BAEA59A}"/>
              </a:ext>
            </a:extLst>
          </p:cNvPr>
          <p:cNvGrpSpPr>
            <a:grpSpLocks noChangeAspect="1"/>
          </p:cNvGrpSpPr>
          <p:nvPr/>
        </p:nvGrpSpPr>
        <p:grpSpPr>
          <a:xfrm flipH="1">
            <a:off x="2880361" y="3969877"/>
            <a:ext cx="237504" cy="273831"/>
            <a:chOff x="8566942" y="4870202"/>
            <a:chExt cx="479859" cy="553254"/>
          </a:xfrm>
        </p:grpSpPr>
        <p:sp>
          <p:nvSpPr>
            <p:cNvPr id="255" name="Freeform: Shape 254">
              <a:extLst>
                <a:ext uri="{FF2B5EF4-FFF2-40B4-BE49-F238E27FC236}">
                  <a16:creationId xmlns:a16="http://schemas.microsoft.com/office/drawing/2014/main" id="{6623A7AD-2B25-497F-81B0-2FB0CA1828E5}"/>
                </a:ext>
              </a:extLst>
            </p:cNvPr>
            <p:cNvSpPr/>
            <p:nvPr/>
          </p:nvSpPr>
          <p:spPr>
            <a:xfrm>
              <a:off x="8785183" y="5082363"/>
              <a:ext cx="231226" cy="32960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6" name="Freeform: Shape 255">
              <a:extLst>
                <a:ext uri="{FF2B5EF4-FFF2-40B4-BE49-F238E27FC236}">
                  <a16:creationId xmlns:a16="http://schemas.microsoft.com/office/drawing/2014/main" id="{52BEF6DD-A0C5-4ECB-B7DB-8AFD8D57572A}"/>
                </a:ext>
              </a:extLst>
            </p:cNvPr>
            <p:cNvSpPr/>
            <p:nvPr/>
          </p:nvSpPr>
          <p:spPr>
            <a:xfrm>
              <a:off x="8595309" y="5043968"/>
              <a:ext cx="224841" cy="361950"/>
            </a:xfrm>
            <a:custGeom>
              <a:avLst/>
              <a:gdLst>
                <a:gd name="connsiteX0" fmla="*/ 224841 w 224841"/>
                <a:gd name="connsiteY0" fmla="*/ 361950 h 361950"/>
                <a:gd name="connsiteX1" fmla="*/ 205791 w 224841"/>
                <a:gd name="connsiteY1" fmla="*/ 285750 h 361950"/>
                <a:gd name="connsiteX2" fmla="*/ 199441 w 224841"/>
                <a:gd name="connsiteY2" fmla="*/ 260350 h 361950"/>
                <a:gd name="connsiteX3" fmla="*/ 205791 w 224841"/>
                <a:gd name="connsiteY3" fmla="*/ 177800 h 361950"/>
                <a:gd name="connsiteX4" fmla="*/ 135941 w 224841"/>
                <a:gd name="connsiteY4" fmla="*/ 165100 h 361950"/>
                <a:gd name="connsiteX5" fmla="*/ 97841 w 224841"/>
                <a:gd name="connsiteY5" fmla="*/ 120650 h 361950"/>
                <a:gd name="connsiteX6" fmla="*/ 116891 w 224841"/>
                <a:gd name="connsiteY6" fmla="*/ 88900 h 361950"/>
                <a:gd name="connsiteX7" fmla="*/ 116891 w 224841"/>
                <a:gd name="connsiteY7" fmla="*/ 44450 h 361950"/>
                <a:gd name="connsiteX8" fmla="*/ 2591 w 224841"/>
                <a:gd name="connsiteY8" fmla="*/ 38100 h 361950"/>
                <a:gd name="connsiteX9" fmla="*/ 34341 w 224841"/>
                <a:gd name="connsiteY9" fmla="*/ 0 h 361950"/>
                <a:gd name="connsiteX10" fmla="*/ 34341 w 224841"/>
                <a:gd name="connsiteY10" fmla="*/ 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841" h="361950">
                  <a:moveTo>
                    <a:pt x="224841" y="361950"/>
                  </a:moveTo>
                  <a:lnTo>
                    <a:pt x="205791" y="285750"/>
                  </a:lnTo>
                  <a:cubicBezTo>
                    <a:pt x="201558" y="268817"/>
                    <a:pt x="199441" y="278342"/>
                    <a:pt x="199441" y="260350"/>
                  </a:cubicBezTo>
                  <a:cubicBezTo>
                    <a:pt x="199441" y="242358"/>
                    <a:pt x="216374" y="193675"/>
                    <a:pt x="205791" y="177800"/>
                  </a:cubicBezTo>
                  <a:cubicBezTo>
                    <a:pt x="195208" y="161925"/>
                    <a:pt x="153933" y="174625"/>
                    <a:pt x="135941" y="165100"/>
                  </a:cubicBezTo>
                  <a:cubicBezTo>
                    <a:pt x="117949" y="155575"/>
                    <a:pt x="101016" y="133350"/>
                    <a:pt x="97841" y="120650"/>
                  </a:cubicBezTo>
                  <a:cubicBezTo>
                    <a:pt x="94666" y="107950"/>
                    <a:pt x="113716" y="101600"/>
                    <a:pt x="116891" y="88900"/>
                  </a:cubicBezTo>
                  <a:cubicBezTo>
                    <a:pt x="120066" y="76200"/>
                    <a:pt x="135941" y="52917"/>
                    <a:pt x="116891" y="44450"/>
                  </a:cubicBezTo>
                  <a:cubicBezTo>
                    <a:pt x="97841" y="35983"/>
                    <a:pt x="16349" y="45508"/>
                    <a:pt x="2591" y="38100"/>
                  </a:cubicBezTo>
                  <a:cubicBezTo>
                    <a:pt x="-11167" y="30692"/>
                    <a:pt x="34341" y="0"/>
                    <a:pt x="34341" y="0"/>
                  </a:cubicBezTo>
                  <a:lnTo>
                    <a:pt x="34341"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7" name="Freeform: Shape 256">
              <a:extLst>
                <a:ext uri="{FF2B5EF4-FFF2-40B4-BE49-F238E27FC236}">
                  <a16:creationId xmlns:a16="http://schemas.microsoft.com/office/drawing/2014/main" id="{7D74A6A6-0C4A-4073-BA25-132B1B8FD21B}"/>
                </a:ext>
              </a:extLst>
            </p:cNvPr>
            <p:cNvSpPr/>
            <p:nvPr/>
          </p:nvSpPr>
          <p:spPr>
            <a:xfrm>
              <a:off x="8794647" y="4940299"/>
              <a:ext cx="99586" cy="457200"/>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8" name="Freeform: Shape 257">
              <a:extLst>
                <a:ext uri="{FF2B5EF4-FFF2-40B4-BE49-F238E27FC236}">
                  <a16:creationId xmlns:a16="http://schemas.microsoft.com/office/drawing/2014/main" id="{77544CCC-DE59-4E3B-AD13-F5CC0B64197E}"/>
                </a:ext>
              </a:extLst>
            </p:cNvPr>
            <p:cNvSpPr/>
            <p:nvPr/>
          </p:nvSpPr>
          <p:spPr>
            <a:xfrm>
              <a:off x="8804820" y="5194300"/>
              <a:ext cx="174759" cy="215900"/>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9" name="Freeform: Shape 258">
              <a:extLst>
                <a:ext uri="{FF2B5EF4-FFF2-40B4-BE49-F238E27FC236}">
                  <a16:creationId xmlns:a16="http://schemas.microsoft.com/office/drawing/2014/main" id="{A7AD0A5A-AD9A-4161-A4AE-D753542A3EF4}"/>
                </a:ext>
              </a:extLst>
            </p:cNvPr>
            <p:cNvSpPr/>
            <p:nvPr/>
          </p:nvSpPr>
          <p:spPr>
            <a:xfrm>
              <a:off x="8716482" y="5283756"/>
              <a:ext cx="88900" cy="139700"/>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0" h="139700">
                  <a:moveTo>
                    <a:pt x="88900" y="139700"/>
                  </a:moveTo>
                  <a:lnTo>
                    <a:pt x="69850" y="76200"/>
                  </a:lnTo>
                  <a:cubicBezTo>
                    <a:pt x="65617" y="63500"/>
                    <a:pt x="63500" y="63500"/>
                    <a:pt x="63500" y="63500"/>
                  </a:cubicBezTo>
                  <a:cubicBezTo>
                    <a:pt x="59267" y="60325"/>
                    <a:pt x="44450" y="57150"/>
                    <a:pt x="44450" y="57150"/>
                  </a:cubicBezTo>
                  <a:cubicBezTo>
                    <a:pt x="37042" y="51858"/>
                    <a:pt x="26458" y="41275"/>
                    <a:pt x="19050" y="31750"/>
                  </a:cubicBezTo>
                  <a:cubicBezTo>
                    <a:pt x="11642" y="22225"/>
                    <a:pt x="0" y="0"/>
                    <a:pt x="0"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0" name="Freeform: Shape 259">
              <a:extLst>
                <a:ext uri="{FF2B5EF4-FFF2-40B4-BE49-F238E27FC236}">
                  <a16:creationId xmlns:a16="http://schemas.microsoft.com/office/drawing/2014/main" id="{50034882-BF5E-4947-97D4-EBBB2AA498F7}"/>
                </a:ext>
              </a:extLst>
            </p:cNvPr>
            <p:cNvSpPr/>
            <p:nvPr/>
          </p:nvSpPr>
          <p:spPr>
            <a:xfrm flipH="1">
              <a:off x="8616979" y="5144685"/>
              <a:ext cx="174759" cy="215900"/>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1" name="Freeform: Shape 260">
              <a:extLst>
                <a:ext uri="{FF2B5EF4-FFF2-40B4-BE49-F238E27FC236}">
                  <a16:creationId xmlns:a16="http://schemas.microsoft.com/office/drawing/2014/main" id="{85907183-AE2E-4DEE-9155-59E92CD5D1D8}"/>
                </a:ext>
              </a:extLst>
            </p:cNvPr>
            <p:cNvSpPr/>
            <p:nvPr/>
          </p:nvSpPr>
          <p:spPr>
            <a:xfrm>
              <a:off x="8749061" y="5039243"/>
              <a:ext cx="60473" cy="191976"/>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2" name="Freeform: Shape 261">
              <a:extLst>
                <a:ext uri="{FF2B5EF4-FFF2-40B4-BE49-F238E27FC236}">
                  <a16:creationId xmlns:a16="http://schemas.microsoft.com/office/drawing/2014/main" id="{F0960BA7-B828-4AF9-AF8F-7F250AB8D27C}"/>
                </a:ext>
              </a:extLst>
            </p:cNvPr>
            <p:cNvSpPr>
              <a:spLocks noChangeAspect="1"/>
            </p:cNvSpPr>
            <p:nvPr/>
          </p:nvSpPr>
          <p:spPr>
            <a:xfrm rot="19506512">
              <a:off x="8793204" y="4870202"/>
              <a:ext cx="50716" cy="79253"/>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3" name="Freeform: Shape 262">
              <a:extLst>
                <a:ext uri="{FF2B5EF4-FFF2-40B4-BE49-F238E27FC236}">
                  <a16:creationId xmlns:a16="http://schemas.microsoft.com/office/drawing/2014/main" id="{615DF10E-BFEC-484F-A6CF-BA0BAB6BC80C}"/>
                </a:ext>
              </a:extLst>
            </p:cNvPr>
            <p:cNvSpPr>
              <a:spLocks noChangeAspect="1"/>
            </p:cNvSpPr>
            <p:nvPr/>
          </p:nvSpPr>
          <p:spPr>
            <a:xfrm rot="2733020">
              <a:off x="8988342" y="5031076"/>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4" name="Freeform: Shape 263">
              <a:extLst>
                <a:ext uri="{FF2B5EF4-FFF2-40B4-BE49-F238E27FC236}">
                  <a16:creationId xmlns:a16="http://schemas.microsoft.com/office/drawing/2014/main" id="{61AD43F5-47F5-49B6-8256-BC9022C9A356}"/>
                </a:ext>
              </a:extLst>
            </p:cNvPr>
            <p:cNvSpPr>
              <a:spLocks noChangeAspect="1"/>
            </p:cNvSpPr>
            <p:nvPr/>
          </p:nvSpPr>
          <p:spPr>
            <a:xfrm rot="2733020">
              <a:off x="8970794" y="5158700"/>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5" name="Freeform: Shape 264">
              <a:extLst>
                <a:ext uri="{FF2B5EF4-FFF2-40B4-BE49-F238E27FC236}">
                  <a16:creationId xmlns:a16="http://schemas.microsoft.com/office/drawing/2014/main" id="{37760EF8-99B4-4952-BB23-8E4FFCD3B68F}"/>
                </a:ext>
              </a:extLst>
            </p:cNvPr>
            <p:cNvSpPr>
              <a:spLocks noChangeAspect="1"/>
            </p:cNvSpPr>
            <p:nvPr/>
          </p:nvSpPr>
          <p:spPr>
            <a:xfrm rot="20105755">
              <a:off x="8730169" y="4980053"/>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6" name="Freeform: Shape 265">
              <a:extLst>
                <a:ext uri="{FF2B5EF4-FFF2-40B4-BE49-F238E27FC236}">
                  <a16:creationId xmlns:a16="http://schemas.microsoft.com/office/drawing/2014/main" id="{B148EF36-3ABF-46F0-B332-2128191B918B}"/>
                </a:ext>
              </a:extLst>
            </p:cNvPr>
            <p:cNvSpPr>
              <a:spLocks noChangeAspect="1"/>
            </p:cNvSpPr>
            <p:nvPr/>
          </p:nvSpPr>
          <p:spPr>
            <a:xfrm rot="419050">
              <a:off x="8606817" y="4973093"/>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7" name="Freeform: Shape 266">
              <a:extLst>
                <a:ext uri="{FF2B5EF4-FFF2-40B4-BE49-F238E27FC236}">
                  <a16:creationId xmlns:a16="http://schemas.microsoft.com/office/drawing/2014/main" id="{D7737887-F22D-477A-8F93-8B253782AF69}"/>
                </a:ext>
              </a:extLst>
            </p:cNvPr>
            <p:cNvSpPr>
              <a:spLocks noChangeAspect="1"/>
            </p:cNvSpPr>
            <p:nvPr/>
          </p:nvSpPr>
          <p:spPr>
            <a:xfrm rot="16826779">
              <a:off x="8676029" y="5249744"/>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8" name="Freeform: Shape 267">
              <a:extLst>
                <a:ext uri="{FF2B5EF4-FFF2-40B4-BE49-F238E27FC236}">
                  <a16:creationId xmlns:a16="http://schemas.microsoft.com/office/drawing/2014/main" id="{69A1CF64-3FE1-4C80-B203-ED39AB53BBA6}"/>
                </a:ext>
              </a:extLst>
            </p:cNvPr>
            <p:cNvSpPr>
              <a:spLocks noChangeAspect="1"/>
            </p:cNvSpPr>
            <p:nvPr/>
          </p:nvSpPr>
          <p:spPr>
            <a:xfrm rot="18550625">
              <a:off x="8579682" y="5106758"/>
              <a:ext cx="45719" cy="71199"/>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9" name="Freeform: Shape 268">
              <a:extLst>
                <a:ext uri="{FF2B5EF4-FFF2-40B4-BE49-F238E27FC236}">
                  <a16:creationId xmlns:a16="http://schemas.microsoft.com/office/drawing/2014/main" id="{3B6E6C9C-2F35-46D1-A51C-BFCD3AADF4F1}"/>
                </a:ext>
              </a:extLst>
            </p:cNvPr>
            <p:cNvSpPr>
              <a:spLocks noChangeAspect="1"/>
            </p:cNvSpPr>
            <p:nvPr/>
          </p:nvSpPr>
          <p:spPr>
            <a:xfrm rot="3951448">
              <a:off x="8902007" y="520928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0" name="Freeform: Shape 269">
              <a:extLst>
                <a:ext uri="{FF2B5EF4-FFF2-40B4-BE49-F238E27FC236}">
                  <a16:creationId xmlns:a16="http://schemas.microsoft.com/office/drawing/2014/main" id="{98FDE74D-E939-40C3-93D0-A76F1DCB8AE6}"/>
                </a:ext>
              </a:extLst>
            </p:cNvPr>
            <p:cNvSpPr>
              <a:spLocks noChangeAspect="1"/>
            </p:cNvSpPr>
            <p:nvPr/>
          </p:nvSpPr>
          <p:spPr>
            <a:xfrm rot="15193912">
              <a:off x="8881187" y="5115572"/>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1" name="Freeform: Shape 270">
              <a:extLst>
                <a:ext uri="{FF2B5EF4-FFF2-40B4-BE49-F238E27FC236}">
                  <a16:creationId xmlns:a16="http://schemas.microsoft.com/office/drawing/2014/main" id="{4440B33B-207D-496B-AA8A-CF24DB86164B}"/>
                </a:ext>
              </a:extLst>
            </p:cNvPr>
            <p:cNvSpPr>
              <a:spLocks noChangeAspect="1"/>
            </p:cNvSpPr>
            <p:nvPr/>
          </p:nvSpPr>
          <p:spPr>
            <a:xfrm rot="3951448">
              <a:off x="8933163" y="5280257"/>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2" name="Freeform: Shape 271">
              <a:extLst>
                <a:ext uri="{FF2B5EF4-FFF2-40B4-BE49-F238E27FC236}">
                  <a16:creationId xmlns:a16="http://schemas.microsoft.com/office/drawing/2014/main" id="{437C0EBC-787F-42B7-A58A-FC94E8FAF37D}"/>
                </a:ext>
              </a:extLst>
            </p:cNvPr>
            <p:cNvSpPr>
              <a:spLocks noChangeAspect="1"/>
            </p:cNvSpPr>
            <p:nvPr/>
          </p:nvSpPr>
          <p:spPr>
            <a:xfrm rot="17236072">
              <a:off x="8907253" y="504435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3" name="Freeform: Shape 272">
              <a:extLst>
                <a:ext uri="{FF2B5EF4-FFF2-40B4-BE49-F238E27FC236}">
                  <a16:creationId xmlns:a16="http://schemas.microsoft.com/office/drawing/2014/main" id="{5828141D-687C-4FB2-B282-967188F20C2C}"/>
                </a:ext>
              </a:extLst>
            </p:cNvPr>
            <p:cNvSpPr>
              <a:spLocks/>
            </p:cNvSpPr>
            <p:nvPr/>
          </p:nvSpPr>
          <p:spPr>
            <a:xfrm rot="3951448">
              <a:off x="8833908" y="4992174"/>
              <a:ext cx="36000" cy="432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4" name="Freeform: Shape 273">
              <a:extLst>
                <a:ext uri="{FF2B5EF4-FFF2-40B4-BE49-F238E27FC236}">
                  <a16:creationId xmlns:a16="http://schemas.microsoft.com/office/drawing/2014/main" id="{C5CC2D45-8F96-424F-BD37-EC77EFCE9F9F}"/>
                </a:ext>
              </a:extLst>
            </p:cNvPr>
            <p:cNvSpPr>
              <a:spLocks noChangeAspect="1"/>
            </p:cNvSpPr>
            <p:nvPr/>
          </p:nvSpPr>
          <p:spPr>
            <a:xfrm rot="3951448">
              <a:off x="8731780" y="5117086"/>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5" name="Freeform: Shape 274">
              <a:extLst>
                <a:ext uri="{FF2B5EF4-FFF2-40B4-BE49-F238E27FC236}">
                  <a16:creationId xmlns:a16="http://schemas.microsoft.com/office/drawing/2014/main" id="{AD0F4744-A890-4149-A79F-FB2BAB1C93A3}"/>
                </a:ext>
              </a:extLst>
            </p:cNvPr>
            <p:cNvSpPr>
              <a:spLocks noChangeAspect="1"/>
            </p:cNvSpPr>
            <p:nvPr/>
          </p:nvSpPr>
          <p:spPr>
            <a:xfrm rot="10394519">
              <a:off x="8671854" y="5030950"/>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sp>
          <p:nvSpPr>
            <p:cNvPr id="276" name="Freeform: Shape 275">
              <a:extLst>
                <a:ext uri="{FF2B5EF4-FFF2-40B4-BE49-F238E27FC236}">
                  <a16:creationId xmlns:a16="http://schemas.microsoft.com/office/drawing/2014/main" id="{A1A41649-31FD-4972-9758-3314A8328289}"/>
                </a:ext>
              </a:extLst>
            </p:cNvPr>
            <p:cNvSpPr>
              <a:spLocks noChangeAspect="1"/>
            </p:cNvSpPr>
            <p:nvPr/>
          </p:nvSpPr>
          <p:spPr>
            <a:xfrm rot="3951448">
              <a:off x="8662571" y="5101674"/>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7" name="Freeform: Shape 276">
              <a:extLst>
                <a:ext uri="{FF2B5EF4-FFF2-40B4-BE49-F238E27FC236}">
                  <a16:creationId xmlns:a16="http://schemas.microsoft.com/office/drawing/2014/main" id="{F89AEF86-0213-48AD-8E4D-7437FB3E448A}"/>
                </a:ext>
              </a:extLst>
            </p:cNvPr>
            <p:cNvSpPr>
              <a:spLocks noChangeAspect="1"/>
            </p:cNvSpPr>
            <p:nvPr/>
          </p:nvSpPr>
          <p:spPr>
            <a:xfrm rot="1724351">
              <a:off x="8587435" y="5209935"/>
              <a:ext cx="36000" cy="3600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78" name="Freeform: Shape 277">
              <a:extLst>
                <a:ext uri="{FF2B5EF4-FFF2-40B4-BE49-F238E27FC236}">
                  <a16:creationId xmlns:a16="http://schemas.microsoft.com/office/drawing/2014/main" id="{D80DF876-6718-484B-9E2F-05DEF12772C6}"/>
                </a:ext>
              </a:extLst>
            </p:cNvPr>
            <p:cNvSpPr/>
            <p:nvPr/>
          </p:nvSpPr>
          <p:spPr>
            <a:xfrm>
              <a:off x="8786323" y="5283756"/>
              <a:ext cx="30612" cy="131762"/>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36" name="Group 235">
            <a:extLst>
              <a:ext uri="{FF2B5EF4-FFF2-40B4-BE49-F238E27FC236}">
                <a16:creationId xmlns:a16="http://schemas.microsoft.com/office/drawing/2014/main" id="{C4201309-5A08-49E1-90C9-49B1EEBC9E01}"/>
              </a:ext>
            </a:extLst>
          </p:cNvPr>
          <p:cNvGrpSpPr/>
          <p:nvPr/>
        </p:nvGrpSpPr>
        <p:grpSpPr>
          <a:xfrm flipH="1">
            <a:off x="2632873" y="4096117"/>
            <a:ext cx="125484" cy="147909"/>
            <a:chOff x="9751055" y="5368773"/>
            <a:chExt cx="237504" cy="269902"/>
          </a:xfrm>
        </p:grpSpPr>
        <p:sp>
          <p:nvSpPr>
            <p:cNvPr id="237" name="Freeform: Shape 236">
              <a:extLst>
                <a:ext uri="{FF2B5EF4-FFF2-40B4-BE49-F238E27FC236}">
                  <a16:creationId xmlns:a16="http://schemas.microsoft.com/office/drawing/2014/main" id="{22774004-D5E8-4727-B23A-71DDB8A24280}"/>
                </a:ext>
              </a:extLst>
            </p:cNvPr>
            <p:cNvSpPr/>
            <p:nvPr/>
          </p:nvSpPr>
          <p:spPr>
            <a:xfrm>
              <a:off x="9859072" y="5473781"/>
              <a:ext cx="114444" cy="163139"/>
            </a:xfrm>
            <a:custGeom>
              <a:avLst/>
              <a:gdLst>
                <a:gd name="connsiteX0" fmla="*/ 29208 w 231226"/>
                <a:gd name="connsiteY0" fmla="*/ 329609 h 329609"/>
                <a:gd name="connsiteX1" fmla="*/ 7943 w 231226"/>
                <a:gd name="connsiteY1" fmla="*/ 276446 h 329609"/>
                <a:gd name="connsiteX2" fmla="*/ 7943 w 231226"/>
                <a:gd name="connsiteY2" fmla="*/ 170121 h 329609"/>
                <a:gd name="connsiteX3" fmla="*/ 103636 w 231226"/>
                <a:gd name="connsiteY3" fmla="*/ 138223 h 329609"/>
                <a:gd name="connsiteX4" fmla="*/ 167431 w 231226"/>
                <a:gd name="connsiteY4" fmla="*/ 31897 h 329609"/>
                <a:gd name="connsiteX5" fmla="*/ 231226 w 231226"/>
                <a:gd name="connsiteY5" fmla="*/ 0 h 3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226" h="329609">
                  <a:moveTo>
                    <a:pt x="29208" y="329609"/>
                  </a:moveTo>
                  <a:cubicBezTo>
                    <a:pt x="20347" y="316318"/>
                    <a:pt x="11487" y="303027"/>
                    <a:pt x="7943" y="276446"/>
                  </a:cubicBezTo>
                  <a:cubicBezTo>
                    <a:pt x="4399" y="249865"/>
                    <a:pt x="-8006" y="193158"/>
                    <a:pt x="7943" y="170121"/>
                  </a:cubicBezTo>
                  <a:cubicBezTo>
                    <a:pt x="23892" y="147084"/>
                    <a:pt x="77055" y="161260"/>
                    <a:pt x="103636" y="138223"/>
                  </a:cubicBezTo>
                  <a:cubicBezTo>
                    <a:pt x="130217" y="115186"/>
                    <a:pt x="146166" y="54934"/>
                    <a:pt x="167431" y="31897"/>
                  </a:cubicBezTo>
                  <a:cubicBezTo>
                    <a:pt x="188696" y="8860"/>
                    <a:pt x="209961" y="4430"/>
                    <a:pt x="231226"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Freeform: Shape 237">
              <a:extLst>
                <a:ext uri="{FF2B5EF4-FFF2-40B4-BE49-F238E27FC236}">
                  <a16:creationId xmlns:a16="http://schemas.microsoft.com/office/drawing/2014/main" id="{063BCD14-B8B1-47DA-8A72-A0BE3D861BF9}"/>
                </a:ext>
              </a:extLst>
            </p:cNvPr>
            <p:cNvSpPr/>
            <p:nvPr/>
          </p:nvSpPr>
          <p:spPr>
            <a:xfrm>
              <a:off x="9863757" y="5403467"/>
              <a:ext cx="49290" cy="226289"/>
            </a:xfrm>
            <a:custGeom>
              <a:avLst/>
              <a:gdLst>
                <a:gd name="connsiteX0" fmla="*/ 12803 w 122398"/>
                <a:gd name="connsiteY0" fmla="*/ 406400 h 406400"/>
                <a:gd name="connsiteX1" fmla="*/ 103 w 122398"/>
                <a:gd name="connsiteY1" fmla="*/ 330200 h 406400"/>
                <a:gd name="connsiteX2" fmla="*/ 6453 w 122398"/>
                <a:gd name="connsiteY2" fmla="*/ 241300 h 406400"/>
                <a:gd name="connsiteX3" fmla="*/ 12803 w 122398"/>
                <a:gd name="connsiteY3" fmla="*/ 209550 h 406400"/>
                <a:gd name="connsiteX4" fmla="*/ 25503 w 122398"/>
                <a:gd name="connsiteY4" fmla="*/ 146050 h 406400"/>
                <a:gd name="connsiteX5" fmla="*/ 38203 w 122398"/>
                <a:gd name="connsiteY5" fmla="*/ 95250 h 406400"/>
                <a:gd name="connsiteX6" fmla="*/ 120753 w 122398"/>
                <a:gd name="connsiteY6" fmla="*/ 69850 h 406400"/>
                <a:gd name="connsiteX7" fmla="*/ 95353 w 122398"/>
                <a:gd name="connsiteY7" fmla="*/ 0 h 406400"/>
                <a:gd name="connsiteX8" fmla="*/ 95353 w 122398"/>
                <a:gd name="connsiteY8" fmla="*/ 0 h 406400"/>
                <a:gd name="connsiteX0" fmla="*/ 12803 w 99586"/>
                <a:gd name="connsiteY0" fmla="*/ 406400 h 406400"/>
                <a:gd name="connsiteX1" fmla="*/ 103 w 99586"/>
                <a:gd name="connsiteY1" fmla="*/ 330200 h 406400"/>
                <a:gd name="connsiteX2" fmla="*/ 6453 w 99586"/>
                <a:gd name="connsiteY2" fmla="*/ 241300 h 406400"/>
                <a:gd name="connsiteX3" fmla="*/ 12803 w 99586"/>
                <a:gd name="connsiteY3" fmla="*/ 209550 h 406400"/>
                <a:gd name="connsiteX4" fmla="*/ 25503 w 99586"/>
                <a:gd name="connsiteY4" fmla="*/ 146050 h 406400"/>
                <a:gd name="connsiteX5" fmla="*/ 38203 w 99586"/>
                <a:gd name="connsiteY5" fmla="*/ 95250 h 406400"/>
                <a:gd name="connsiteX6" fmla="*/ 95353 w 99586"/>
                <a:gd name="connsiteY6" fmla="*/ 57150 h 406400"/>
                <a:gd name="connsiteX7" fmla="*/ 95353 w 99586"/>
                <a:gd name="connsiteY7" fmla="*/ 0 h 406400"/>
                <a:gd name="connsiteX8" fmla="*/ 95353 w 99586"/>
                <a:gd name="connsiteY8" fmla="*/ 0 h 406400"/>
                <a:gd name="connsiteX0" fmla="*/ 12803 w 99586"/>
                <a:gd name="connsiteY0" fmla="*/ 428625 h 428625"/>
                <a:gd name="connsiteX1" fmla="*/ 103 w 99586"/>
                <a:gd name="connsiteY1" fmla="*/ 352425 h 428625"/>
                <a:gd name="connsiteX2" fmla="*/ 6453 w 99586"/>
                <a:gd name="connsiteY2" fmla="*/ 263525 h 428625"/>
                <a:gd name="connsiteX3" fmla="*/ 12803 w 99586"/>
                <a:gd name="connsiteY3" fmla="*/ 231775 h 428625"/>
                <a:gd name="connsiteX4" fmla="*/ 25503 w 99586"/>
                <a:gd name="connsiteY4" fmla="*/ 168275 h 428625"/>
                <a:gd name="connsiteX5" fmla="*/ 38203 w 99586"/>
                <a:gd name="connsiteY5" fmla="*/ 117475 h 428625"/>
                <a:gd name="connsiteX6" fmla="*/ 95353 w 99586"/>
                <a:gd name="connsiteY6" fmla="*/ 79375 h 428625"/>
                <a:gd name="connsiteX7" fmla="*/ 95353 w 99586"/>
                <a:gd name="connsiteY7" fmla="*/ 22225 h 428625"/>
                <a:gd name="connsiteX8" fmla="*/ 33441 w 99586"/>
                <a:gd name="connsiteY8" fmla="*/ 0 h 428625"/>
                <a:gd name="connsiteX0" fmla="*/ 12803 w 99586"/>
                <a:gd name="connsiteY0" fmla="*/ 457200 h 457200"/>
                <a:gd name="connsiteX1" fmla="*/ 103 w 99586"/>
                <a:gd name="connsiteY1" fmla="*/ 381000 h 457200"/>
                <a:gd name="connsiteX2" fmla="*/ 6453 w 99586"/>
                <a:gd name="connsiteY2" fmla="*/ 292100 h 457200"/>
                <a:gd name="connsiteX3" fmla="*/ 12803 w 99586"/>
                <a:gd name="connsiteY3" fmla="*/ 260350 h 457200"/>
                <a:gd name="connsiteX4" fmla="*/ 25503 w 99586"/>
                <a:gd name="connsiteY4" fmla="*/ 196850 h 457200"/>
                <a:gd name="connsiteX5" fmla="*/ 38203 w 99586"/>
                <a:gd name="connsiteY5" fmla="*/ 146050 h 457200"/>
                <a:gd name="connsiteX6" fmla="*/ 95353 w 99586"/>
                <a:gd name="connsiteY6" fmla="*/ 107950 h 457200"/>
                <a:gd name="connsiteX7" fmla="*/ 95353 w 99586"/>
                <a:gd name="connsiteY7" fmla="*/ 50800 h 457200"/>
                <a:gd name="connsiteX8" fmla="*/ 30266 w 99586"/>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86" h="457200">
                  <a:moveTo>
                    <a:pt x="12803" y="457200"/>
                  </a:moveTo>
                  <a:cubicBezTo>
                    <a:pt x="6982" y="432858"/>
                    <a:pt x="1161" y="408517"/>
                    <a:pt x="103" y="381000"/>
                  </a:cubicBezTo>
                  <a:cubicBezTo>
                    <a:pt x="-955" y="353483"/>
                    <a:pt x="6453" y="292100"/>
                    <a:pt x="6453" y="292100"/>
                  </a:cubicBezTo>
                  <a:cubicBezTo>
                    <a:pt x="8570" y="271992"/>
                    <a:pt x="12803" y="260350"/>
                    <a:pt x="12803" y="260350"/>
                  </a:cubicBezTo>
                  <a:cubicBezTo>
                    <a:pt x="15978" y="244475"/>
                    <a:pt x="21270" y="215900"/>
                    <a:pt x="25503" y="196850"/>
                  </a:cubicBezTo>
                  <a:cubicBezTo>
                    <a:pt x="29736" y="177800"/>
                    <a:pt x="26561" y="160866"/>
                    <a:pt x="38203" y="146050"/>
                  </a:cubicBezTo>
                  <a:cubicBezTo>
                    <a:pt x="49845" y="131234"/>
                    <a:pt x="85828" y="123825"/>
                    <a:pt x="95353" y="107950"/>
                  </a:cubicBezTo>
                  <a:cubicBezTo>
                    <a:pt x="104878" y="92075"/>
                    <a:pt x="95353" y="50800"/>
                    <a:pt x="95353" y="50800"/>
                  </a:cubicBezTo>
                  <a:lnTo>
                    <a:pt x="3026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Freeform: Shape 238">
              <a:extLst>
                <a:ext uri="{FF2B5EF4-FFF2-40B4-BE49-F238E27FC236}">
                  <a16:creationId xmlns:a16="http://schemas.microsoft.com/office/drawing/2014/main" id="{E44806FC-CE0D-4345-A97A-A1FA9F9A5104}"/>
                </a:ext>
              </a:extLst>
            </p:cNvPr>
            <p:cNvSpPr/>
            <p:nvPr/>
          </p:nvSpPr>
          <p:spPr>
            <a:xfrm>
              <a:off x="9868792" y="5529184"/>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Freeform: Shape 239">
              <a:extLst>
                <a:ext uri="{FF2B5EF4-FFF2-40B4-BE49-F238E27FC236}">
                  <a16:creationId xmlns:a16="http://schemas.microsoft.com/office/drawing/2014/main" id="{30DE92A9-3311-47AB-B146-3507B0201B5E}"/>
                </a:ext>
              </a:extLst>
            </p:cNvPr>
            <p:cNvSpPr/>
            <p:nvPr/>
          </p:nvSpPr>
          <p:spPr>
            <a:xfrm flipH="1">
              <a:off x="9775821" y="5491537"/>
              <a:ext cx="86496" cy="106859"/>
            </a:xfrm>
            <a:custGeom>
              <a:avLst/>
              <a:gdLst>
                <a:gd name="connsiteX0" fmla="*/ 8980 w 174759"/>
                <a:gd name="connsiteY0" fmla="*/ 215900 h 215900"/>
                <a:gd name="connsiteX1" fmla="*/ 2630 w 174759"/>
                <a:gd name="connsiteY1" fmla="*/ 152400 h 215900"/>
                <a:gd name="connsiteX2" fmla="*/ 47080 w 174759"/>
                <a:gd name="connsiteY2" fmla="*/ 88900 h 215900"/>
                <a:gd name="connsiteX3" fmla="*/ 135980 w 174759"/>
                <a:gd name="connsiteY3" fmla="*/ 76200 h 215900"/>
                <a:gd name="connsiteX4" fmla="*/ 174080 w 174759"/>
                <a:gd name="connsiteY4" fmla="*/ 31750 h 215900"/>
                <a:gd name="connsiteX5" fmla="*/ 161380 w 174759"/>
                <a:gd name="connsiteY5" fmla="*/ 0 h 215900"/>
                <a:gd name="connsiteX6" fmla="*/ 161380 w 174759"/>
                <a:gd name="connsiteY6" fmla="*/ 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9" h="215900">
                  <a:moveTo>
                    <a:pt x="8980" y="215900"/>
                  </a:moveTo>
                  <a:cubicBezTo>
                    <a:pt x="2630" y="194733"/>
                    <a:pt x="-3720" y="173567"/>
                    <a:pt x="2630" y="152400"/>
                  </a:cubicBezTo>
                  <a:cubicBezTo>
                    <a:pt x="8980" y="131233"/>
                    <a:pt x="24855" y="101600"/>
                    <a:pt x="47080" y="88900"/>
                  </a:cubicBezTo>
                  <a:cubicBezTo>
                    <a:pt x="69305" y="76200"/>
                    <a:pt x="114813" y="85725"/>
                    <a:pt x="135980" y="76200"/>
                  </a:cubicBezTo>
                  <a:cubicBezTo>
                    <a:pt x="157147" y="66675"/>
                    <a:pt x="169847" y="44450"/>
                    <a:pt x="174080" y="31750"/>
                  </a:cubicBezTo>
                  <a:cubicBezTo>
                    <a:pt x="178313" y="19050"/>
                    <a:pt x="161380" y="0"/>
                    <a:pt x="161380" y="0"/>
                  </a:cubicBezTo>
                  <a:lnTo>
                    <a:pt x="16138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Freeform: Shape 240">
              <a:extLst>
                <a:ext uri="{FF2B5EF4-FFF2-40B4-BE49-F238E27FC236}">
                  <a16:creationId xmlns:a16="http://schemas.microsoft.com/office/drawing/2014/main" id="{09FD7311-EC4C-435F-9C08-6028D1FF60B4}"/>
                </a:ext>
              </a:extLst>
            </p:cNvPr>
            <p:cNvSpPr/>
            <p:nvPr/>
          </p:nvSpPr>
          <p:spPr>
            <a:xfrm>
              <a:off x="9841194" y="5452439"/>
              <a:ext cx="29931" cy="95018"/>
            </a:xfrm>
            <a:custGeom>
              <a:avLst/>
              <a:gdLst>
                <a:gd name="connsiteX0" fmla="*/ 44065 w 60473"/>
                <a:gd name="connsiteY0" fmla="*/ 191976 h 191976"/>
                <a:gd name="connsiteX1" fmla="*/ 60013 w 60473"/>
                <a:gd name="connsiteY1" fmla="*/ 128180 h 191976"/>
                <a:gd name="connsiteX2" fmla="*/ 28116 w 60473"/>
                <a:gd name="connsiteY2" fmla="*/ 85650 h 191976"/>
                <a:gd name="connsiteX3" fmla="*/ 17483 w 60473"/>
                <a:gd name="connsiteY3" fmla="*/ 43120 h 191976"/>
                <a:gd name="connsiteX4" fmla="*/ 1534 w 60473"/>
                <a:gd name="connsiteY4" fmla="*/ 5906 h 191976"/>
                <a:gd name="connsiteX5" fmla="*/ 1534 w 60473"/>
                <a:gd name="connsiteY5" fmla="*/ 590 h 1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73" h="191976">
                  <a:moveTo>
                    <a:pt x="44065" y="191976"/>
                  </a:moveTo>
                  <a:cubicBezTo>
                    <a:pt x="53368" y="168938"/>
                    <a:pt x="62671" y="145901"/>
                    <a:pt x="60013" y="128180"/>
                  </a:cubicBezTo>
                  <a:cubicBezTo>
                    <a:pt x="57355" y="110459"/>
                    <a:pt x="35204" y="99827"/>
                    <a:pt x="28116" y="85650"/>
                  </a:cubicBezTo>
                  <a:cubicBezTo>
                    <a:pt x="21028" y="71473"/>
                    <a:pt x="21913" y="56411"/>
                    <a:pt x="17483" y="43120"/>
                  </a:cubicBezTo>
                  <a:cubicBezTo>
                    <a:pt x="13053" y="29829"/>
                    <a:pt x="4192" y="12994"/>
                    <a:pt x="1534" y="5906"/>
                  </a:cubicBezTo>
                  <a:cubicBezTo>
                    <a:pt x="-1124" y="-1182"/>
                    <a:pt x="205" y="-296"/>
                    <a:pt x="1534" y="59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Freeform: Shape 241">
              <a:extLst>
                <a:ext uri="{FF2B5EF4-FFF2-40B4-BE49-F238E27FC236}">
                  <a16:creationId xmlns:a16="http://schemas.microsoft.com/office/drawing/2014/main" id="{044EA6C8-6494-4F9C-8799-46FE29E68D2D}"/>
                </a:ext>
              </a:extLst>
            </p:cNvPr>
            <p:cNvSpPr>
              <a:spLocks noChangeAspect="1"/>
            </p:cNvSpPr>
            <p:nvPr/>
          </p:nvSpPr>
          <p:spPr>
            <a:xfrm rot="19506512">
              <a:off x="9863042" y="5368773"/>
              <a:ext cx="25102" cy="39226"/>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3" name="Freeform: Shape 242">
              <a:extLst>
                <a:ext uri="{FF2B5EF4-FFF2-40B4-BE49-F238E27FC236}">
                  <a16:creationId xmlns:a16="http://schemas.microsoft.com/office/drawing/2014/main" id="{5A677723-487F-44FF-9123-3A7B840D08CD}"/>
                </a:ext>
              </a:extLst>
            </p:cNvPr>
            <p:cNvSpPr>
              <a:spLocks noChangeAspect="1"/>
            </p:cNvSpPr>
            <p:nvPr/>
          </p:nvSpPr>
          <p:spPr>
            <a:xfrm rot="2733020">
              <a:off x="9959625" y="5448397"/>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4" name="Freeform: Shape 243">
              <a:extLst>
                <a:ext uri="{FF2B5EF4-FFF2-40B4-BE49-F238E27FC236}">
                  <a16:creationId xmlns:a16="http://schemas.microsoft.com/office/drawing/2014/main" id="{AF3166EA-9227-409E-9A11-E1B44A1B9A7D}"/>
                </a:ext>
              </a:extLst>
            </p:cNvPr>
            <p:cNvSpPr>
              <a:spLocks noChangeAspect="1"/>
            </p:cNvSpPr>
            <p:nvPr/>
          </p:nvSpPr>
          <p:spPr>
            <a:xfrm rot="2733020">
              <a:off x="9950940" y="5511564"/>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5" name="Freeform: Shape 244">
              <a:extLst>
                <a:ext uri="{FF2B5EF4-FFF2-40B4-BE49-F238E27FC236}">
                  <a16:creationId xmlns:a16="http://schemas.microsoft.com/office/drawing/2014/main" id="{54CF9092-500E-457B-834D-69296D6C26EB}"/>
                </a:ext>
              </a:extLst>
            </p:cNvPr>
            <p:cNvSpPr>
              <a:spLocks noChangeAspect="1"/>
            </p:cNvSpPr>
            <p:nvPr/>
          </p:nvSpPr>
          <p:spPr>
            <a:xfrm rot="20105755">
              <a:off x="9831843" y="5423143"/>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6" name="Freeform: Shape 245">
              <a:extLst>
                <a:ext uri="{FF2B5EF4-FFF2-40B4-BE49-F238E27FC236}">
                  <a16:creationId xmlns:a16="http://schemas.microsoft.com/office/drawing/2014/main" id="{5BE7F52D-E70D-4F0F-8174-7AFB39DAB241}"/>
                </a:ext>
              </a:extLst>
            </p:cNvPr>
            <p:cNvSpPr>
              <a:spLocks noChangeAspect="1"/>
            </p:cNvSpPr>
            <p:nvPr/>
          </p:nvSpPr>
          <p:spPr>
            <a:xfrm rot="18550625">
              <a:off x="9757361" y="5485856"/>
              <a:ext cx="22628" cy="35240"/>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7" name="Freeform: Shape 246">
              <a:extLst>
                <a:ext uri="{FF2B5EF4-FFF2-40B4-BE49-F238E27FC236}">
                  <a16:creationId xmlns:a16="http://schemas.microsoft.com/office/drawing/2014/main" id="{E5F41090-47F7-4766-8F0B-A796852B5A68}"/>
                </a:ext>
              </a:extLst>
            </p:cNvPr>
            <p:cNvSpPr>
              <a:spLocks noChangeAspect="1"/>
            </p:cNvSpPr>
            <p:nvPr/>
          </p:nvSpPr>
          <p:spPr>
            <a:xfrm rot="3951448">
              <a:off x="9916894" y="5536601"/>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8" name="Freeform: Shape 247">
              <a:extLst>
                <a:ext uri="{FF2B5EF4-FFF2-40B4-BE49-F238E27FC236}">
                  <a16:creationId xmlns:a16="http://schemas.microsoft.com/office/drawing/2014/main" id="{06042112-2F28-49A2-A986-4CBC57B9720C}"/>
                </a:ext>
              </a:extLst>
            </p:cNvPr>
            <p:cNvSpPr>
              <a:spLocks noChangeAspect="1"/>
            </p:cNvSpPr>
            <p:nvPr/>
          </p:nvSpPr>
          <p:spPr>
            <a:xfrm rot="15193912">
              <a:off x="9906589" y="549021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49" name="Freeform: Shape 248">
              <a:extLst>
                <a:ext uri="{FF2B5EF4-FFF2-40B4-BE49-F238E27FC236}">
                  <a16:creationId xmlns:a16="http://schemas.microsoft.com/office/drawing/2014/main" id="{97FD5F8A-4086-4AC7-A4FC-76A589DB1078}"/>
                </a:ext>
              </a:extLst>
            </p:cNvPr>
            <p:cNvSpPr>
              <a:spLocks noChangeAspect="1"/>
            </p:cNvSpPr>
            <p:nvPr/>
          </p:nvSpPr>
          <p:spPr>
            <a:xfrm rot="3951448">
              <a:off x="9932314" y="5571728"/>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0" name="Freeform: Shape 249">
              <a:extLst>
                <a:ext uri="{FF2B5EF4-FFF2-40B4-BE49-F238E27FC236}">
                  <a16:creationId xmlns:a16="http://schemas.microsoft.com/office/drawing/2014/main" id="{84283FD8-2DEB-4660-95A9-EC8BC41D8CDA}"/>
                </a:ext>
              </a:extLst>
            </p:cNvPr>
            <p:cNvSpPr>
              <a:spLocks noChangeAspect="1"/>
            </p:cNvSpPr>
            <p:nvPr/>
          </p:nvSpPr>
          <p:spPr>
            <a:xfrm rot="17236072">
              <a:off x="9919490" y="5454969"/>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1" name="Freeform: Shape 250">
              <a:extLst>
                <a:ext uri="{FF2B5EF4-FFF2-40B4-BE49-F238E27FC236}">
                  <a16:creationId xmlns:a16="http://schemas.microsoft.com/office/drawing/2014/main" id="{C2CF3133-78DF-4FE2-8D25-BEB14424E74B}"/>
                </a:ext>
              </a:extLst>
            </p:cNvPr>
            <p:cNvSpPr>
              <a:spLocks/>
            </p:cNvSpPr>
            <p:nvPr/>
          </p:nvSpPr>
          <p:spPr>
            <a:xfrm rot="3951448">
              <a:off x="9883189" y="5429143"/>
              <a:ext cx="17818" cy="21382"/>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2" name="Freeform: Shape 251">
              <a:extLst>
                <a:ext uri="{FF2B5EF4-FFF2-40B4-BE49-F238E27FC236}">
                  <a16:creationId xmlns:a16="http://schemas.microsoft.com/office/drawing/2014/main" id="{C20062F2-6992-4EA9-B689-A5A42794DEFD}"/>
                </a:ext>
              </a:extLst>
            </p:cNvPr>
            <p:cNvSpPr>
              <a:spLocks noChangeAspect="1"/>
            </p:cNvSpPr>
            <p:nvPr/>
          </p:nvSpPr>
          <p:spPr>
            <a:xfrm rot="3951448">
              <a:off x="9832641" y="5490967"/>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3" name="Freeform: Shape 252">
              <a:extLst>
                <a:ext uri="{FF2B5EF4-FFF2-40B4-BE49-F238E27FC236}">
                  <a16:creationId xmlns:a16="http://schemas.microsoft.com/office/drawing/2014/main" id="{0D808AEE-D985-4F52-BE67-F32B09F275A8}"/>
                </a:ext>
              </a:extLst>
            </p:cNvPr>
            <p:cNvSpPr>
              <a:spLocks noChangeAspect="1"/>
            </p:cNvSpPr>
            <p:nvPr/>
          </p:nvSpPr>
          <p:spPr>
            <a:xfrm rot="1724351">
              <a:off x="9807948" y="5536923"/>
              <a:ext cx="17818" cy="17818"/>
            </a:xfrm>
            <a:custGeom>
              <a:avLst/>
              <a:gdLst>
                <a:gd name="connsiteX0" fmla="*/ 53162 w 69111"/>
                <a:gd name="connsiteY0" fmla="*/ 0 h 79744"/>
                <a:gd name="connsiteX1" fmla="*/ 0 w 69111"/>
                <a:gd name="connsiteY1" fmla="*/ 47847 h 79744"/>
                <a:gd name="connsiteX2" fmla="*/ 15948 w 69111"/>
                <a:gd name="connsiteY2" fmla="*/ 79744 h 79744"/>
                <a:gd name="connsiteX3" fmla="*/ 63795 w 69111"/>
                <a:gd name="connsiteY3" fmla="*/ 74428 h 79744"/>
                <a:gd name="connsiteX4" fmla="*/ 69111 w 69111"/>
                <a:gd name="connsiteY4" fmla="*/ 47847 h 79744"/>
                <a:gd name="connsiteX5" fmla="*/ 53162 w 69111"/>
                <a:gd name="connsiteY5" fmla="*/ 0 h 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11" h="79744">
                  <a:moveTo>
                    <a:pt x="53162" y="0"/>
                  </a:moveTo>
                  <a:lnTo>
                    <a:pt x="0" y="47847"/>
                  </a:lnTo>
                  <a:lnTo>
                    <a:pt x="15948" y="79744"/>
                  </a:lnTo>
                  <a:lnTo>
                    <a:pt x="63795" y="74428"/>
                  </a:lnTo>
                  <a:lnTo>
                    <a:pt x="69111" y="47847"/>
                  </a:lnTo>
                  <a:lnTo>
                    <a:pt x="53162" y="0"/>
                  </a:lnTo>
                  <a:close/>
                </a:path>
              </a:pathLst>
            </a:custGeom>
            <a:ln w="63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4" name="Freeform: Shape 253">
              <a:extLst>
                <a:ext uri="{FF2B5EF4-FFF2-40B4-BE49-F238E27FC236}">
                  <a16:creationId xmlns:a16="http://schemas.microsoft.com/office/drawing/2014/main" id="{D141A28B-7F89-4CD8-B36E-BBE6538038E2}"/>
                </a:ext>
              </a:extLst>
            </p:cNvPr>
            <p:cNvSpPr/>
            <p:nvPr/>
          </p:nvSpPr>
          <p:spPr>
            <a:xfrm>
              <a:off x="9859637" y="5573460"/>
              <a:ext cx="15151" cy="65215"/>
            </a:xfrm>
            <a:custGeom>
              <a:avLst/>
              <a:gdLst>
                <a:gd name="connsiteX0" fmla="*/ 88900 w 88900"/>
                <a:gd name="connsiteY0" fmla="*/ 139700 h 139700"/>
                <a:gd name="connsiteX1" fmla="*/ 69850 w 88900"/>
                <a:gd name="connsiteY1" fmla="*/ 76200 h 139700"/>
                <a:gd name="connsiteX2" fmla="*/ 63500 w 88900"/>
                <a:gd name="connsiteY2" fmla="*/ 63500 h 139700"/>
                <a:gd name="connsiteX3" fmla="*/ 44450 w 88900"/>
                <a:gd name="connsiteY3" fmla="*/ 57150 h 139700"/>
                <a:gd name="connsiteX4" fmla="*/ 19050 w 88900"/>
                <a:gd name="connsiteY4" fmla="*/ 31750 h 139700"/>
                <a:gd name="connsiteX5" fmla="*/ 0 w 88900"/>
                <a:gd name="connsiteY5" fmla="*/ 0 h 139700"/>
                <a:gd name="connsiteX6" fmla="*/ 0 w 88900"/>
                <a:gd name="connsiteY6" fmla="*/ 0 h 139700"/>
                <a:gd name="connsiteX0" fmla="*/ 41275 w 70516"/>
                <a:gd name="connsiteY0" fmla="*/ 152400 h 152400"/>
                <a:gd name="connsiteX1" fmla="*/ 69850 w 70516"/>
                <a:gd name="connsiteY1" fmla="*/ 76200 h 152400"/>
                <a:gd name="connsiteX2" fmla="*/ 63500 w 70516"/>
                <a:gd name="connsiteY2" fmla="*/ 63500 h 152400"/>
                <a:gd name="connsiteX3" fmla="*/ 44450 w 70516"/>
                <a:gd name="connsiteY3" fmla="*/ 57150 h 152400"/>
                <a:gd name="connsiteX4" fmla="*/ 19050 w 70516"/>
                <a:gd name="connsiteY4" fmla="*/ 31750 h 152400"/>
                <a:gd name="connsiteX5" fmla="*/ 0 w 70516"/>
                <a:gd name="connsiteY5" fmla="*/ 0 h 152400"/>
                <a:gd name="connsiteX6" fmla="*/ 0 w 70516"/>
                <a:gd name="connsiteY6" fmla="*/ 0 h 152400"/>
                <a:gd name="connsiteX0" fmla="*/ 41275 w 63723"/>
                <a:gd name="connsiteY0" fmla="*/ 152400 h 152400"/>
                <a:gd name="connsiteX1" fmla="*/ 28575 w 63723"/>
                <a:gd name="connsiteY1" fmla="*/ 74612 h 152400"/>
                <a:gd name="connsiteX2" fmla="*/ 63500 w 63723"/>
                <a:gd name="connsiteY2" fmla="*/ 63500 h 152400"/>
                <a:gd name="connsiteX3" fmla="*/ 44450 w 63723"/>
                <a:gd name="connsiteY3" fmla="*/ 57150 h 152400"/>
                <a:gd name="connsiteX4" fmla="*/ 19050 w 63723"/>
                <a:gd name="connsiteY4" fmla="*/ 31750 h 152400"/>
                <a:gd name="connsiteX5" fmla="*/ 0 w 63723"/>
                <a:gd name="connsiteY5" fmla="*/ 0 h 152400"/>
                <a:gd name="connsiteX6" fmla="*/ 0 w 63723"/>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9050 w 63520"/>
                <a:gd name="connsiteY4" fmla="*/ 31750 h 152400"/>
                <a:gd name="connsiteX5" fmla="*/ 0 w 63520"/>
                <a:gd name="connsiteY5" fmla="*/ 0 h 152400"/>
                <a:gd name="connsiteX6" fmla="*/ 0 w 63520"/>
                <a:gd name="connsiteY6" fmla="*/ 0 h 152400"/>
                <a:gd name="connsiteX0" fmla="*/ 41275 w 63520"/>
                <a:gd name="connsiteY0" fmla="*/ 152400 h 152400"/>
                <a:gd name="connsiteX1" fmla="*/ 28575 w 63520"/>
                <a:gd name="connsiteY1" fmla="*/ 74612 h 152400"/>
                <a:gd name="connsiteX2" fmla="*/ 63500 w 63520"/>
                <a:gd name="connsiteY2" fmla="*/ 63500 h 152400"/>
                <a:gd name="connsiteX3" fmla="*/ 22225 w 63520"/>
                <a:gd name="connsiteY3" fmla="*/ 53975 h 152400"/>
                <a:gd name="connsiteX4" fmla="*/ 14288 w 63520"/>
                <a:gd name="connsiteY4" fmla="*/ 20638 h 152400"/>
                <a:gd name="connsiteX5" fmla="*/ 0 w 63520"/>
                <a:gd name="connsiteY5" fmla="*/ 0 h 152400"/>
                <a:gd name="connsiteX6" fmla="*/ 0 w 63520"/>
                <a:gd name="connsiteY6" fmla="*/ 0 h 152400"/>
                <a:gd name="connsiteX0" fmla="*/ 41275 w 41275"/>
                <a:gd name="connsiteY0" fmla="*/ 152400 h 152400"/>
                <a:gd name="connsiteX1" fmla="*/ 28575 w 41275"/>
                <a:gd name="connsiteY1" fmla="*/ 74612 h 152400"/>
                <a:gd name="connsiteX2" fmla="*/ 28575 w 41275"/>
                <a:gd name="connsiteY2" fmla="*/ 69850 h 152400"/>
                <a:gd name="connsiteX3" fmla="*/ 22225 w 41275"/>
                <a:gd name="connsiteY3" fmla="*/ 53975 h 152400"/>
                <a:gd name="connsiteX4" fmla="*/ 14288 w 41275"/>
                <a:gd name="connsiteY4" fmla="*/ 20638 h 152400"/>
                <a:gd name="connsiteX5" fmla="*/ 0 w 41275"/>
                <a:gd name="connsiteY5" fmla="*/ 0 h 152400"/>
                <a:gd name="connsiteX6" fmla="*/ 0 w 41275"/>
                <a:gd name="connsiteY6" fmla="*/ 0 h 152400"/>
                <a:gd name="connsiteX0" fmla="*/ 36512 w 36512"/>
                <a:gd name="connsiteY0" fmla="*/ 150812 h 150812"/>
                <a:gd name="connsiteX1" fmla="*/ 28575 w 36512"/>
                <a:gd name="connsiteY1" fmla="*/ 74612 h 150812"/>
                <a:gd name="connsiteX2" fmla="*/ 28575 w 36512"/>
                <a:gd name="connsiteY2" fmla="*/ 69850 h 150812"/>
                <a:gd name="connsiteX3" fmla="*/ 22225 w 36512"/>
                <a:gd name="connsiteY3" fmla="*/ 53975 h 150812"/>
                <a:gd name="connsiteX4" fmla="*/ 14288 w 36512"/>
                <a:gd name="connsiteY4" fmla="*/ 20638 h 150812"/>
                <a:gd name="connsiteX5" fmla="*/ 0 w 36512"/>
                <a:gd name="connsiteY5" fmla="*/ 0 h 150812"/>
                <a:gd name="connsiteX6" fmla="*/ 0 w 36512"/>
                <a:gd name="connsiteY6" fmla="*/ 0 h 150812"/>
                <a:gd name="connsiteX0" fmla="*/ 30162 w 30612"/>
                <a:gd name="connsiteY0" fmla="*/ 131762 h 131762"/>
                <a:gd name="connsiteX1" fmla="*/ 28575 w 30612"/>
                <a:gd name="connsiteY1" fmla="*/ 74612 h 131762"/>
                <a:gd name="connsiteX2" fmla="*/ 28575 w 30612"/>
                <a:gd name="connsiteY2" fmla="*/ 69850 h 131762"/>
                <a:gd name="connsiteX3" fmla="*/ 22225 w 30612"/>
                <a:gd name="connsiteY3" fmla="*/ 53975 h 131762"/>
                <a:gd name="connsiteX4" fmla="*/ 14288 w 30612"/>
                <a:gd name="connsiteY4" fmla="*/ 20638 h 131762"/>
                <a:gd name="connsiteX5" fmla="*/ 0 w 30612"/>
                <a:gd name="connsiteY5" fmla="*/ 0 h 131762"/>
                <a:gd name="connsiteX6" fmla="*/ 0 w 30612"/>
                <a:gd name="connsiteY6" fmla="*/ 0 h 13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12" h="131762">
                  <a:moveTo>
                    <a:pt x="30162" y="131762"/>
                  </a:moveTo>
                  <a:cubicBezTo>
                    <a:pt x="23812" y="110595"/>
                    <a:pt x="34925" y="95779"/>
                    <a:pt x="28575" y="74612"/>
                  </a:cubicBezTo>
                  <a:cubicBezTo>
                    <a:pt x="24342" y="61912"/>
                    <a:pt x="29633" y="73289"/>
                    <a:pt x="28575" y="69850"/>
                  </a:cubicBezTo>
                  <a:cubicBezTo>
                    <a:pt x="27517" y="66411"/>
                    <a:pt x="24606" y="62177"/>
                    <a:pt x="22225" y="53975"/>
                  </a:cubicBezTo>
                  <a:cubicBezTo>
                    <a:pt x="19844" y="45773"/>
                    <a:pt x="17992" y="29634"/>
                    <a:pt x="14288" y="20638"/>
                  </a:cubicBezTo>
                  <a:cubicBezTo>
                    <a:pt x="10584" y="11642"/>
                    <a:pt x="0" y="0"/>
                    <a:pt x="0" y="0"/>
                  </a:cubicBez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3" name="Freeform 70">
            <a:extLst>
              <a:ext uri="{FF2B5EF4-FFF2-40B4-BE49-F238E27FC236}">
                <a16:creationId xmlns:a16="http://schemas.microsoft.com/office/drawing/2014/main" id="{A8FFC2F4-B4AA-4767-9BFC-F192FFCC92A8}"/>
              </a:ext>
            </a:extLst>
          </p:cNvPr>
          <p:cNvSpPr/>
          <p:nvPr/>
        </p:nvSpPr>
        <p:spPr>
          <a:xfrm>
            <a:off x="927064" y="4241067"/>
            <a:ext cx="701600" cy="36000"/>
          </a:xfrm>
          <a:custGeom>
            <a:avLst/>
            <a:gdLst>
              <a:gd name="connsiteX0" fmla="*/ 3521122 w 3571164"/>
              <a:gd name="connsiteY0" fmla="*/ 100083 h 195617"/>
              <a:gd name="connsiteX1" fmla="*/ 3521122 w 3571164"/>
              <a:gd name="connsiteY1" fmla="*/ 100083 h 195617"/>
              <a:gd name="connsiteX2" fmla="*/ 3480179 w 3571164"/>
              <a:gd name="connsiteY2" fmla="*/ 95534 h 195617"/>
              <a:gd name="connsiteX3" fmla="*/ 3452883 w 3571164"/>
              <a:gd name="connsiteY3" fmla="*/ 72788 h 195617"/>
              <a:gd name="connsiteX4" fmla="*/ 3461982 w 3571164"/>
              <a:gd name="connsiteY4" fmla="*/ 113731 h 195617"/>
              <a:gd name="connsiteX5" fmla="*/ 3466531 w 3571164"/>
              <a:gd name="connsiteY5" fmla="*/ 127379 h 195617"/>
              <a:gd name="connsiteX6" fmla="*/ 3452883 w 3571164"/>
              <a:gd name="connsiteY6" fmla="*/ 118280 h 195617"/>
              <a:gd name="connsiteX7" fmla="*/ 3448334 w 3571164"/>
              <a:gd name="connsiteY7" fmla="*/ 104632 h 195617"/>
              <a:gd name="connsiteX8" fmla="*/ 3434686 w 3571164"/>
              <a:gd name="connsiteY8" fmla="*/ 72788 h 195617"/>
              <a:gd name="connsiteX9" fmla="*/ 3439235 w 3571164"/>
              <a:gd name="connsiteY9" fmla="*/ 100083 h 195617"/>
              <a:gd name="connsiteX10" fmla="*/ 3443785 w 3571164"/>
              <a:gd name="connsiteY10" fmla="*/ 113731 h 195617"/>
              <a:gd name="connsiteX11" fmla="*/ 3430137 w 3571164"/>
              <a:gd name="connsiteY11" fmla="*/ 104632 h 195617"/>
              <a:gd name="connsiteX12" fmla="*/ 3421038 w 3571164"/>
              <a:gd name="connsiteY12" fmla="*/ 86435 h 195617"/>
              <a:gd name="connsiteX13" fmla="*/ 3402841 w 3571164"/>
              <a:gd name="connsiteY13" fmla="*/ 59140 h 195617"/>
              <a:gd name="connsiteX14" fmla="*/ 3407391 w 3571164"/>
              <a:gd name="connsiteY14" fmla="*/ 86435 h 195617"/>
              <a:gd name="connsiteX15" fmla="*/ 3398292 w 3571164"/>
              <a:gd name="connsiteY15" fmla="*/ 86435 h 195617"/>
              <a:gd name="connsiteX16" fmla="*/ 3402841 w 3571164"/>
              <a:gd name="connsiteY16" fmla="*/ 122829 h 195617"/>
              <a:gd name="connsiteX17" fmla="*/ 3407391 w 3571164"/>
              <a:gd name="connsiteY17" fmla="*/ 145576 h 195617"/>
              <a:gd name="connsiteX18" fmla="*/ 3393743 w 3571164"/>
              <a:gd name="connsiteY18" fmla="*/ 141026 h 195617"/>
              <a:gd name="connsiteX19" fmla="*/ 3375546 w 3571164"/>
              <a:gd name="connsiteY19" fmla="*/ 113731 h 195617"/>
              <a:gd name="connsiteX20" fmla="*/ 3343701 w 3571164"/>
              <a:gd name="connsiteY20" fmla="*/ 90985 h 195617"/>
              <a:gd name="connsiteX21" fmla="*/ 3320955 w 3571164"/>
              <a:gd name="connsiteY21" fmla="*/ 59140 h 195617"/>
              <a:gd name="connsiteX22" fmla="*/ 3330053 w 3571164"/>
              <a:gd name="connsiteY22" fmla="*/ 104632 h 195617"/>
              <a:gd name="connsiteX23" fmla="*/ 3334603 w 3571164"/>
              <a:gd name="connsiteY23" fmla="*/ 118280 h 195617"/>
              <a:gd name="connsiteX24" fmla="*/ 3320955 w 3571164"/>
              <a:gd name="connsiteY24" fmla="*/ 104632 h 195617"/>
              <a:gd name="connsiteX25" fmla="*/ 3316406 w 3571164"/>
              <a:gd name="connsiteY25" fmla="*/ 118280 h 195617"/>
              <a:gd name="connsiteX26" fmla="*/ 3311856 w 3571164"/>
              <a:gd name="connsiteY26" fmla="*/ 145576 h 195617"/>
              <a:gd name="connsiteX27" fmla="*/ 3284561 w 3571164"/>
              <a:gd name="connsiteY27" fmla="*/ 136477 h 195617"/>
              <a:gd name="connsiteX28" fmla="*/ 3270913 w 3571164"/>
              <a:gd name="connsiteY28" fmla="*/ 127379 h 195617"/>
              <a:gd name="connsiteX29" fmla="*/ 3207224 w 3571164"/>
              <a:gd name="connsiteY29" fmla="*/ 113731 h 195617"/>
              <a:gd name="connsiteX30" fmla="*/ 3193576 w 3571164"/>
              <a:gd name="connsiteY30" fmla="*/ 109182 h 195617"/>
              <a:gd name="connsiteX31" fmla="*/ 3179928 w 3571164"/>
              <a:gd name="connsiteY31" fmla="*/ 100083 h 195617"/>
              <a:gd name="connsiteX32" fmla="*/ 3184477 w 3571164"/>
              <a:gd name="connsiteY32" fmla="*/ 113731 h 195617"/>
              <a:gd name="connsiteX33" fmla="*/ 3179928 w 3571164"/>
              <a:gd name="connsiteY33" fmla="*/ 118280 h 195617"/>
              <a:gd name="connsiteX34" fmla="*/ 3189027 w 3571164"/>
              <a:gd name="connsiteY34" fmla="*/ 131928 h 195617"/>
              <a:gd name="connsiteX35" fmla="*/ 3175379 w 3571164"/>
              <a:gd name="connsiteY35" fmla="*/ 95534 h 195617"/>
              <a:gd name="connsiteX36" fmla="*/ 3170830 w 3571164"/>
              <a:gd name="connsiteY36" fmla="*/ 113731 h 195617"/>
              <a:gd name="connsiteX37" fmla="*/ 3157182 w 3571164"/>
              <a:gd name="connsiteY37" fmla="*/ 104632 h 195617"/>
              <a:gd name="connsiteX38" fmla="*/ 3157182 w 3571164"/>
              <a:gd name="connsiteY38" fmla="*/ 122829 h 195617"/>
              <a:gd name="connsiteX39" fmla="*/ 3148083 w 3571164"/>
              <a:gd name="connsiteY39" fmla="*/ 109182 h 195617"/>
              <a:gd name="connsiteX40" fmla="*/ 3120788 w 3571164"/>
              <a:gd name="connsiteY40" fmla="*/ 100083 h 195617"/>
              <a:gd name="connsiteX41" fmla="*/ 3102591 w 3571164"/>
              <a:gd name="connsiteY41" fmla="*/ 68238 h 195617"/>
              <a:gd name="connsiteX42" fmla="*/ 3093492 w 3571164"/>
              <a:gd name="connsiteY42" fmla="*/ 54591 h 195617"/>
              <a:gd name="connsiteX43" fmla="*/ 3088943 w 3571164"/>
              <a:gd name="connsiteY43" fmla="*/ 68238 h 195617"/>
              <a:gd name="connsiteX44" fmla="*/ 3102591 w 3571164"/>
              <a:gd name="connsiteY44" fmla="*/ 109182 h 195617"/>
              <a:gd name="connsiteX45" fmla="*/ 3107140 w 3571164"/>
              <a:gd name="connsiteY45" fmla="*/ 122829 h 195617"/>
              <a:gd name="connsiteX46" fmla="*/ 3093492 w 3571164"/>
              <a:gd name="connsiteY46" fmla="*/ 118280 h 195617"/>
              <a:gd name="connsiteX47" fmla="*/ 3066197 w 3571164"/>
              <a:gd name="connsiteY47" fmla="*/ 72788 h 195617"/>
              <a:gd name="connsiteX48" fmla="*/ 3061647 w 3571164"/>
              <a:gd name="connsiteY48" fmla="*/ 59140 h 195617"/>
              <a:gd name="connsiteX49" fmla="*/ 3079844 w 3571164"/>
              <a:gd name="connsiteY49" fmla="*/ 118280 h 195617"/>
              <a:gd name="connsiteX50" fmla="*/ 3084394 w 3571164"/>
              <a:gd name="connsiteY50" fmla="*/ 131928 h 195617"/>
              <a:gd name="connsiteX51" fmla="*/ 3070746 w 3571164"/>
              <a:gd name="connsiteY51" fmla="*/ 90985 h 195617"/>
              <a:gd name="connsiteX52" fmla="*/ 3061647 w 3571164"/>
              <a:gd name="connsiteY52" fmla="*/ 77337 h 195617"/>
              <a:gd name="connsiteX53" fmla="*/ 3052549 w 3571164"/>
              <a:gd name="connsiteY53" fmla="*/ 59140 h 195617"/>
              <a:gd name="connsiteX54" fmla="*/ 3057098 w 3571164"/>
              <a:gd name="connsiteY54" fmla="*/ 81886 h 195617"/>
              <a:gd name="connsiteX55" fmla="*/ 3048000 w 3571164"/>
              <a:gd name="connsiteY55" fmla="*/ 63689 h 195617"/>
              <a:gd name="connsiteX56" fmla="*/ 3043450 w 3571164"/>
              <a:gd name="connsiteY56" fmla="*/ 45492 h 195617"/>
              <a:gd name="connsiteX57" fmla="*/ 3052549 w 3571164"/>
              <a:gd name="connsiteY57" fmla="*/ 77337 h 195617"/>
              <a:gd name="connsiteX58" fmla="*/ 3061647 w 3571164"/>
              <a:gd name="connsiteY58" fmla="*/ 95534 h 195617"/>
              <a:gd name="connsiteX59" fmla="*/ 3052549 w 3571164"/>
              <a:gd name="connsiteY59" fmla="*/ 81886 h 195617"/>
              <a:gd name="connsiteX60" fmla="*/ 3043450 w 3571164"/>
              <a:gd name="connsiteY60" fmla="*/ 54591 h 195617"/>
              <a:gd name="connsiteX61" fmla="*/ 3034352 w 3571164"/>
              <a:gd name="connsiteY61" fmla="*/ 54591 h 195617"/>
              <a:gd name="connsiteX62" fmla="*/ 3025253 w 3571164"/>
              <a:gd name="connsiteY62" fmla="*/ 40943 h 195617"/>
              <a:gd name="connsiteX63" fmla="*/ 3029803 w 3571164"/>
              <a:gd name="connsiteY63" fmla="*/ 72788 h 195617"/>
              <a:gd name="connsiteX64" fmla="*/ 3016155 w 3571164"/>
              <a:gd name="connsiteY64" fmla="*/ 59140 h 195617"/>
              <a:gd name="connsiteX65" fmla="*/ 3007056 w 3571164"/>
              <a:gd name="connsiteY65" fmla="*/ 45492 h 195617"/>
              <a:gd name="connsiteX66" fmla="*/ 3016155 w 3571164"/>
              <a:gd name="connsiteY66" fmla="*/ 81886 h 195617"/>
              <a:gd name="connsiteX67" fmla="*/ 3020704 w 3571164"/>
              <a:gd name="connsiteY67" fmla="*/ 100083 h 195617"/>
              <a:gd name="connsiteX68" fmla="*/ 3025253 w 3571164"/>
              <a:gd name="connsiteY68" fmla="*/ 113731 h 195617"/>
              <a:gd name="connsiteX69" fmla="*/ 3007056 w 3571164"/>
              <a:gd name="connsiteY69" fmla="*/ 77337 h 195617"/>
              <a:gd name="connsiteX70" fmla="*/ 2993409 w 3571164"/>
              <a:gd name="connsiteY70" fmla="*/ 40943 h 195617"/>
              <a:gd name="connsiteX71" fmla="*/ 2979761 w 3571164"/>
              <a:gd name="connsiteY71" fmla="*/ 63689 h 195617"/>
              <a:gd name="connsiteX72" fmla="*/ 2979761 w 3571164"/>
              <a:gd name="connsiteY72" fmla="*/ 95534 h 195617"/>
              <a:gd name="connsiteX73" fmla="*/ 2984310 w 3571164"/>
              <a:gd name="connsiteY73" fmla="*/ 109182 h 195617"/>
              <a:gd name="connsiteX74" fmla="*/ 2966113 w 3571164"/>
              <a:gd name="connsiteY74" fmla="*/ 95534 h 195617"/>
              <a:gd name="connsiteX75" fmla="*/ 2943367 w 3571164"/>
              <a:gd name="connsiteY75" fmla="*/ 45492 h 195617"/>
              <a:gd name="connsiteX76" fmla="*/ 2957015 w 3571164"/>
              <a:gd name="connsiteY76" fmla="*/ 90985 h 195617"/>
              <a:gd name="connsiteX77" fmla="*/ 2961564 w 3571164"/>
              <a:gd name="connsiteY77" fmla="*/ 104632 h 195617"/>
              <a:gd name="connsiteX78" fmla="*/ 2943367 w 3571164"/>
              <a:gd name="connsiteY78" fmla="*/ 77337 h 195617"/>
              <a:gd name="connsiteX79" fmla="*/ 2934268 w 3571164"/>
              <a:gd name="connsiteY79" fmla="*/ 63689 h 195617"/>
              <a:gd name="connsiteX80" fmla="*/ 2934268 w 3571164"/>
              <a:gd name="connsiteY80" fmla="*/ 81886 h 195617"/>
              <a:gd name="connsiteX81" fmla="*/ 2920621 w 3571164"/>
              <a:gd name="connsiteY81" fmla="*/ 86435 h 195617"/>
              <a:gd name="connsiteX82" fmla="*/ 2920621 w 3571164"/>
              <a:gd name="connsiteY82" fmla="*/ 90985 h 195617"/>
              <a:gd name="connsiteX83" fmla="*/ 2911522 w 3571164"/>
              <a:gd name="connsiteY83" fmla="*/ 77337 h 195617"/>
              <a:gd name="connsiteX84" fmla="*/ 2906973 w 3571164"/>
              <a:gd name="connsiteY84" fmla="*/ 104632 h 195617"/>
              <a:gd name="connsiteX85" fmla="*/ 2897874 w 3571164"/>
              <a:gd name="connsiteY85" fmla="*/ 77337 h 195617"/>
              <a:gd name="connsiteX86" fmla="*/ 2893325 w 3571164"/>
              <a:gd name="connsiteY86" fmla="*/ 63689 h 195617"/>
              <a:gd name="connsiteX87" fmla="*/ 2888776 w 3571164"/>
              <a:gd name="connsiteY87" fmla="*/ 50041 h 195617"/>
              <a:gd name="connsiteX88" fmla="*/ 2870579 w 3571164"/>
              <a:gd name="connsiteY88" fmla="*/ 18197 h 195617"/>
              <a:gd name="connsiteX89" fmla="*/ 2861480 w 3571164"/>
              <a:gd name="connsiteY89" fmla="*/ 4549 h 195617"/>
              <a:gd name="connsiteX90" fmla="*/ 2884227 w 3571164"/>
              <a:gd name="connsiteY90" fmla="*/ 68238 h 195617"/>
              <a:gd name="connsiteX91" fmla="*/ 2893325 w 3571164"/>
              <a:gd name="connsiteY91" fmla="*/ 86435 h 195617"/>
              <a:gd name="connsiteX92" fmla="*/ 2902424 w 3571164"/>
              <a:gd name="connsiteY92" fmla="*/ 113731 h 195617"/>
              <a:gd name="connsiteX93" fmla="*/ 2906973 w 3571164"/>
              <a:gd name="connsiteY93" fmla="*/ 127379 h 195617"/>
              <a:gd name="connsiteX94" fmla="*/ 2916071 w 3571164"/>
              <a:gd name="connsiteY94" fmla="*/ 141026 h 195617"/>
              <a:gd name="connsiteX95" fmla="*/ 2902424 w 3571164"/>
              <a:gd name="connsiteY95" fmla="*/ 127379 h 195617"/>
              <a:gd name="connsiteX96" fmla="*/ 2893325 w 3571164"/>
              <a:gd name="connsiteY96" fmla="*/ 104632 h 195617"/>
              <a:gd name="connsiteX97" fmla="*/ 2879677 w 3571164"/>
              <a:gd name="connsiteY97" fmla="*/ 86435 h 195617"/>
              <a:gd name="connsiteX98" fmla="*/ 2866030 w 3571164"/>
              <a:gd name="connsiteY98" fmla="*/ 54591 h 195617"/>
              <a:gd name="connsiteX99" fmla="*/ 2870579 w 3571164"/>
              <a:gd name="connsiteY99" fmla="*/ 86435 h 195617"/>
              <a:gd name="connsiteX100" fmla="*/ 2866030 w 3571164"/>
              <a:gd name="connsiteY100" fmla="*/ 113731 h 195617"/>
              <a:gd name="connsiteX101" fmla="*/ 2856931 w 3571164"/>
              <a:gd name="connsiteY101" fmla="*/ 100083 h 195617"/>
              <a:gd name="connsiteX102" fmla="*/ 2847832 w 3571164"/>
              <a:gd name="connsiteY102" fmla="*/ 118280 h 195617"/>
              <a:gd name="connsiteX103" fmla="*/ 2852382 w 3571164"/>
              <a:gd name="connsiteY103" fmla="*/ 131928 h 195617"/>
              <a:gd name="connsiteX104" fmla="*/ 2843283 w 3571164"/>
              <a:gd name="connsiteY104" fmla="*/ 118280 h 195617"/>
              <a:gd name="connsiteX105" fmla="*/ 2829635 w 3571164"/>
              <a:gd name="connsiteY105" fmla="*/ 113731 h 195617"/>
              <a:gd name="connsiteX106" fmla="*/ 2811438 w 3571164"/>
              <a:gd name="connsiteY106" fmla="*/ 118280 h 195617"/>
              <a:gd name="connsiteX107" fmla="*/ 2806889 w 3571164"/>
              <a:gd name="connsiteY107" fmla="*/ 131928 h 195617"/>
              <a:gd name="connsiteX108" fmla="*/ 2784143 w 3571164"/>
              <a:gd name="connsiteY108" fmla="*/ 118280 h 195617"/>
              <a:gd name="connsiteX109" fmla="*/ 2779594 w 3571164"/>
              <a:gd name="connsiteY109" fmla="*/ 141026 h 195617"/>
              <a:gd name="connsiteX110" fmla="*/ 2765946 w 3571164"/>
              <a:gd name="connsiteY110" fmla="*/ 127379 h 195617"/>
              <a:gd name="connsiteX111" fmla="*/ 2756847 w 3571164"/>
              <a:gd name="connsiteY111" fmla="*/ 113731 h 195617"/>
              <a:gd name="connsiteX112" fmla="*/ 2743200 w 3571164"/>
              <a:gd name="connsiteY112" fmla="*/ 118280 h 195617"/>
              <a:gd name="connsiteX113" fmla="*/ 2725003 w 3571164"/>
              <a:gd name="connsiteY113" fmla="*/ 136477 h 195617"/>
              <a:gd name="connsiteX114" fmla="*/ 2702256 w 3571164"/>
              <a:gd name="connsiteY114" fmla="*/ 109182 h 195617"/>
              <a:gd name="connsiteX115" fmla="*/ 2693158 w 3571164"/>
              <a:gd name="connsiteY115" fmla="*/ 127379 h 195617"/>
              <a:gd name="connsiteX116" fmla="*/ 2697707 w 3571164"/>
              <a:gd name="connsiteY116" fmla="*/ 141026 h 195617"/>
              <a:gd name="connsiteX117" fmla="*/ 2684059 w 3571164"/>
              <a:gd name="connsiteY117" fmla="*/ 131928 h 195617"/>
              <a:gd name="connsiteX118" fmla="*/ 2670412 w 3571164"/>
              <a:gd name="connsiteY118" fmla="*/ 127379 h 195617"/>
              <a:gd name="connsiteX119" fmla="*/ 2656764 w 3571164"/>
              <a:gd name="connsiteY119" fmla="*/ 118280 h 195617"/>
              <a:gd name="connsiteX120" fmla="*/ 2643116 w 3571164"/>
              <a:gd name="connsiteY120" fmla="*/ 90985 h 195617"/>
              <a:gd name="connsiteX121" fmla="*/ 2634018 w 3571164"/>
              <a:gd name="connsiteY121" fmla="*/ 77337 h 195617"/>
              <a:gd name="connsiteX122" fmla="*/ 2629468 w 3571164"/>
              <a:gd name="connsiteY122" fmla="*/ 63689 h 195617"/>
              <a:gd name="connsiteX123" fmla="*/ 2611271 w 3571164"/>
              <a:gd name="connsiteY123" fmla="*/ 36394 h 195617"/>
              <a:gd name="connsiteX124" fmla="*/ 2602173 w 3571164"/>
              <a:gd name="connsiteY124" fmla="*/ 4549 h 195617"/>
              <a:gd name="connsiteX125" fmla="*/ 2588525 w 3571164"/>
              <a:gd name="connsiteY125" fmla="*/ 0 h 195617"/>
              <a:gd name="connsiteX126" fmla="*/ 2593074 w 3571164"/>
              <a:gd name="connsiteY126" fmla="*/ 22746 h 195617"/>
              <a:gd name="connsiteX127" fmla="*/ 2602173 w 3571164"/>
              <a:gd name="connsiteY127" fmla="*/ 59140 h 195617"/>
              <a:gd name="connsiteX128" fmla="*/ 2611271 w 3571164"/>
              <a:gd name="connsiteY128" fmla="*/ 95534 h 195617"/>
              <a:gd name="connsiteX129" fmla="*/ 2624919 w 3571164"/>
              <a:gd name="connsiteY129" fmla="*/ 141026 h 195617"/>
              <a:gd name="connsiteX130" fmla="*/ 2629468 w 3571164"/>
              <a:gd name="connsiteY130" fmla="*/ 154674 h 195617"/>
              <a:gd name="connsiteX131" fmla="*/ 2620370 w 3571164"/>
              <a:gd name="connsiteY131" fmla="*/ 136477 h 195617"/>
              <a:gd name="connsiteX132" fmla="*/ 2611271 w 3571164"/>
              <a:gd name="connsiteY132" fmla="*/ 100083 h 195617"/>
              <a:gd name="connsiteX133" fmla="*/ 2606722 w 3571164"/>
              <a:gd name="connsiteY133" fmla="*/ 86435 h 195617"/>
              <a:gd name="connsiteX134" fmla="*/ 2611271 w 3571164"/>
              <a:gd name="connsiteY134" fmla="*/ 54591 h 195617"/>
              <a:gd name="connsiteX135" fmla="*/ 2624919 w 3571164"/>
              <a:gd name="connsiteY135" fmla="*/ 63689 h 195617"/>
              <a:gd name="connsiteX136" fmla="*/ 2629468 w 3571164"/>
              <a:gd name="connsiteY136" fmla="*/ 77337 h 195617"/>
              <a:gd name="connsiteX137" fmla="*/ 2638567 w 3571164"/>
              <a:gd name="connsiteY137" fmla="*/ 90985 h 195617"/>
              <a:gd name="connsiteX138" fmla="*/ 2643116 w 3571164"/>
              <a:gd name="connsiteY138" fmla="*/ 77337 h 195617"/>
              <a:gd name="connsiteX139" fmla="*/ 2634018 w 3571164"/>
              <a:gd name="connsiteY139" fmla="*/ 59140 h 195617"/>
              <a:gd name="connsiteX140" fmla="*/ 2629468 w 3571164"/>
              <a:gd name="connsiteY140" fmla="*/ 40943 h 195617"/>
              <a:gd name="connsiteX141" fmla="*/ 2624919 w 3571164"/>
              <a:gd name="connsiteY141" fmla="*/ 27295 h 195617"/>
              <a:gd name="connsiteX142" fmla="*/ 2638567 w 3571164"/>
              <a:gd name="connsiteY142" fmla="*/ 40943 h 195617"/>
              <a:gd name="connsiteX143" fmla="*/ 2643116 w 3571164"/>
              <a:gd name="connsiteY143" fmla="*/ 59140 h 195617"/>
              <a:gd name="connsiteX144" fmla="*/ 2652215 w 3571164"/>
              <a:gd name="connsiteY144" fmla="*/ 86435 h 195617"/>
              <a:gd name="connsiteX145" fmla="*/ 2670412 w 3571164"/>
              <a:gd name="connsiteY145" fmla="*/ 45492 h 195617"/>
              <a:gd name="connsiteX146" fmla="*/ 2656764 w 3571164"/>
              <a:gd name="connsiteY146" fmla="*/ 109182 h 195617"/>
              <a:gd name="connsiteX147" fmla="*/ 2647665 w 3571164"/>
              <a:gd name="connsiteY147" fmla="*/ 122829 h 195617"/>
              <a:gd name="connsiteX148" fmla="*/ 2643116 w 3571164"/>
              <a:gd name="connsiteY148" fmla="*/ 136477 h 195617"/>
              <a:gd name="connsiteX149" fmla="*/ 2629468 w 3571164"/>
              <a:gd name="connsiteY149" fmla="*/ 131928 h 195617"/>
              <a:gd name="connsiteX150" fmla="*/ 2620370 w 3571164"/>
              <a:gd name="connsiteY150" fmla="*/ 118280 h 195617"/>
              <a:gd name="connsiteX151" fmla="*/ 2597624 w 3571164"/>
              <a:gd name="connsiteY151" fmla="*/ 90985 h 195617"/>
              <a:gd name="connsiteX152" fmla="*/ 2593074 w 3571164"/>
              <a:gd name="connsiteY152" fmla="*/ 127379 h 195617"/>
              <a:gd name="connsiteX153" fmla="*/ 2588525 w 3571164"/>
              <a:gd name="connsiteY153" fmla="*/ 113731 h 195617"/>
              <a:gd name="connsiteX154" fmla="*/ 2574877 w 3571164"/>
              <a:gd name="connsiteY154" fmla="*/ 109182 h 195617"/>
              <a:gd name="connsiteX155" fmla="*/ 2561230 w 3571164"/>
              <a:gd name="connsiteY155" fmla="*/ 113731 h 195617"/>
              <a:gd name="connsiteX156" fmla="*/ 2565779 w 3571164"/>
              <a:gd name="connsiteY156" fmla="*/ 127379 h 195617"/>
              <a:gd name="connsiteX157" fmla="*/ 2556680 w 3571164"/>
              <a:gd name="connsiteY157" fmla="*/ 113731 h 195617"/>
              <a:gd name="connsiteX158" fmla="*/ 2538483 w 3571164"/>
              <a:gd name="connsiteY158" fmla="*/ 81886 h 195617"/>
              <a:gd name="connsiteX159" fmla="*/ 2538483 w 3571164"/>
              <a:gd name="connsiteY159" fmla="*/ 100083 h 195617"/>
              <a:gd name="connsiteX160" fmla="*/ 2533934 w 3571164"/>
              <a:gd name="connsiteY160" fmla="*/ 86435 h 195617"/>
              <a:gd name="connsiteX161" fmla="*/ 2524835 w 3571164"/>
              <a:gd name="connsiteY161" fmla="*/ 72788 h 195617"/>
              <a:gd name="connsiteX162" fmla="*/ 2533934 w 3571164"/>
              <a:gd name="connsiteY162" fmla="*/ 113731 h 195617"/>
              <a:gd name="connsiteX163" fmla="*/ 2520286 w 3571164"/>
              <a:gd name="connsiteY163" fmla="*/ 109182 h 195617"/>
              <a:gd name="connsiteX164" fmla="*/ 2506638 w 3571164"/>
              <a:gd name="connsiteY164" fmla="*/ 109182 h 195617"/>
              <a:gd name="connsiteX165" fmla="*/ 2492991 w 3571164"/>
              <a:gd name="connsiteY165" fmla="*/ 104632 h 195617"/>
              <a:gd name="connsiteX166" fmla="*/ 2483892 w 3571164"/>
              <a:gd name="connsiteY166" fmla="*/ 90985 h 195617"/>
              <a:gd name="connsiteX167" fmla="*/ 2470244 w 3571164"/>
              <a:gd name="connsiteY167" fmla="*/ 104632 h 195617"/>
              <a:gd name="connsiteX168" fmla="*/ 2456597 w 3571164"/>
              <a:gd name="connsiteY168" fmla="*/ 95534 h 195617"/>
              <a:gd name="connsiteX169" fmla="*/ 2452047 w 3571164"/>
              <a:gd name="connsiteY169" fmla="*/ 81886 h 195617"/>
              <a:gd name="connsiteX170" fmla="*/ 2447498 w 3571164"/>
              <a:gd name="connsiteY170" fmla="*/ 95534 h 195617"/>
              <a:gd name="connsiteX171" fmla="*/ 2442949 w 3571164"/>
              <a:gd name="connsiteY171" fmla="*/ 122829 h 195617"/>
              <a:gd name="connsiteX172" fmla="*/ 2433850 w 3571164"/>
              <a:gd name="connsiteY172" fmla="*/ 109182 h 195617"/>
              <a:gd name="connsiteX173" fmla="*/ 2420203 w 3571164"/>
              <a:gd name="connsiteY173" fmla="*/ 95534 h 195617"/>
              <a:gd name="connsiteX174" fmla="*/ 2415653 w 3571164"/>
              <a:gd name="connsiteY174" fmla="*/ 81886 h 195617"/>
              <a:gd name="connsiteX175" fmla="*/ 2397456 w 3571164"/>
              <a:gd name="connsiteY175" fmla="*/ 109182 h 195617"/>
              <a:gd name="connsiteX176" fmla="*/ 2402006 w 3571164"/>
              <a:gd name="connsiteY176" fmla="*/ 122829 h 195617"/>
              <a:gd name="connsiteX177" fmla="*/ 2388358 w 3571164"/>
              <a:gd name="connsiteY177" fmla="*/ 90985 h 195617"/>
              <a:gd name="connsiteX178" fmla="*/ 2379259 w 3571164"/>
              <a:gd name="connsiteY178" fmla="*/ 90985 h 195617"/>
              <a:gd name="connsiteX179" fmla="*/ 2370161 w 3571164"/>
              <a:gd name="connsiteY179" fmla="*/ 104632 h 195617"/>
              <a:gd name="connsiteX180" fmla="*/ 2356513 w 3571164"/>
              <a:gd name="connsiteY180" fmla="*/ 95534 h 195617"/>
              <a:gd name="connsiteX181" fmla="*/ 2342865 w 3571164"/>
              <a:gd name="connsiteY181" fmla="*/ 100083 h 195617"/>
              <a:gd name="connsiteX182" fmla="*/ 2338316 w 3571164"/>
              <a:gd name="connsiteY182" fmla="*/ 86435 h 195617"/>
              <a:gd name="connsiteX183" fmla="*/ 2329218 w 3571164"/>
              <a:gd name="connsiteY183" fmla="*/ 109182 h 195617"/>
              <a:gd name="connsiteX184" fmla="*/ 2324668 w 3571164"/>
              <a:gd name="connsiteY184" fmla="*/ 113731 h 195617"/>
              <a:gd name="connsiteX185" fmla="*/ 2329218 w 3571164"/>
              <a:gd name="connsiteY185" fmla="*/ 127379 h 195617"/>
              <a:gd name="connsiteX186" fmla="*/ 2320119 w 3571164"/>
              <a:gd name="connsiteY186" fmla="*/ 113731 h 195617"/>
              <a:gd name="connsiteX187" fmla="*/ 2301922 w 3571164"/>
              <a:gd name="connsiteY187" fmla="*/ 86435 h 195617"/>
              <a:gd name="connsiteX188" fmla="*/ 2297373 w 3571164"/>
              <a:gd name="connsiteY188" fmla="*/ 100083 h 195617"/>
              <a:gd name="connsiteX189" fmla="*/ 2301922 w 3571164"/>
              <a:gd name="connsiteY189" fmla="*/ 118280 h 195617"/>
              <a:gd name="connsiteX190" fmla="*/ 2297373 w 3571164"/>
              <a:gd name="connsiteY190" fmla="*/ 131928 h 195617"/>
              <a:gd name="connsiteX191" fmla="*/ 2279176 w 3571164"/>
              <a:gd name="connsiteY191" fmla="*/ 104632 h 195617"/>
              <a:gd name="connsiteX192" fmla="*/ 2270077 w 3571164"/>
              <a:gd name="connsiteY192" fmla="*/ 90985 h 195617"/>
              <a:gd name="connsiteX193" fmla="*/ 2260979 w 3571164"/>
              <a:gd name="connsiteY193" fmla="*/ 104632 h 195617"/>
              <a:gd name="connsiteX194" fmla="*/ 2229134 w 3571164"/>
              <a:gd name="connsiteY194" fmla="*/ 86435 h 195617"/>
              <a:gd name="connsiteX195" fmla="*/ 2215486 w 3571164"/>
              <a:gd name="connsiteY195" fmla="*/ 77337 h 195617"/>
              <a:gd name="connsiteX196" fmla="*/ 2201838 w 3571164"/>
              <a:gd name="connsiteY196" fmla="*/ 104632 h 195617"/>
              <a:gd name="connsiteX197" fmla="*/ 2188191 w 3571164"/>
              <a:gd name="connsiteY197" fmla="*/ 100083 h 195617"/>
              <a:gd name="connsiteX198" fmla="*/ 2179092 w 3571164"/>
              <a:gd name="connsiteY198" fmla="*/ 72788 h 195617"/>
              <a:gd name="connsiteX199" fmla="*/ 2188191 w 3571164"/>
              <a:gd name="connsiteY199" fmla="*/ 86435 h 195617"/>
              <a:gd name="connsiteX200" fmla="*/ 2197289 w 3571164"/>
              <a:gd name="connsiteY200" fmla="*/ 104632 h 195617"/>
              <a:gd name="connsiteX201" fmla="*/ 2188191 w 3571164"/>
              <a:gd name="connsiteY201" fmla="*/ 90985 h 195617"/>
              <a:gd name="connsiteX202" fmla="*/ 2183641 w 3571164"/>
              <a:gd name="connsiteY202" fmla="*/ 104632 h 195617"/>
              <a:gd name="connsiteX203" fmla="*/ 2179092 w 3571164"/>
              <a:gd name="connsiteY203" fmla="*/ 90985 h 195617"/>
              <a:gd name="connsiteX204" fmla="*/ 2160895 w 3571164"/>
              <a:gd name="connsiteY204" fmla="*/ 54591 h 195617"/>
              <a:gd name="connsiteX205" fmla="*/ 2160895 w 3571164"/>
              <a:gd name="connsiteY205" fmla="*/ 68238 h 195617"/>
              <a:gd name="connsiteX206" fmla="*/ 2151797 w 3571164"/>
              <a:gd name="connsiteY206" fmla="*/ 50041 h 195617"/>
              <a:gd name="connsiteX207" fmla="*/ 2147247 w 3571164"/>
              <a:gd name="connsiteY207" fmla="*/ 36394 h 195617"/>
              <a:gd name="connsiteX208" fmla="*/ 2156346 w 3571164"/>
              <a:gd name="connsiteY208" fmla="*/ 59140 h 195617"/>
              <a:gd name="connsiteX209" fmla="*/ 2179092 w 3571164"/>
              <a:gd name="connsiteY209" fmla="*/ 100083 h 195617"/>
              <a:gd name="connsiteX210" fmla="*/ 2188191 w 3571164"/>
              <a:gd name="connsiteY210" fmla="*/ 118280 h 195617"/>
              <a:gd name="connsiteX211" fmla="*/ 2183641 w 3571164"/>
              <a:gd name="connsiteY211" fmla="*/ 104632 h 195617"/>
              <a:gd name="connsiteX212" fmla="*/ 2174543 w 3571164"/>
              <a:gd name="connsiteY212" fmla="*/ 90985 h 195617"/>
              <a:gd name="connsiteX213" fmla="*/ 2165444 w 3571164"/>
              <a:gd name="connsiteY213" fmla="*/ 54591 h 195617"/>
              <a:gd name="connsiteX214" fmla="*/ 2169994 w 3571164"/>
              <a:gd name="connsiteY214" fmla="*/ 72788 h 195617"/>
              <a:gd name="connsiteX215" fmla="*/ 2174543 w 3571164"/>
              <a:gd name="connsiteY215" fmla="*/ 90985 h 195617"/>
              <a:gd name="connsiteX216" fmla="*/ 2179092 w 3571164"/>
              <a:gd name="connsiteY216" fmla="*/ 109182 h 195617"/>
              <a:gd name="connsiteX217" fmla="*/ 2183641 w 3571164"/>
              <a:gd name="connsiteY217" fmla="*/ 122829 h 195617"/>
              <a:gd name="connsiteX218" fmla="*/ 2169994 w 3571164"/>
              <a:gd name="connsiteY218" fmla="*/ 109182 h 195617"/>
              <a:gd name="connsiteX219" fmla="*/ 2133600 w 3571164"/>
              <a:gd name="connsiteY219" fmla="*/ 59140 h 195617"/>
              <a:gd name="connsiteX220" fmla="*/ 2138149 w 3571164"/>
              <a:gd name="connsiteY220" fmla="*/ 81886 h 195617"/>
              <a:gd name="connsiteX221" fmla="*/ 2142698 w 3571164"/>
              <a:gd name="connsiteY221" fmla="*/ 95534 h 195617"/>
              <a:gd name="connsiteX222" fmla="*/ 2133600 w 3571164"/>
              <a:gd name="connsiteY222" fmla="*/ 59140 h 195617"/>
              <a:gd name="connsiteX223" fmla="*/ 2129050 w 3571164"/>
              <a:gd name="connsiteY223" fmla="*/ 36394 h 195617"/>
              <a:gd name="connsiteX224" fmla="*/ 2124501 w 3571164"/>
              <a:gd name="connsiteY224" fmla="*/ 18197 h 195617"/>
              <a:gd name="connsiteX225" fmla="*/ 2129050 w 3571164"/>
              <a:gd name="connsiteY225" fmla="*/ 31844 h 195617"/>
              <a:gd name="connsiteX226" fmla="*/ 2147247 w 3571164"/>
              <a:gd name="connsiteY226" fmla="*/ 59140 h 195617"/>
              <a:gd name="connsiteX227" fmla="*/ 2156346 w 3571164"/>
              <a:gd name="connsiteY227" fmla="*/ 77337 h 195617"/>
              <a:gd name="connsiteX228" fmla="*/ 2138149 w 3571164"/>
              <a:gd name="connsiteY228" fmla="*/ 50041 h 195617"/>
              <a:gd name="connsiteX229" fmla="*/ 2147247 w 3571164"/>
              <a:gd name="connsiteY229" fmla="*/ 86435 h 195617"/>
              <a:gd name="connsiteX230" fmla="*/ 2138149 w 3571164"/>
              <a:gd name="connsiteY230" fmla="*/ 90985 h 195617"/>
              <a:gd name="connsiteX231" fmla="*/ 2129050 w 3571164"/>
              <a:gd name="connsiteY231" fmla="*/ 63689 h 195617"/>
              <a:gd name="connsiteX232" fmla="*/ 2138149 w 3571164"/>
              <a:gd name="connsiteY232" fmla="*/ 109182 h 195617"/>
              <a:gd name="connsiteX233" fmla="*/ 2124501 w 3571164"/>
              <a:gd name="connsiteY233" fmla="*/ 100083 h 195617"/>
              <a:gd name="connsiteX234" fmla="*/ 2092656 w 3571164"/>
              <a:gd name="connsiteY234" fmla="*/ 63689 h 195617"/>
              <a:gd name="connsiteX235" fmla="*/ 2079009 w 3571164"/>
              <a:gd name="connsiteY235" fmla="*/ 45492 h 195617"/>
              <a:gd name="connsiteX236" fmla="*/ 2074459 w 3571164"/>
              <a:gd name="connsiteY236" fmla="*/ 31844 h 195617"/>
              <a:gd name="connsiteX237" fmla="*/ 2079009 w 3571164"/>
              <a:gd name="connsiteY237" fmla="*/ 50041 h 195617"/>
              <a:gd name="connsiteX238" fmla="*/ 2083558 w 3571164"/>
              <a:gd name="connsiteY238" fmla="*/ 77337 h 195617"/>
              <a:gd name="connsiteX239" fmla="*/ 2088107 w 3571164"/>
              <a:gd name="connsiteY239" fmla="*/ 90985 h 195617"/>
              <a:gd name="connsiteX240" fmla="*/ 2074459 w 3571164"/>
              <a:gd name="connsiteY240" fmla="*/ 50041 h 195617"/>
              <a:gd name="connsiteX241" fmla="*/ 2069910 w 3571164"/>
              <a:gd name="connsiteY241" fmla="*/ 31844 h 195617"/>
              <a:gd name="connsiteX242" fmla="*/ 2074459 w 3571164"/>
              <a:gd name="connsiteY242" fmla="*/ 63689 h 195617"/>
              <a:gd name="connsiteX243" fmla="*/ 2079009 w 3571164"/>
              <a:gd name="connsiteY243" fmla="*/ 77337 h 195617"/>
              <a:gd name="connsiteX244" fmla="*/ 2051713 w 3571164"/>
              <a:gd name="connsiteY244" fmla="*/ 50041 h 195617"/>
              <a:gd name="connsiteX245" fmla="*/ 2047164 w 3571164"/>
              <a:gd name="connsiteY245" fmla="*/ 72788 h 195617"/>
              <a:gd name="connsiteX246" fmla="*/ 2038065 w 3571164"/>
              <a:gd name="connsiteY246" fmla="*/ 77337 h 195617"/>
              <a:gd name="connsiteX247" fmla="*/ 2028967 w 3571164"/>
              <a:gd name="connsiteY247" fmla="*/ 63689 h 195617"/>
              <a:gd name="connsiteX248" fmla="*/ 2024418 w 3571164"/>
              <a:gd name="connsiteY248" fmla="*/ 50041 h 195617"/>
              <a:gd name="connsiteX249" fmla="*/ 2047164 w 3571164"/>
              <a:gd name="connsiteY249" fmla="*/ 113731 h 195617"/>
              <a:gd name="connsiteX250" fmla="*/ 2051713 w 3571164"/>
              <a:gd name="connsiteY250" fmla="*/ 131928 h 195617"/>
              <a:gd name="connsiteX251" fmla="*/ 2047164 w 3571164"/>
              <a:gd name="connsiteY251" fmla="*/ 145576 h 195617"/>
              <a:gd name="connsiteX252" fmla="*/ 2038065 w 3571164"/>
              <a:gd name="connsiteY252" fmla="*/ 131928 h 195617"/>
              <a:gd name="connsiteX253" fmla="*/ 2024418 w 3571164"/>
              <a:gd name="connsiteY253" fmla="*/ 113731 h 195617"/>
              <a:gd name="connsiteX254" fmla="*/ 2006221 w 3571164"/>
              <a:gd name="connsiteY254" fmla="*/ 72788 h 195617"/>
              <a:gd name="connsiteX255" fmla="*/ 1997122 w 3571164"/>
              <a:gd name="connsiteY255" fmla="*/ 54591 h 195617"/>
              <a:gd name="connsiteX256" fmla="*/ 1992573 w 3571164"/>
              <a:gd name="connsiteY256" fmla="*/ 68238 h 195617"/>
              <a:gd name="connsiteX257" fmla="*/ 1997122 w 3571164"/>
              <a:gd name="connsiteY257" fmla="*/ 81886 h 195617"/>
              <a:gd name="connsiteX258" fmla="*/ 1992573 w 3571164"/>
              <a:gd name="connsiteY258" fmla="*/ 81886 h 195617"/>
              <a:gd name="connsiteX259" fmla="*/ 1978925 w 3571164"/>
              <a:gd name="connsiteY259" fmla="*/ 100083 h 195617"/>
              <a:gd name="connsiteX260" fmla="*/ 1956179 w 3571164"/>
              <a:gd name="connsiteY260" fmla="*/ 104632 h 195617"/>
              <a:gd name="connsiteX261" fmla="*/ 1947080 w 3571164"/>
              <a:gd name="connsiteY261" fmla="*/ 77337 h 195617"/>
              <a:gd name="connsiteX262" fmla="*/ 1942531 w 3571164"/>
              <a:gd name="connsiteY262" fmla="*/ 63689 h 195617"/>
              <a:gd name="connsiteX263" fmla="*/ 1937982 w 3571164"/>
              <a:gd name="connsiteY263" fmla="*/ 77337 h 195617"/>
              <a:gd name="connsiteX264" fmla="*/ 1924334 w 3571164"/>
              <a:gd name="connsiteY264" fmla="*/ 95534 h 195617"/>
              <a:gd name="connsiteX265" fmla="*/ 1919785 w 3571164"/>
              <a:gd name="connsiteY265" fmla="*/ 81886 h 195617"/>
              <a:gd name="connsiteX266" fmla="*/ 1915235 w 3571164"/>
              <a:gd name="connsiteY266" fmla="*/ 95534 h 195617"/>
              <a:gd name="connsiteX267" fmla="*/ 1887940 w 3571164"/>
              <a:gd name="connsiteY267" fmla="*/ 104632 h 195617"/>
              <a:gd name="connsiteX268" fmla="*/ 1860644 w 3571164"/>
              <a:gd name="connsiteY268" fmla="*/ 113731 h 195617"/>
              <a:gd name="connsiteX269" fmla="*/ 1842447 w 3571164"/>
              <a:gd name="connsiteY269" fmla="*/ 118280 h 195617"/>
              <a:gd name="connsiteX270" fmla="*/ 1655928 w 3571164"/>
              <a:gd name="connsiteY270" fmla="*/ 109182 h 195617"/>
              <a:gd name="connsiteX271" fmla="*/ 1492155 w 3571164"/>
              <a:gd name="connsiteY271" fmla="*/ 113731 h 195617"/>
              <a:gd name="connsiteX272" fmla="*/ 1428465 w 3571164"/>
              <a:gd name="connsiteY272" fmla="*/ 118280 h 195617"/>
              <a:gd name="connsiteX273" fmla="*/ 1405719 w 3571164"/>
              <a:gd name="connsiteY273" fmla="*/ 113731 h 195617"/>
              <a:gd name="connsiteX274" fmla="*/ 1401170 w 3571164"/>
              <a:gd name="connsiteY274" fmla="*/ 100083 h 195617"/>
              <a:gd name="connsiteX275" fmla="*/ 1369325 w 3571164"/>
              <a:gd name="connsiteY275" fmla="*/ 81886 h 195617"/>
              <a:gd name="connsiteX276" fmla="*/ 1360227 w 3571164"/>
              <a:gd name="connsiteY276" fmla="*/ 68238 h 195617"/>
              <a:gd name="connsiteX277" fmla="*/ 1351128 w 3571164"/>
              <a:gd name="connsiteY277" fmla="*/ 95534 h 195617"/>
              <a:gd name="connsiteX278" fmla="*/ 1346579 w 3571164"/>
              <a:gd name="connsiteY278" fmla="*/ 109182 h 195617"/>
              <a:gd name="connsiteX279" fmla="*/ 1337480 w 3571164"/>
              <a:gd name="connsiteY279" fmla="*/ 81886 h 195617"/>
              <a:gd name="connsiteX280" fmla="*/ 1319283 w 3571164"/>
              <a:gd name="connsiteY280" fmla="*/ 45492 h 195617"/>
              <a:gd name="connsiteX281" fmla="*/ 1314734 w 3571164"/>
              <a:gd name="connsiteY281" fmla="*/ 59140 h 195617"/>
              <a:gd name="connsiteX282" fmla="*/ 1310185 w 3571164"/>
              <a:gd name="connsiteY282" fmla="*/ 109182 h 195617"/>
              <a:gd name="connsiteX283" fmla="*/ 1282889 w 3571164"/>
              <a:gd name="connsiteY283" fmla="*/ 54591 h 195617"/>
              <a:gd name="connsiteX284" fmla="*/ 1278340 w 3571164"/>
              <a:gd name="connsiteY284" fmla="*/ 81886 h 195617"/>
              <a:gd name="connsiteX285" fmla="*/ 1269241 w 3571164"/>
              <a:gd name="connsiteY285" fmla="*/ 68238 h 195617"/>
              <a:gd name="connsiteX286" fmla="*/ 1273791 w 3571164"/>
              <a:gd name="connsiteY286" fmla="*/ 109182 h 195617"/>
              <a:gd name="connsiteX287" fmla="*/ 1264692 w 3571164"/>
              <a:gd name="connsiteY287" fmla="*/ 95534 h 195617"/>
              <a:gd name="connsiteX288" fmla="*/ 1251044 w 3571164"/>
              <a:gd name="connsiteY288" fmla="*/ 100083 h 195617"/>
              <a:gd name="connsiteX289" fmla="*/ 1237397 w 3571164"/>
              <a:gd name="connsiteY289" fmla="*/ 100083 h 195617"/>
              <a:gd name="connsiteX290" fmla="*/ 1219200 w 3571164"/>
              <a:gd name="connsiteY290" fmla="*/ 118280 h 195617"/>
              <a:gd name="connsiteX291" fmla="*/ 1196453 w 3571164"/>
              <a:gd name="connsiteY291" fmla="*/ 90985 h 195617"/>
              <a:gd name="connsiteX292" fmla="*/ 1191904 w 3571164"/>
              <a:gd name="connsiteY292" fmla="*/ 104632 h 195617"/>
              <a:gd name="connsiteX293" fmla="*/ 1173707 w 3571164"/>
              <a:gd name="connsiteY293" fmla="*/ 77337 h 195617"/>
              <a:gd name="connsiteX294" fmla="*/ 1164609 w 3571164"/>
              <a:gd name="connsiteY294" fmla="*/ 113731 h 195617"/>
              <a:gd name="connsiteX295" fmla="*/ 1155510 w 3571164"/>
              <a:gd name="connsiteY295" fmla="*/ 100083 h 195617"/>
              <a:gd name="connsiteX296" fmla="*/ 1132764 w 3571164"/>
              <a:gd name="connsiteY296" fmla="*/ 113731 h 195617"/>
              <a:gd name="connsiteX297" fmla="*/ 1123665 w 3571164"/>
              <a:gd name="connsiteY297" fmla="*/ 95534 h 195617"/>
              <a:gd name="connsiteX298" fmla="*/ 1105468 w 3571164"/>
              <a:gd name="connsiteY298" fmla="*/ 95534 h 195617"/>
              <a:gd name="connsiteX299" fmla="*/ 1091821 w 3571164"/>
              <a:gd name="connsiteY299" fmla="*/ 90985 h 195617"/>
              <a:gd name="connsiteX300" fmla="*/ 1087271 w 3571164"/>
              <a:gd name="connsiteY300" fmla="*/ 104632 h 195617"/>
              <a:gd name="connsiteX301" fmla="*/ 1082722 w 3571164"/>
              <a:gd name="connsiteY301" fmla="*/ 127379 h 195617"/>
              <a:gd name="connsiteX302" fmla="*/ 1078173 w 3571164"/>
              <a:gd name="connsiteY302" fmla="*/ 113731 h 195617"/>
              <a:gd name="connsiteX303" fmla="*/ 1069074 w 3571164"/>
              <a:gd name="connsiteY303" fmla="*/ 100083 h 195617"/>
              <a:gd name="connsiteX304" fmla="*/ 1041779 w 3571164"/>
              <a:gd name="connsiteY304" fmla="*/ 86435 h 195617"/>
              <a:gd name="connsiteX305" fmla="*/ 1028131 w 3571164"/>
              <a:gd name="connsiteY305" fmla="*/ 95534 h 195617"/>
              <a:gd name="connsiteX306" fmla="*/ 1023582 w 3571164"/>
              <a:gd name="connsiteY306" fmla="*/ 109182 h 195617"/>
              <a:gd name="connsiteX307" fmla="*/ 1000835 w 3571164"/>
              <a:gd name="connsiteY307" fmla="*/ 104632 h 195617"/>
              <a:gd name="connsiteX308" fmla="*/ 987188 w 3571164"/>
              <a:gd name="connsiteY308" fmla="*/ 104632 h 195617"/>
              <a:gd name="connsiteX309" fmla="*/ 973540 w 3571164"/>
              <a:gd name="connsiteY309" fmla="*/ 100083 h 195617"/>
              <a:gd name="connsiteX310" fmla="*/ 959892 w 3571164"/>
              <a:gd name="connsiteY310" fmla="*/ 104632 h 195617"/>
              <a:gd name="connsiteX311" fmla="*/ 946244 w 3571164"/>
              <a:gd name="connsiteY311" fmla="*/ 118280 h 195617"/>
              <a:gd name="connsiteX312" fmla="*/ 932597 w 3571164"/>
              <a:gd name="connsiteY312" fmla="*/ 109182 h 195617"/>
              <a:gd name="connsiteX313" fmla="*/ 941695 w 3571164"/>
              <a:gd name="connsiteY313" fmla="*/ 131928 h 195617"/>
              <a:gd name="connsiteX314" fmla="*/ 946244 w 3571164"/>
              <a:gd name="connsiteY314" fmla="*/ 145576 h 195617"/>
              <a:gd name="connsiteX315" fmla="*/ 941695 w 3571164"/>
              <a:gd name="connsiteY315" fmla="*/ 127379 h 195617"/>
              <a:gd name="connsiteX316" fmla="*/ 923498 w 3571164"/>
              <a:gd name="connsiteY316" fmla="*/ 100083 h 195617"/>
              <a:gd name="connsiteX317" fmla="*/ 905301 w 3571164"/>
              <a:gd name="connsiteY317" fmla="*/ 118280 h 195617"/>
              <a:gd name="connsiteX318" fmla="*/ 891653 w 3571164"/>
              <a:gd name="connsiteY318" fmla="*/ 104632 h 195617"/>
              <a:gd name="connsiteX319" fmla="*/ 882555 w 3571164"/>
              <a:gd name="connsiteY319" fmla="*/ 118280 h 195617"/>
              <a:gd name="connsiteX320" fmla="*/ 864358 w 3571164"/>
              <a:gd name="connsiteY320" fmla="*/ 86435 h 195617"/>
              <a:gd name="connsiteX321" fmla="*/ 818865 w 3571164"/>
              <a:gd name="connsiteY321" fmla="*/ 109182 h 195617"/>
              <a:gd name="connsiteX322" fmla="*/ 805218 w 3571164"/>
              <a:gd name="connsiteY322" fmla="*/ 118280 h 195617"/>
              <a:gd name="connsiteX323" fmla="*/ 777922 w 3571164"/>
              <a:gd name="connsiteY323" fmla="*/ 86435 h 195617"/>
              <a:gd name="connsiteX324" fmla="*/ 759725 w 3571164"/>
              <a:gd name="connsiteY324" fmla="*/ 90985 h 195617"/>
              <a:gd name="connsiteX325" fmla="*/ 755176 w 3571164"/>
              <a:gd name="connsiteY325" fmla="*/ 104632 h 195617"/>
              <a:gd name="connsiteX326" fmla="*/ 741528 w 3571164"/>
              <a:gd name="connsiteY326" fmla="*/ 113731 h 195617"/>
              <a:gd name="connsiteX327" fmla="*/ 723331 w 3571164"/>
              <a:gd name="connsiteY327" fmla="*/ 104632 h 195617"/>
              <a:gd name="connsiteX328" fmla="*/ 718782 w 3571164"/>
              <a:gd name="connsiteY328" fmla="*/ 90985 h 195617"/>
              <a:gd name="connsiteX329" fmla="*/ 709683 w 3571164"/>
              <a:gd name="connsiteY329" fmla="*/ 77337 h 195617"/>
              <a:gd name="connsiteX330" fmla="*/ 714232 w 3571164"/>
              <a:gd name="connsiteY330" fmla="*/ 104632 h 195617"/>
              <a:gd name="connsiteX331" fmla="*/ 709683 w 3571164"/>
              <a:gd name="connsiteY331" fmla="*/ 145576 h 195617"/>
              <a:gd name="connsiteX332" fmla="*/ 705134 w 3571164"/>
              <a:gd name="connsiteY332" fmla="*/ 131928 h 195617"/>
              <a:gd name="connsiteX333" fmla="*/ 682388 w 3571164"/>
              <a:gd name="connsiteY333" fmla="*/ 145576 h 195617"/>
              <a:gd name="connsiteX334" fmla="*/ 673289 w 3571164"/>
              <a:gd name="connsiteY334" fmla="*/ 159223 h 195617"/>
              <a:gd name="connsiteX335" fmla="*/ 659641 w 3571164"/>
              <a:gd name="connsiteY335" fmla="*/ 154674 h 195617"/>
              <a:gd name="connsiteX336" fmla="*/ 641444 w 3571164"/>
              <a:gd name="connsiteY336" fmla="*/ 136477 h 195617"/>
              <a:gd name="connsiteX337" fmla="*/ 645994 w 3571164"/>
              <a:gd name="connsiteY337" fmla="*/ 150125 h 195617"/>
              <a:gd name="connsiteX338" fmla="*/ 636895 w 3571164"/>
              <a:gd name="connsiteY338" fmla="*/ 113731 h 195617"/>
              <a:gd name="connsiteX339" fmla="*/ 632346 w 3571164"/>
              <a:gd name="connsiteY339" fmla="*/ 95534 h 195617"/>
              <a:gd name="connsiteX340" fmla="*/ 641444 w 3571164"/>
              <a:gd name="connsiteY340" fmla="*/ 150125 h 195617"/>
              <a:gd name="connsiteX341" fmla="*/ 645994 w 3571164"/>
              <a:gd name="connsiteY341" fmla="*/ 163773 h 195617"/>
              <a:gd name="connsiteX342" fmla="*/ 632346 w 3571164"/>
              <a:gd name="connsiteY342" fmla="*/ 141026 h 195617"/>
              <a:gd name="connsiteX343" fmla="*/ 618698 w 3571164"/>
              <a:gd name="connsiteY343" fmla="*/ 127379 h 195617"/>
              <a:gd name="connsiteX344" fmla="*/ 600501 w 3571164"/>
              <a:gd name="connsiteY344" fmla="*/ 90985 h 195617"/>
              <a:gd name="connsiteX345" fmla="*/ 595952 w 3571164"/>
              <a:gd name="connsiteY345" fmla="*/ 104632 h 195617"/>
              <a:gd name="connsiteX346" fmla="*/ 600501 w 3571164"/>
              <a:gd name="connsiteY346" fmla="*/ 122829 h 195617"/>
              <a:gd name="connsiteX347" fmla="*/ 577755 w 3571164"/>
              <a:gd name="connsiteY347" fmla="*/ 86435 h 195617"/>
              <a:gd name="connsiteX348" fmla="*/ 573206 w 3571164"/>
              <a:gd name="connsiteY348" fmla="*/ 104632 h 195617"/>
              <a:gd name="connsiteX349" fmla="*/ 564107 w 3571164"/>
              <a:gd name="connsiteY349" fmla="*/ 86435 h 195617"/>
              <a:gd name="connsiteX350" fmla="*/ 559558 w 3571164"/>
              <a:gd name="connsiteY350" fmla="*/ 118280 h 195617"/>
              <a:gd name="connsiteX351" fmla="*/ 541361 w 3571164"/>
              <a:gd name="connsiteY351" fmla="*/ 72788 h 195617"/>
              <a:gd name="connsiteX352" fmla="*/ 532262 w 3571164"/>
              <a:gd name="connsiteY352" fmla="*/ 100083 h 195617"/>
              <a:gd name="connsiteX353" fmla="*/ 523164 w 3571164"/>
              <a:gd name="connsiteY353" fmla="*/ 86435 h 195617"/>
              <a:gd name="connsiteX354" fmla="*/ 518615 w 3571164"/>
              <a:gd name="connsiteY354" fmla="*/ 68238 h 195617"/>
              <a:gd name="connsiteX355" fmla="*/ 514065 w 3571164"/>
              <a:gd name="connsiteY355" fmla="*/ 90985 h 195617"/>
              <a:gd name="connsiteX356" fmla="*/ 509516 w 3571164"/>
              <a:gd name="connsiteY356" fmla="*/ 104632 h 195617"/>
              <a:gd name="connsiteX357" fmla="*/ 495868 w 3571164"/>
              <a:gd name="connsiteY357" fmla="*/ 100083 h 195617"/>
              <a:gd name="connsiteX358" fmla="*/ 482221 w 3571164"/>
              <a:gd name="connsiteY358" fmla="*/ 81886 h 195617"/>
              <a:gd name="connsiteX359" fmla="*/ 477671 w 3571164"/>
              <a:gd name="connsiteY359" fmla="*/ 95534 h 195617"/>
              <a:gd name="connsiteX360" fmla="*/ 473122 w 3571164"/>
              <a:gd name="connsiteY360" fmla="*/ 113731 h 195617"/>
              <a:gd name="connsiteX361" fmla="*/ 464024 w 3571164"/>
              <a:gd name="connsiteY361" fmla="*/ 100083 h 195617"/>
              <a:gd name="connsiteX362" fmla="*/ 459474 w 3571164"/>
              <a:gd name="connsiteY362" fmla="*/ 86435 h 195617"/>
              <a:gd name="connsiteX363" fmla="*/ 450376 w 3571164"/>
              <a:gd name="connsiteY363" fmla="*/ 100083 h 195617"/>
              <a:gd name="connsiteX364" fmla="*/ 441277 w 3571164"/>
              <a:gd name="connsiteY364" fmla="*/ 113731 h 195617"/>
              <a:gd name="connsiteX365" fmla="*/ 436728 w 3571164"/>
              <a:gd name="connsiteY365" fmla="*/ 100083 h 195617"/>
              <a:gd name="connsiteX366" fmla="*/ 432179 w 3571164"/>
              <a:gd name="connsiteY366" fmla="*/ 113731 h 195617"/>
              <a:gd name="connsiteX367" fmla="*/ 427630 w 3571164"/>
              <a:gd name="connsiteY367" fmla="*/ 100083 h 195617"/>
              <a:gd name="connsiteX368" fmla="*/ 423080 w 3571164"/>
              <a:gd name="connsiteY368" fmla="*/ 113731 h 195617"/>
              <a:gd name="connsiteX369" fmla="*/ 404883 w 3571164"/>
              <a:gd name="connsiteY369" fmla="*/ 86435 h 195617"/>
              <a:gd name="connsiteX370" fmla="*/ 386686 w 3571164"/>
              <a:gd name="connsiteY370" fmla="*/ 104632 h 195617"/>
              <a:gd name="connsiteX371" fmla="*/ 377588 w 3571164"/>
              <a:gd name="connsiteY371" fmla="*/ 90985 h 195617"/>
              <a:gd name="connsiteX372" fmla="*/ 359391 w 3571164"/>
              <a:gd name="connsiteY372" fmla="*/ 104632 h 195617"/>
              <a:gd name="connsiteX373" fmla="*/ 354841 w 3571164"/>
              <a:gd name="connsiteY373" fmla="*/ 90985 h 195617"/>
              <a:gd name="connsiteX374" fmla="*/ 345743 w 3571164"/>
              <a:gd name="connsiteY374" fmla="*/ 54591 h 195617"/>
              <a:gd name="connsiteX375" fmla="*/ 341194 w 3571164"/>
              <a:gd name="connsiteY375" fmla="*/ 100083 h 195617"/>
              <a:gd name="connsiteX376" fmla="*/ 327546 w 3571164"/>
              <a:gd name="connsiteY376" fmla="*/ 95534 h 195617"/>
              <a:gd name="connsiteX377" fmla="*/ 318447 w 3571164"/>
              <a:gd name="connsiteY377" fmla="*/ 77337 h 195617"/>
              <a:gd name="connsiteX378" fmla="*/ 318447 w 3571164"/>
              <a:gd name="connsiteY378" fmla="*/ 141026 h 195617"/>
              <a:gd name="connsiteX379" fmla="*/ 313898 w 3571164"/>
              <a:gd name="connsiteY379" fmla="*/ 127379 h 195617"/>
              <a:gd name="connsiteX380" fmla="*/ 295701 w 3571164"/>
              <a:gd name="connsiteY380" fmla="*/ 86435 h 195617"/>
              <a:gd name="connsiteX381" fmla="*/ 272955 w 3571164"/>
              <a:gd name="connsiteY381" fmla="*/ 77337 h 195617"/>
              <a:gd name="connsiteX382" fmla="*/ 263856 w 3571164"/>
              <a:gd name="connsiteY382" fmla="*/ 90985 h 195617"/>
              <a:gd name="connsiteX383" fmla="*/ 259307 w 3571164"/>
              <a:gd name="connsiteY383" fmla="*/ 109182 h 195617"/>
              <a:gd name="connsiteX384" fmla="*/ 241110 w 3571164"/>
              <a:gd name="connsiteY384" fmla="*/ 81886 h 195617"/>
              <a:gd name="connsiteX385" fmla="*/ 236561 w 3571164"/>
              <a:gd name="connsiteY385" fmla="*/ 95534 h 195617"/>
              <a:gd name="connsiteX386" fmla="*/ 213815 w 3571164"/>
              <a:gd name="connsiteY386" fmla="*/ 72788 h 195617"/>
              <a:gd name="connsiteX387" fmla="*/ 209265 w 3571164"/>
              <a:gd name="connsiteY387" fmla="*/ 86435 h 195617"/>
              <a:gd name="connsiteX388" fmla="*/ 200167 w 3571164"/>
              <a:gd name="connsiteY388" fmla="*/ 122829 h 195617"/>
              <a:gd name="connsiteX389" fmla="*/ 177421 w 3571164"/>
              <a:gd name="connsiteY389" fmla="*/ 122829 h 195617"/>
              <a:gd name="connsiteX390" fmla="*/ 163773 w 3571164"/>
              <a:gd name="connsiteY390" fmla="*/ 118280 h 195617"/>
              <a:gd name="connsiteX391" fmla="*/ 154674 w 3571164"/>
              <a:gd name="connsiteY391" fmla="*/ 100083 h 195617"/>
              <a:gd name="connsiteX392" fmla="*/ 150125 w 3571164"/>
              <a:gd name="connsiteY392" fmla="*/ 86435 h 195617"/>
              <a:gd name="connsiteX393" fmla="*/ 141027 w 3571164"/>
              <a:gd name="connsiteY393" fmla="*/ 100083 h 195617"/>
              <a:gd name="connsiteX394" fmla="*/ 136477 w 3571164"/>
              <a:gd name="connsiteY394" fmla="*/ 118280 h 195617"/>
              <a:gd name="connsiteX395" fmla="*/ 122830 w 3571164"/>
              <a:gd name="connsiteY395" fmla="*/ 113731 h 195617"/>
              <a:gd name="connsiteX396" fmla="*/ 118280 w 3571164"/>
              <a:gd name="connsiteY396" fmla="*/ 100083 h 195617"/>
              <a:gd name="connsiteX397" fmla="*/ 109182 w 3571164"/>
              <a:gd name="connsiteY397" fmla="*/ 86435 h 195617"/>
              <a:gd name="connsiteX398" fmla="*/ 104632 w 3571164"/>
              <a:gd name="connsiteY398" fmla="*/ 122829 h 195617"/>
              <a:gd name="connsiteX399" fmla="*/ 86435 w 3571164"/>
              <a:gd name="connsiteY399" fmla="*/ 95534 h 195617"/>
              <a:gd name="connsiteX400" fmla="*/ 81886 w 3571164"/>
              <a:gd name="connsiteY400" fmla="*/ 118280 h 195617"/>
              <a:gd name="connsiteX401" fmla="*/ 72788 w 3571164"/>
              <a:gd name="connsiteY401" fmla="*/ 104632 h 195617"/>
              <a:gd name="connsiteX402" fmla="*/ 59140 w 3571164"/>
              <a:gd name="connsiteY402" fmla="*/ 113731 h 195617"/>
              <a:gd name="connsiteX403" fmla="*/ 54591 w 3571164"/>
              <a:gd name="connsiteY403" fmla="*/ 100083 h 195617"/>
              <a:gd name="connsiteX404" fmla="*/ 36394 w 3571164"/>
              <a:gd name="connsiteY404" fmla="*/ 77337 h 195617"/>
              <a:gd name="connsiteX405" fmla="*/ 27295 w 3571164"/>
              <a:gd name="connsiteY405" fmla="*/ 90985 h 195617"/>
              <a:gd name="connsiteX406" fmla="*/ 22746 w 3571164"/>
              <a:gd name="connsiteY406" fmla="*/ 127379 h 195617"/>
              <a:gd name="connsiteX407" fmla="*/ 13647 w 3571164"/>
              <a:gd name="connsiteY407" fmla="*/ 113731 h 195617"/>
              <a:gd name="connsiteX408" fmla="*/ 9098 w 3571164"/>
              <a:gd name="connsiteY408" fmla="*/ 100083 h 195617"/>
              <a:gd name="connsiteX409" fmla="*/ 0 w 3571164"/>
              <a:gd name="connsiteY409" fmla="*/ 86435 h 195617"/>
              <a:gd name="connsiteX410" fmla="*/ 9098 w 3571164"/>
              <a:gd name="connsiteY410" fmla="*/ 113731 h 195617"/>
              <a:gd name="connsiteX411" fmla="*/ 22746 w 3571164"/>
              <a:gd name="connsiteY411" fmla="*/ 154674 h 195617"/>
              <a:gd name="connsiteX412" fmla="*/ 27295 w 3571164"/>
              <a:gd name="connsiteY412" fmla="*/ 168322 h 195617"/>
              <a:gd name="connsiteX413" fmla="*/ 191068 w 3571164"/>
              <a:gd name="connsiteY413" fmla="*/ 181970 h 195617"/>
              <a:gd name="connsiteX414" fmla="*/ 445827 w 3571164"/>
              <a:gd name="connsiteY414" fmla="*/ 191068 h 195617"/>
              <a:gd name="connsiteX415" fmla="*/ 577755 w 3571164"/>
              <a:gd name="connsiteY415" fmla="*/ 195617 h 195617"/>
              <a:gd name="connsiteX416" fmla="*/ 891653 w 3571164"/>
              <a:gd name="connsiteY416" fmla="*/ 191068 h 195617"/>
              <a:gd name="connsiteX417" fmla="*/ 928047 w 3571164"/>
              <a:gd name="connsiteY417" fmla="*/ 186519 h 195617"/>
              <a:gd name="connsiteX418" fmla="*/ 1119116 w 3571164"/>
              <a:gd name="connsiteY418" fmla="*/ 181970 h 195617"/>
              <a:gd name="connsiteX419" fmla="*/ 1141862 w 3571164"/>
              <a:gd name="connsiteY419" fmla="*/ 177420 h 195617"/>
              <a:gd name="connsiteX420" fmla="*/ 1160059 w 3571164"/>
              <a:gd name="connsiteY420" fmla="*/ 172871 h 195617"/>
              <a:gd name="connsiteX421" fmla="*/ 1214650 w 3571164"/>
              <a:gd name="connsiteY421" fmla="*/ 168322 h 195617"/>
              <a:gd name="connsiteX422" fmla="*/ 1237397 w 3571164"/>
              <a:gd name="connsiteY422" fmla="*/ 163773 h 195617"/>
              <a:gd name="connsiteX423" fmla="*/ 1960728 w 3571164"/>
              <a:gd name="connsiteY423" fmla="*/ 150125 h 195617"/>
              <a:gd name="connsiteX424" fmla="*/ 2206388 w 3571164"/>
              <a:gd name="connsiteY424" fmla="*/ 154674 h 195617"/>
              <a:gd name="connsiteX425" fmla="*/ 2301922 w 3571164"/>
              <a:gd name="connsiteY425" fmla="*/ 159223 h 195617"/>
              <a:gd name="connsiteX426" fmla="*/ 2411104 w 3571164"/>
              <a:gd name="connsiteY426" fmla="*/ 163773 h 195617"/>
              <a:gd name="connsiteX427" fmla="*/ 2797791 w 3571164"/>
              <a:gd name="connsiteY427" fmla="*/ 154674 h 195617"/>
              <a:gd name="connsiteX428" fmla="*/ 3002507 w 3571164"/>
              <a:gd name="connsiteY428" fmla="*/ 141026 h 195617"/>
              <a:gd name="connsiteX429" fmla="*/ 3129886 w 3571164"/>
              <a:gd name="connsiteY429" fmla="*/ 150125 h 195617"/>
              <a:gd name="connsiteX430" fmla="*/ 3179928 w 3571164"/>
              <a:gd name="connsiteY430" fmla="*/ 159223 h 195617"/>
              <a:gd name="connsiteX431" fmla="*/ 3207224 w 3571164"/>
              <a:gd name="connsiteY431" fmla="*/ 168322 h 195617"/>
              <a:gd name="connsiteX432" fmla="*/ 3225421 w 3571164"/>
              <a:gd name="connsiteY432" fmla="*/ 172871 h 195617"/>
              <a:gd name="connsiteX433" fmla="*/ 3252716 w 3571164"/>
              <a:gd name="connsiteY433" fmla="*/ 181970 h 195617"/>
              <a:gd name="connsiteX434" fmla="*/ 3270913 w 3571164"/>
              <a:gd name="connsiteY434" fmla="*/ 186519 h 195617"/>
              <a:gd name="connsiteX435" fmla="*/ 3366447 w 3571164"/>
              <a:gd name="connsiteY435" fmla="*/ 181970 h 195617"/>
              <a:gd name="connsiteX436" fmla="*/ 3411940 w 3571164"/>
              <a:gd name="connsiteY436" fmla="*/ 177420 h 195617"/>
              <a:gd name="connsiteX437" fmla="*/ 3480179 w 3571164"/>
              <a:gd name="connsiteY437" fmla="*/ 168322 h 195617"/>
              <a:gd name="connsiteX438" fmla="*/ 3548418 w 3571164"/>
              <a:gd name="connsiteY438" fmla="*/ 163773 h 195617"/>
              <a:gd name="connsiteX439" fmla="*/ 3571164 w 3571164"/>
              <a:gd name="connsiteY439" fmla="*/ 122829 h 195617"/>
              <a:gd name="connsiteX440" fmla="*/ 3557516 w 3571164"/>
              <a:gd name="connsiteY440" fmla="*/ 72788 h 195617"/>
              <a:gd name="connsiteX441" fmla="*/ 3521122 w 3571164"/>
              <a:gd name="connsiteY441" fmla="*/ 100083 h 19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571164" h="195617">
                <a:moveTo>
                  <a:pt x="3521122" y="100083"/>
                </a:moveTo>
                <a:lnTo>
                  <a:pt x="3521122" y="100083"/>
                </a:lnTo>
                <a:cubicBezTo>
                  <a:pt x="3507474" y="98567"/>
                  <a:pt x="3493501" y="98864"/>
                  <a:pt x="3480179" y="95534"/>
                </a:cubicBezTo>
                <a:cubicBezTo>
                  <a:pt x="3471736" y="93423"/>
                  <a:pt x="3457975" y="77879"/>
                  <a:pt x="3452883" y="72788"/>
                </a:cubicBezTo>
                <a:cubicBezTo>
                  <a:pt x="3463123" y="103508"/>
                  <a:pt x="3451307" y="65696"/>
                  <a:pt x="3461982" y="113731"/>
                </a:cubicBezTo>
                <a:cubicBezTo>
                  <a:pt x="3463022" y="118412"/>
                  <a:pt x="3470820" y="125235"/>
                  <a:pt x="3466531" y="127379"/>
                </a:cubicBezTo>
                <a:cubicBezTo>
                  <a:pt x="3461640" y="129824"/>
                  <a:pt x="3457432" y="121313"/>
                  <a:pt x="3452883" y="118280"/>
                </a:cubicBezTo>
                <a:cubicBezTo>
                  <a:pt x="3451367" y="113731"/>
                  <a:pt x="3450223" y="109040"/>
                  <a:pt x="3448334" y="104632"/>
                </a:cubicBezTo>
                <a:cubicBezTo>
                  <a:pt x="3431467" y="65277"/>
                  <a:pt x="3445355" y="104796"/>
                  <a:pt x="3434686" y="72788"/>
                </a:cubicBezTo>
                <a:cubicBezTo>
                  <a:pt x="3436202" y="81886"/>
                  <a:pt x="3437234" y="91079"/>
                  <a:pt x="3439235" y="100083"/>
                </a:cubicBezTo>
                <a:cubicBezTo>
                  <a:pt x="3440275" y="104764"/>
                  <a:pt x="3448074" y="111586"/>
                  <a:pt x="3443785" y="113731"/>
                </a:cubicBezTo>
                <a:cubicBezTo>
                  <a:pt x="3438895" y="116176"/>
                  <a:pt x="3434686" y="107665"/>
                  <a:pt x="3430137" y="104632"/>
                </a:cubicBezTo>
                <a:cubicBezTo>
                  <a:pt x="3427104" y="98566"/>
                  <a:pt x="3424527" y="92250"/>
                  <a:pt x="3421038" y="86435"/>
                </a:cubicBezTo>
                <a:cubicBezTo>
                  <a:pt x="3415412" y="77058"/>
                  <a:pt x="3402841" y="59140"/>
                  <a:pt x="3402841" y="59140"/>
                </a:cubicBezTo>
                <a:cubicBezTo>
                  <a:pt x="3404358" y="68238"/>
                  <a:pt x="3405582" y="77390"/>
                  <a:pt x="3407391" y="86435"/>
                </a:cubicBezTo>
                <a:cubicBezTo>
                  <a:pt x="3412038" y="109666"/>
                  <a:pt x="3417803" y="112449"/>
                  <a:pt x="3398292" y="86435"/>
                </a:cubicBezTo>
                <a:cubicBezTo>
                  <a:pt x="3399808" y="98566"/>
                  <a:pt x="3400982" y="110745"/>
                  <a:pt x="3402841" y="122829"/>
                </a:cubicBezTo>
                <a:cubicBezTo>
                  <a:pt x="3404017" y="130472"/>
                  <a:pt x="3410849" y="138660"/>
                  <a:pt x="3407391" y="145576"/>
                </a:cubicBezTo>
                <a:cubicBezTo>
                  <a:pt x="3405246" y="149865"/>
                  <a:pt x="3398292" y="142543"/>
                  <a:pt x="3393743" y="141026"/>
                </a:cubicBezTo>
                <a:cubicBezTo>
                  <a:pt x="3387677" y="131928"/>
                  <a:pt x="3384644" y="119797"/>
                  <a:pt x="3375546" y="113731"/>
                </a:cubicBezTo>
                <a:cubicBezTo>
                  <a:pt x="3367800" y="108567"/>
                  <a:pt x="3349340" y="96624"/>
                  <a:pt x="3343701" y="90985"/>
                </a:cubicBezTo>
                <a:cubicBezTo>
                  <a:pt x="3338055" y="85339"/>
                  <a:pt x="3326123" y="66892"/>
                  <a:pt x="3320955" y="59140"/>
                </a:cubicBezTo>
                <a:cubicBezTo>
                  <a:pt x="3324528" y="80581"/>
                  <a:pt x="3324625" y="85635"/>
                  <a:pt x="3330053" y="104632"/>
                </a:cubicBezTo>
                <a:cubicBezTo>
                  <a:pt x="3331370" y="109243"/>
                  <a:pt x="3339398" y="118280"/>
                  <a:pt x="3334603" y="118280"/>
                </a:cubicBezTo>
                <a:cubicBezTo>
                  <a:pt x="3328169" y="118280"/>
                  <a:pt x="3325504" y="109181"/>
                  <a:pt x="3320955" y="104632"/>
                </a:cubicBezTo>
                <a:cubicBezTo>
                  <a:pt x="3319439" y="109181"/>
                  <a:pt x="3317446" y="113599"/>
                  <a:pt x="3316406" y="118280"/>
                </a:cubicBezTo>
                <a:cubicBezTo>
                  <a:pt x="3314405" y="127285"/>
                  <a:pt x="3319865" y="141000"/>
                  <a:pt x="3311856" y="145576"/>
                </a:cubicBezTo>
                <a:cubicBezTo>
                  <a:pt x="3303529" y="150334"/>
                  <a:pt x="3292541" y="141797"/>
                  <a:pt x="3284561" y="136477"/>
                </a:cubicBezTo>
                <a:cubicBezTo>
                  <a:pt x="3280012" y="133444"/>
                  <a:pt x="3275909" y="129600"/>
                  <a:pt x="3270913" y="127379"/>
                </a:cubicBezTo>
                <a:cubicBezTo>
                  <a:pt x="3245545" y="116104"/>
                  <a:pt x="3235893" y="117314"/>
                  <a:pt x="3207224" y="113731"/>
                </a:cubicBezTo>
                <a:cubicBezTo>
                  <a:pt x="3202675" y="112215"/>
                  <a:pt x="3197865" y="111327"/>
                  <a:pt x="3193576" y="109182"/>
                </a:cubicBezTo>
                <a:cubicBezTo>
                  <a:pt x="3188686" y="106737"/>
                  <a:pt x="3184819" y="97638"/>
                  <a:pt x="3179928" y="100083"/>
                </a:cubicBezTo>
                <a:cubicBezTo>
                  <a:pt x="3175639" y="102227"/>
                  <a:pt x="3182332" y="109442"/>
                  <a:pt x="3184477" y="113731"/>
                </a:cubicBezTo>
                <a:cubicBezTo>
                  <a:pt x="3192059" y="128895"/>
                  <a:pt x="3202675" y="133446"/>
                  <a:pt x="3179928" y="118280"/>
                </a:cubicBezTo>
                <a:lnTo>
                  <a:pt x="3189027" y="131928"/>
                </a:lnTo>
                <a:cubicBezTo>
                  <a:pt x="3188316" y="129085"/>
                  <a:pt x="3181325" y="95534"/>
                  <a:pt x="3175379" y="95534"/>
                </a:cubicBezTo>
                <a:cubicBezTo>
                  <a:pt x="3169127" y="95534"/>
                  <a:pt x="3172346" y="107665"/>
                  <a:pt x="3170830" y="113731"/>
                </a:cubicBezTo>
                <a:cubicBezTo>
                  <a:pt x="3166281" y="110698"/>
                  <a:pt x="3160598" y="108901"/>
                  <a:pt x="3157182" y="104632"/>
                </a:cubicBezTo>
                <a:cubicBezTo>
                  <a:pt x="3141696" y="85276"/>
                  <a:pt x="3168824" y="76259"/>
                  <a:pt x="3157182" y="122829"/>
                </a:cubicBezTo>
                <a:cubicBezTo>
                  <a:pt x="3155856" y="128133"/>
                  <a:pt x="3152719" y="112080"/>
                  <a:pt x="3148083" y="109182"/>
                </a:cubicBezTo>
                <a:cubicBezTo>
                  <a:pt x="3139950" y="104099"/>
                  <a:pt x="3120788" y="100083"/>
                  <a:pt x="3120788" y="100083"/>
                </a:cubicBezTo>
                <a:cubicBezTo>
                  <a:pt x="3098615" y="66825"/>
                  <a:pt x="3125684" y="108649"/>
                  <a:pt x="3102591" y="68238"/>
                </a:cubicBezTo>
                <a:cubicBezTo>
                  <a:pt x="3099878" y="63491"/>
                  <a:pt x="3096525" y="59140"/>
                  <a:pt x="3093492" y="54591"/>
                </a:cubicBezTo>
                <a:cubicBezTo>
                  <a:pt x="3091976" y="59140"/>
                  <a:pt x="3088943" y="63443"/>
                  <a:pt x="3088943" y="68238"/>
                </a:cubicBezTo>
                <a:cubicBezTo>
                  <a:pt x="3088943" y="88691"/>
                  <a:pt x="3095190" y="91913"/>
                  <a:pt x="3102591" y="109182"/>
                </a:cubicBezTo>
                <a:cubicBezTo>
                  <a:pt x="3104480" y="113589"/>
                  <a:pt x="3110531" y="119439"/>
                  <a:pt x="3107140" y="122829"/>
                </a:cubicBezTo>
                <a:cubicBezTo>
                  <a:pt x="3103749" y="126220"/>
                  <a:pt x="3098041" y="119796"/>
                  <a:pt x="3093492" y="118280"/>
                </a:cubicBezTo>
                <a:cubicBezTo>
                  <a:pt x="3080552" y="98870"/>
                  <a:pt x="3074592" y="92376"/>
                  <a:pt x="3066197" y="72788"/>
                </a:cubicBezTo>
                <a:cubicBezTo>
                  <a:pt x="3064308" y="68380"/>
                  <a:pt x="3060707" y="54438"/>
                  <a:pt x="3061647" y="59140"/>
                </a:cubicBezTo>
                <a:cubicBezTo>
                  <a:pt x="3069478" y="98298"/>
                  <a:pt x="3068223" y="87292"/>
                  <a:pt x="3079844" y="118280"/>
                </a:cubicBezTo>
                <a:cubicBezTo>
                  <a:pt x="3081528" y="122770"/>
                  <a:pt x="3084394" y="136723"/>
                  <a:pt x="3084394" y="131928"/>
                </a:cubicBezTo>
                <a:cubicBezTo>
                  <a:pt x="3084394" y="116403"/>
                  <a:pt x="3078145" y="103933"/>
                  <a:pt x="3070746" y="90985"/>
                </a:cubicBezTo>
                <a:cubicBezTo>
                  <a:pt x="3068033" y="86238"/>
                  <a:pt x="3064360" y="82084"/>
                  <a:pt x="3061647" y="77337"/>
                </a:cubicBezTo>
                <a:cubicBezTo>
                  <a:pt x="3058282" y="71449"/>
                  <a:pt x="3055582" y="65206"/>
                  <a:pt x="3052549" y="59140"/>
                </a:cubicBezTo>
                <a:cubicBezTo>
                  <a:pt x="3054065" y="66722"/>
                  <a:pt x="3060556" y="88802"/>
                  <a:pt x="3057098" y="81886"/>
                </a:cubicBezTo>
                <a:cubicBezTo>
                  <a:pt x="3054065" y="75820"/>
                  <a:pt x="3050381" y="70039"/>
                  <a:pt x="3048000" y="63689"/>
                </a:cubicBezTo>
                <a:cubicBezTo>
                  <a:pt x="3045805" y="57835"/>
                  <a:pt x="3041473" y="39560"/>
                  <a:pt x="3043450" y="45492"/>
                </a:cubicBezTo>
                <a:cubicBezTo>
                  <a:pt x="3046941" y="55965"/>
                  <a:pt x="3048776" y="66962"/>
                  <a:pt x="3052549" y="77337"/>
                </a:cubicBezTo>
                <a:cubicBezTo>
                  <a:pt x="3054867" y="83710"/>
                  <a:pt x="3061647" y="88752"/>
                  <a:pt x="3061647" y="95534"/>
                </a:cubicBezTo>
                <a:cubicBezTo>
                  <a:pt x="3061647" y="101001"/>
                  <a:pt x="3054770" y="86882"/>
                  <a:pt x="3052549" y="81886"/>
                </a:cubicBezTo>
                <a:cubicBezTo>
                  <a:pt x="3048654" y="73122"/>
                  <a:pt x="3043450" y="54591"/>
                  <a:pt x="3043450" y="54591"/>
                </a:cubicBezTo>
                <a:cubicBezTo>
                  <a:pt x="3036171" y="76427"/>
                  <a:pt x="3041631" y="69147"/>
                  <a:pt x="3034352" y="54591"/>
                </a:cubicBezTo>
                <a:cubicBezTo>
                  <a:pt x="3031907" y="49701"/>
                  <a:pt x="3028286" y="45492"/>
                  <a:pt x="3025253" y="40943"/>
                </a:cubicBezTo>
                <a:cubicBezTo>
                  <a:pt x="3026770" y="51558"/>
                  <a:pt x="3034598" y="63197"/>
                  <a:pt x="3029803" y="72788"/>
                </a:cubicBezTo>
                <a:cubicBezTo>
                  <a:pt x="3026926" y="78543"/>
                  <a:pt x="3020274" y="64082"/>
                  <a:pt x="3016155" y="59140"/>
                </a:cubicBezTo>
                <a:cubicBezTo>
                  <a:pt x="3012655" y="54940"/>
                  <a:pt x="3010089" y="50041"/>
                  <a:pt x="3007056" y="45492"/>
                </a:cubicBezTo>
                <a:cubicBezTo>
                  <a:pt x="3016308" y="91746"/>
                  <a:pt x="3006828" y="49239"/>
                  <a:pt x="3016155" y="81886"/>
                </a:cubicBezTo>
                <a:cubicBezTo>
                  <a:pt x="3017873" y="87898"/>
                  <a:pt x="3018986" y="94071"/>
                  <a:pt x="3020704" y="100083"/>
                </a:cubicBezTo>
                <a:cubicBezTo>
                  <a:pt x="3022021" y="104694"/>
                  <a:pt x="3027720" y="117843"/>
                  <a:pt x="3025253" y="113731"/>
                </a:cubicBezTo>
                <a:cubicBezTo>
                  <a:pt x="3018275" y="102101"/>
                  <a:pt x="3013122" y="89468"/>
                  <a:pt x="3007056" y="77337"/>
                </a:cubicBezTo>
                <a:cubicBezTo>
                  <a:pt x="2995162" y="53549"/>
                  <a:pt x="2999602" y="65717"/>
                  <a:pt x="2993409" y="40943"/>
                </a:cubicBezTo>
                <a:cubicBezTo>
                  <a:pt x="2983147" y="81989"/>
                  <a:pt x="2988264" y="89200"/>
                  <a:pt x="2979761" y="63689"/>
                </a:cubicBezTo>
                <a:cubicBezTo>
                  <a:pt x="2973572" y="82258"/>
                  <a:pt x="2973610" y="74003"/>
                  <a:pt x="2979761" y="95534"/>
                </a:cubicBezTo>
                <a:cubicBezTo>
                  <a:pt x="2981078" y="100145"/>
                  <a:pt x="2989105" y="109182"/>
                  <a:pt x="2984310" y="109182"/>
                </a:cubicBezTo>
                <a:cubicBezTo>
                  <a:pt x="2976728" y="109182"/>
                  <a:pt x="2972179" y="100083"/>
                  <a:pt x="2966113" y="95534"/>
                </a:cubicBezTo>
                <a:cubicBezTo>
                  <a:pt x="2945771" y="54851"/>
                  <a:pt x="2952205" y="72007"/>
                  <a:pt x="2943367" y="45492"/>
                </a:cubicBezTo>
                <a:cubicBezTo>
                  <a:pt x="2951640" y="103404"/>
                  <a:pt x="2940463" y="57883"/>
                  <a:pt x="2957015" y="90985"/>
                </a:cubicBezTo>
                <a:cubicBezTo>
                  <a:pt x="2959159" y="95274"/>
                  <a:pt x="2964955" y="108023"/>
                  <a:pt x="2961564" y="104632"/>
                </a:cubicBezTo>
                <a:cubicBezTo>
                  <a:pt x="2953832" y="96900"/>
                  <a:pt x="2949433" y="86435"/>
                  <a:pt x="2943367" y="77337"/>
                </a:cubicBezTo>
                <a:lnTo>
                  <a:pt x="2934268" y="63689"/>
                </a:lnTo>
                <a:cubicBezTo>
                  <a:pt x="2927732" y="44079"/>
                  <a:pt x="2925902" y="35878"/>
                  <a:pt x="2934268" y="81886"/>
                </a:cubicBezTo>
                <a:cubicBezTo>
                  <a:pt x="2938639" y="105925"/>
                  <a:pt x="2946267" y="105670"/>
                  <a:pt x="2920621" y="86435"/>
                </a:cubicBezTo>
                <a:cubicBezTo>
                  <a:pt x="2908616" y="50429"/>
                  <a:pt x="2922050" y="89556"/>
                  <a:pt x="2920621" y="90985"/>
                </a:cubicBezTo>
                <a:cubicBezTo>
                  <a:pt x="2916755" y="94851"/>
                  <a:pt x="2914555" y="81886"/>
                  <a:pt x="2911522" y="77337"/>
                </a:cubicBezTo>
                <a:cubicBezTo>
                  <a:pt x="2910006" y="86435"/>
                  <a:pt x="2916197" y="104632"/>
                  <a:pt x="2906973" y="104632"/>
                </a:cubicBezTo>
                <a:cubicBezTo>
                  <a:pt x="2897382" y="104632"/>
                  <a:pt x="2900907" y="86435"/>
                  <a:pt x="2897874" y="77337"/>
                </a:cubicBezTo>
                <a:lnTo>
                  <a:pt x="2893325" y="63689"/>
                </a:lnTo>
                <a:cubicBezTo>
                  <a:pt x="2891809" y="59140"/>
                  <a:pt x="2891436" y="54031"/>
                  <a:pt x="2888776" y="50041"/>
                </a:cubicBezTo>
                <a:cubicBezTo>
                  <a:pt x="2866612" y="16798"/>
                  <a:pt x="2893661" y="58591"/>
                  <a:pt x="2870579" y="18197"/>
                </a:cubicBezTo>
                <a:cubicBezTo>
                  <a:pt x="2867866" y="13450"/>
                  <a:pt x="2860581" y="-844"/>
                  <a:pt x="2861480" y="4549"/>
                </a:cubicBezTo>
                <a:cubicBezTo>
                  <a:pt x="2863031" y="13853"/>
                  <a:pt x="2878118" y="54492"/>
                  <a:pt x="2884227" y="68238"/>
                </a:cubicBezTo>
                <a:cubicBezTo>
                  <a:pt x="2886981" y="74435"/>
                  <a:pt x="2890806" y="80138"/>
                  <a:pt x="2893325" y="86435"/>
                </a:cubicBezTo>
                <a:cubicBezTo>
                  <a:pt x="2896887" y="95340"/>
                  <a:pt x="2899391" y="104632"/>
                  <a:pt x="2902424" y="113731"/>
                </a:cubicBezTo>
                <a:cubicBezTo>
                  <a:pt x="2903940" y="118280"/>
                  <a:pt x="2904313" y="123389"/>
                  <a:pt x="2906973" y="127379"/>
                </a:cubicBezTo>
                <a:cubicBezTo>
                  <a:pt x="2910006" y="131928"/>
                  <a:pt x="2919937" y="144892"/>
                  <a:pt x="2916071" y="141026"/>
                </a:cubicBezTo>
                <a:lnTo>
                  <a:pt x="2902424" y="127379"/>
                </a:lnTo>
                <a:cubicBezTo>
                  <a:pt x="2899391" y="119797"/>
                  <a:pt x="2897291" y="111771"/>
                  <a:pt x="2893325" y="104632"/>
                </a:cubicBezTo>
                <a:cubicBezTo>
                  <a:pt x="2889643" y="98004"/>
                  <a:pt x="2883695" y="92865"/>
                  <a:pt x="2879677" y="86435"/>
                </a:cubicBezTo>
                <a:cubicBezTo>
                  <a:pt x="2871648" y="73588"/>
                  <a:pt x="2870452" y="67856"/>
                  <a:pt x="2866030" y="54591"/>
                </a:cubicBezTo>
                <a:cubicBezTo>
                  <a:pt x="2867546" y="65206"/>
                  <a:pt x="2868476" y="75921"/>
                  <a:pt x="2870579" y="86435"/>
                </a:cubicBezTo>
                <a:cubicBezTo>
                  <a:pt x="2878598" y="126529"/>
                  <a:pt x="2891133" y="130466"/>
                  <a:pt x="2866030" y="113731"/>
                </a:cubicBezTo>
                <a:cubicBezTo>
                  <a:pt x="2862997" y="109182"/>
                  <a:pt x="2862235" y="98757"/>
                  <a:pt x="2856931" y="100083"/>
                </a:cubicBezTo>
                <a:cubicBezTo>
                  <a:pt x="2850352" y="101728"/>
                  <a:pt x="2848791" y="111566"/>
                  <a:pt x="2847832" y="118280"/>
                </a:cubicBezTo>
                <a:cubicBezTo>
                  <a:pt x="2847154" y="123027"/>
                  <a:pt x="2857177" y="131928"/>
                  <a:pt x="2852382" y="131928"/>
                </a:cubicBezTo>
                <a:cubicBezTo>
                  <a:pt x="2846914" y="131928"/>
                  <a:pt x="2847553" y="121696"/>
                  <a:pt x="2843283" y="118280"/>
                </a:cubicBezTo>
                <a:cubicBezTo>
                  <a:pt x="2839538" y="115284"/>
                  <a:pt x="2834184" y="115247"/>
                  <a:pt x="2829635" y="113731"/>
                </a:cubicBezTo>
                <a:cubicBezTo>
                  <a:pt x="2818201" y="148035"/>
                  <a:pt x="2834955" y="112401"/>
                  <a:pt x="2811438" y="118280"/>
                </a:cubicBezTo>
                <a:cubicBezTo>
                  <a:pt x="2806786" y="119443"/>
                  <a:pt x="2808405" y="127379"/>
                  <a:pt x="2806889" y="131928"/>
                </a:cubicBezTo>
                <a:cubicBezTo>
                  <a:pt x="2789352" y="105621"/>
                  <a:pt x="2790694" y="92074"/>
                  <a:pt x="2784143" y="118280"/>
                </a:cubicBezTo>
                <a:cubicBezTo>
                  <a:pt x="2782268" y="125781"/>
                  <a:pt x="2781110" y="133444"/>
                  <a:pt x="2779594" y="141026"/>
                </a:cubicBezTo>
                <a:cubicBezTo>
                  <a:pt x="2775045" y="136477"/>
                  <a:pt x="2770065" y="132321"/>
                  <a:pt x="2765946" y="127379"/>
                </a:cubicBezTo>
                <a:cubicBezTo>
                  <a:pt x="2762446" y="123179"/>
                  <a:pt x="2761924" y="115762"/>
                  <a:pt x="2756847" y="113731"/>
                </a:cubicBezTo>
                <a:cubicBezTo>
                  <a:pt x="2752395" y="111950"/>
                  <a:pt x="2747749" y="116764"/>
                  <a:pt x="2743200" y="118280"/>
                </a:cubicBezTo>
                <a:cubicBezTo>
                  <a:pt x="2703830" y="105158"/>
                  <a:pt x="2760139" y="118910"/>
                  <a:pt x="2725003" y="136477"/>
                </a:cubicBezTo>
                <a:cubicBezTo>
                  <a:pt x="2720626" y="138666"/>
                  <a:pt x="2703761" y="111439"/>
                  <a:pt x="2702256" y="109182"/>
                </a:cubicBezTo>
                <a:cubicBezTo>
                  <a:pt x="2699223" y="115248"/>
                  <a:pt x="2694117" y="120666"/>
                  <a:pt x="2693158" y="127379"/>
                </a:cubicBezTo>
                <a:cubicBezTo>
                  <a:pt x="2692480" y="132126"/>
                  <a:pt x="2701996" y="138882"/>
                  <a:pt x="2697707" y="141026"/>
                </a:cubicBezTo>
                <a:cubicBezTo>
                  <a:pt x="2692817" y="143471"/>
                  <a:pt x="2688949" y="134373"/>
                  <a:pt x="2684059" y="131928"/>
                </a:cubicBezTo>
                <a:cubicBezTo>
                  <a:pt x="2679770" y="129784"/>
                  <a:pt x="2674961" y="128895"/>
                  <a:pt x="2670412" y="127379"/>
                </a:cubicBezTo>
                <a:cubicBezTo>
                  <a:pt x="2665863" y="124346"/>
                  <a:pt x="2660630" y="122146"/>
                  <a:pt x="2656764" y="118280"/>
                </a:cubicBezTo>
                <a:cubicBezTo>
                  <a:pt x="2643726" y="105242"/>
                  <a:pt x="2650516" y="105785"/>
                  <a:pt x="2643116" y="90985"/>
                </a:cubicBezTo>
                <a:cubicBezTo>
                  <a:pt x="2640671" y="86095"/>
                  <a:pt x="2636463" y="82227"/>
                  <a:pt x="2634018" y="77337"/>
                </a:cubicBezTo>
                <a:cubicBezTo>
                  <a:pt x="2631873" y="73048"/>
                  <a:pt x="2631797" y="67881"/>
                  <a:pt x="2629468" y="63689"/>
                </a:cubicBezTo>
                <a:cubicBezTo>
                  <a:pt x="2624157" y="54130"/>
                  <a:pt x="2611271" y="36394"/>
                  <a:pt x="2611271" y="36394"/>
                </a:cubicBezTo>
                <a:cubicBezTo>
                  <a:pt x="2611232" y="36237"/>
                  <a:pt x="2604348" y="6724"/>
                  <a:pt x="2602173" y="4549"/>
                </a:cubicBezTo>
                <a:cubicBezTo>
                  <a:pt x="2598782" y="1158"/>
                  <a:pt x="2593074" y="1516"/>
                  <a:pt x="2588525" y="0"/>
                </a:cubicBezTo>
                <a:cubicBezTo>
                  <a:pt x="2590041" y="7582"/>
                  <a:pt x="2591335" y="15212"/>
                  <a:pt x="2593074" y="22746"/>
                </a:cubicBezTo>
                <a:cubicBezTo>
                  <a:pt x="2595886" y="34930"/>
                  <a:pt x="2599140" y="47009"/>
                  <a:pt x="2602173" y="59140"/>
                </a:cubicBezTo>
                <a:lnTo>
                  <a:pt x="2611271" y="95534"/>
                </a:lnTo>
                <a:cubicBezTo>
                  <a:pt x="2618145" y="123027"/>
                  <a:pt x="2613848" y="107812"/>
                  <a:pt x="2624919" y="141026"/>
                </a:cubicBezTo>
                <a:cubicBezTo>
                  <a:pt x="2626435" y="145575"/>
                  <a:pt x="2631612" y="158963"/>
                  <a:pt x="2629468" y="154674"/>
                </a:cubicBezTo>
                <a:cubicBezTo>
                  <a:pt x="2626435" y="148608"/>
                  <a:pt x="2622515" y="142911"/>
                  <a:pt x="2620370" y="136477"/>
                </a:cubicBezTo>
                <a:cubicBezTo>
                  <a:pt x="2616416" y="124614"/>
                  <a:pt x="2615225" y="111946"/>
                  <a:pt x="2611271" y="100083"/>
                </a:cubicBezTo>
                <a:lnTo>
                  <a:pt x="2606722" y="86435"/>
                </a:lnTo>
                <a:cubicBezTo>
                  <a:pt x="2608238" y="75820"/>
                  <a:pt x="2604573" y="62964"/>
                  <a:pt x="2611271" y="54591"/>
                </a:cubicBezTo>
                <a:cubicBezTo>
                  <a:pt x="2614687" y="50322"/>
                  <a:pt x="2621503" y="59420"/>
                  <a:pt x="2624919" y="63689"/>
                </a:cubicBezTo>
                <a:cubicBezTo>
                  <a:pt x="2627915" y="67434"/>
                  <a:pt x="2627323" y="73048"/>
                  <a:pt x="2629468" y="77337"/>
                </a:cubicBezTo>
                <a:cubicBezTo>
                  <a:pt x="2631913" y="82227"/>
                  <a:pt x="2635534" y="86436"/>
                  <a:pt x="2638567" y="90985"/>
                </a:cubicBezTo>
                <a:cubicBezTo>
                  <a:pt x="2640083" y="86436"/>
                  <a:pt x="2643794" y="82084"/>
                  <a:pt x="2643116" y="77337"/>
                </a:cubicBezTo>
                <a:cubicBezTo>
                  <a:pt x="2642157" y="70624"/>
                  <a:pt x="2636399" y="65490"/>
                  <a:pt x="2634018" y="59140"/>
                </a:cubicBezTo>
                <a:cubicBezTo>
                  <a:pt x="2631823" y="53286"/>
                  <a:pt x="2631186" y="46955"/>
                  <a:pt x="2629468" y="40943"/>
                </a:cubicBezTo>
                <a:cubicBezTo>
                  <a:pt x="2628151" y="36332"/>
                  <a:pt x="2620124" y="27295"/>
                  <a:pt x="2624919" y="27295"/>
                </a:cubicBezTo>
                <a:cubicBezTo>
                  <a:pt x="2631353" y="27295"/>
                  <a:pt x="2634018" y="36394"/>
                  <a:pt x="2638567" y="40943"/>
                </a:cubicBezTo>
                <a:cubicBezTo>
                  <a:pt x="2640083" y="47009"/>
                  <a:pt x="2641319" y="53151"/>
                  <a:pt x="2643116" y="59140"/>
                </a:cubicBezTo>
                <a:cubicBezTo>
                  <a:pt x="2645872" y="68326"/>
                  <a:pt x="2652215" y="86435"/>
                  <a:pt x="2652215" y="86435"/>
                </a:cubicBezTo>
                <a:cubicBezTo>
                  <a:pt x="2663042" y="53953"/>
                  <a:pt x="2655993" y="67120"/>
                  <a:pt x="2670412" y="45492"/>
                </a:cubicBezTo>
                <a:cubicBezTo>
                  <a:pt x="2668487" y="60886"/>
                  <a:pt x="2666735" y="94227"/>
                  <a:pt x="2656764" y="109182"/>
                </a:cubicBezTo>
                <a:lnTo>
                  <a:pt x="2647665" y="122829"/>
                </a:lnTo>
                <a:cubicBezTo>
                  <a:pt x="2646149" y="127378"/>
                  <a:pt x="2647405" y="134332"/>
                  <a:pt x="2643116" y="136477"/>
                </a:cubicBezTo>
                <a:cubicBezTo>
                  <a:pt x="2638827" y="138622"/>
                  <a:pt x="2633213" y="134924"/>
                  <a:pt x="2629468" y="131928"/>
                </a:cubicBezTo>
                <a:cubicBezTo>
                  <a:pt x="2625199" y="128512"/>
                  <a:pt x="2623870" y="122480"/>
                  <a:pt x="2620370" y="118280"/>
                </a:cubicBezTo>
                <a:cubicBezTo>
                  <a:pt x="2591177" y="83247"/>
                  <a:pt x="2620216" y="124872"/>
                  <a:pt x="2597624" y="90985"/>
                </a:cubicBezTo>
                <a:cubicBezTo>
                  <a:pt x="2596107" y="103116"/>
                  <a:pt x="2597615" y="116028"/>
                  <a:pt x="2593074" y="127379"/>
                </a:cubicBezTo>
                <a:cubicBezTo>
                  <a:pt x="2591293" y="131831"/>
                  <a:pt x="2591916" y="117122"/>
                  <a:pt x="2588525" y="113731"/>
                </a:cubicBezTo>
                <a:cubicBezTo>
                  <a:pt x="2585134" y="110340"/>
                  <a:pt x="2579426" y="110698"/>
                  <a:pt x="2574877" y="109182"/>
                </a:cubicBezTo>
                <a:cubicBezTo>
                  <a:pt x="2554284" y="78291"/>
                  <a:pt x="2551651" y="65837"/>
                  <a:pt x="2561230" y="113731"/>
                </a:cubicBezTo>
                <a:cubicBezTo>
                  <a:pt x="2562170" y="118433"/>
                  <a:pt x="2570574" y="127379"/>
                  <a:pt x="2565779" y="127379"/>
                </a:cubicBezTo>
                <a:cubicBezTo>
                  <a:pt x="2560311" y="127379"/>
                  <a:pt x="2559393" y="118478"/>
                  <a:pt x="2556680" y="113731"/>
                </a:cubicBezTo>
                <a:cubicBezTo>
                  <a:pt x="2533593" y="73328"/>
                  <a:pt x="2560652" y="115138"/>
                  <a:pt x="2538483" y="81886"/>
                </a:cubicBezTo>
                <a:cubicBezTo>
                  <a:pt x="2528206" y="51052"/>
                  <a:pt x="2538483" y="79173"/>
                  <a:pt x="2538483" y="100083"/>
                </a:cubicBezTo>
                <a:cubicBezTo>
                  <a:pt x="2538483" y="104878"/>
                  <a:pt x="2536079" y="90724"/>
                  <a:pt x="2533934" y="86435"/>
                </a:cubicBezTo>
                <a:cubicBezTo>
                  <a:pt x="2531489" y="81545"/>
                  <a:pt x="2527868" y="77337"/>
                  <a:pt x="2524835" y="72788"/>
                </a:cubicBezTo>
                <a:cubicBezTo>
                  <a:pt x="2525812" y="76694"/>
                  <a:pt x="2534897" y="111804"/>
                  <a:pt x="2533934" y="113731"/>
                </a:cubicBezTo>
                <a:cubicBezTo>
                  <a:pt x="2531789" y="118020"/>
                  <a:pt x="2524835" y="110698"/>
                  <a:pt x="2520286" y="109182"/>
                </a:cubicBezTo>
                <a:cubicBezTo>
                  <a:pt x="2512109" y="133714"/>
                  <a:pt x="2520563" y="120322"/>
                  <a:pt x="2506638" y="109182"/>
                </a:cubicBezTo>
                <a:cubicBezTo>
                  <a:pt x="2502894" y="106186"/>
                  <a:pt x="2497540" y="106149"/>
                  <a:pt x="2492991" y="104632"/>
                </a:cubicBezTo>
                <a:cubicBezTo>
                  <a:pt x="2489958" y="100083"/>
                  <a:pt x="2486337" y="95875"/>
                  <a:pt x="2483892" y="90985"/>
                </a:cubicBezTo>
                <a:cubicBezTo>
                  <a:pt x="2474794" y="72789"/>
                  <a:pt x="2483893" y="63687"/>
                  <a:pt x="2470244" y="104632"/>
                </a:cubicBezTo>
                <a:cubicBezTo>
                  <a:pt x="2465695" y="101599"/>
                  <a:pt x="2460012" y="99803"/>
                  <a:pt x="2456597" y="95534"/>
                </a:cubicBezTo>
                <a:cubicBezTo>
                  <a:pt x="2453601" y="91789"/>
                  <a:pt x="2456842" y="81886"/>
                  <a:pt x="2452047" y="81886"/>
                </a:cubicBezTo>
                <a:cubicBezTo>
                  <a:pt x="2447252" y="81886"/>
                  <a:pt x="2448538" y="90853"/>
                  <a:pt x="2447498" y="95534"/>
                </a:cubicBezTo>
                <a:cubicBezTo>
                  <a:pt x="2445497" y="104538"/>
                  <a:pt x="2444465" y="113731"/>
                  <a:pt x="2442949" y="122829"/>
                </a:cubicBezTo>
                <a:cubicBezTo>
                  <a:pt x="2439916" y="118280"/>
                  <a:pt x="2437350" y="113382"/>
                  <a:pt x="2433850" y="109182"/>
                </a:cubicBezTo>
                <a:cubicBezTo>
                  <a:pt x="2429731" y="104240"/>
                  <a:pt x="2423772" y="100887"/>
                  <a:pt x="2420203" y="95534"/>
                </a:cubicBezTo>
                <a:cubicBezTo>
                  <a:pt x="2417543" y="91544"/>
                  <a:pt x="2417170" y="86435"/>
                  <a:pt x="2415653" y="81886"/>
                </a:cubicBezTo>
                <a:cubicBezTo>
                  <a:pt x="2409587" y="90985"/>
                  <a:pt x="2393997" y="98808"/>
                  <a:pt x="2397456" y="109182"/>
                </a:cubicBezTo>
                <a:cubicBezTo>
                  <a:pt x="2398973" y="113731"/>
                  <a:pt x="2402006" y="127624"/>
                  <a:pt x="2402006" y="122829"/>
                </a:cubicBezTo>
                <a:cubicBezTo>
                  <a:pt x="2402006" y="108142"/>
                  <a:pt x="2395786" y="102127"/>
                  <a:pt x="2388358" y="90985"/>
                </a:cubicBezTo>
                <a:cubicBezTo>
                  <a:pt x="2381080" y="69149"/>
                  <a:pt x="2386538" y="76427"/>
                  <a:pt x="2379259" y="90985"/>
                </a:cubicBezTo>
                <a:cubicBezTo>
                  <a:pt x="2376814" y="95875"/>
                  <a:pt x="2373194" y="100083"/>
                  <a:pt x="2370161" y="104632"/>
                </a:cubicBezTo>
                <a:cubicBezTo>
                  <a:pt x="2365612" y="101599"/>
                  <a:pt x="2361906" y="96433"/>
                  <a:pt x="2356513" y="95534"/>
                </a:cubicBezTo>
                <a:cubicBezTo>
                  <a:pt x="2351783" y="94746"/>
                  <a:pt x="2347154" y="102228"/>
                  <a:pt x="2342865" y="100083"/>
                </a:cubicBezTo>
                <a:cubicBezTo>
                  <a:pt x="2338576" y="97938"/>
                  <a:pt x="2338316" y="81640"/>
                  <a:pt x="2338316" y="86435"/>
                </a:cubicBezTo>
                <a:cubicBezTo>
                  <a:pt x="2338316" y="116682"/>
                  <a:pt x="2354390" y="117573"/>
                  <a:pt x="2329218" y="109182"/>
                </a:cubicBezTo>
                <a:cubicBezTo>
                  <a:pt x="2317936" y="92260"/>
                  <a:pt x="2317323" y="88025"/>
                  <a:pt x="2324668" y="113731"/>
                </a:cubicBezTo>
                <a:cubicBezTo>
                  <a:pt x="2325985" y="118342"/>
                  <a:pt x="2334013" y="127379"/>
                  <a:pt x="2329218" y="127379"/>
                </a:cubicBezTo>
                <a:cubicBezTo>
                  <a:pt x="2323750" y="127379"/>
                  <a:pt x="2323152" y="118280"/>
                  <a:pt x="2320119" y="113731"/>
                </a:cubicBezTo>
                <a:cubicBezTo>
                  <a:pt x="2317769" y="106679"/>
                  <a:pt x="2313282" y="86435"/>
                  <a:pt x="2301922" y="86435"/>
                </a:cubicBezTo>
                <a:cubicBezTo>
                  <a:pt x="2297127" y="86435"/>
                  <a:pt x="2298889" y="95534"/>
                  <a:pt x="2297373" y="100083"/>
                </a:cubicBezTo>
                <a:cubicBezTo>
                  <a:pt x="2298889" y="106149"/>
                  <a:pt x="2301922" y="112028"/>
                  <a:pt x="2301922" y="118280"/>
                </a:cubicBezTo>
                <a:cubicBezTo>
                  <a:pt x="2301922" y="123075"/>
                  <a:pt x="2301485" y="134395"/>
                  <a:pt x="2297373" y="131928"/>
                </a:cubicBezTo>
                <a:cubicBezTo>
                  <a:pt x="2287996" y="126302"/>
                  <a:pt x="2285242" y="113731"/>
                  <a:pt x="2279176" y="104632"/>
                </a:cubicBezTo>
                <a:lnTo>
                  <a:pt x="2270077" y="90985"/>
                </a:lnTo>
                <a:cubicBezTo>
                  <a:pt x="2267044" y="95534"/>
                  <a:pt x="2266166" y="102903"/>
                  <a:pt x="2260979" y="104632"/>
                </a:cubicBezTo>
                <a:cubicBezTo>
                  <a:pt x="2246251" y="109541"/>
                  <a:pt x="2237211" y="93166"/>
                  <a:pt x="2229134" y="86435"/>
                </a:cubicBezTo>
                <a:cubicBezTo>
                  <a:pt x="2224934" y="82935"/>
                  <a:pt x="2220035" y="80370"/>
                  <a:pt x="2215486" y="77337"/>
                </a:cubicBezTo>
                <a:cubicBezTo>
                  <a:pt x="2213571" y="83083"/>
                  <a:pt x="2208623" y="101918"/>
                  <a:pt x="2201838" y="104632"/>
                </a:cubicBezTo>
                <a:cubicBezTo>
                  <a:pt x="2197386" y="106413"/>
                  <a:pt x="2192740" y="101599"/>
                  <a:pt x="2188191" y="100083"/>
                </a:cubicBezTo>
                <a:cubicBezTo>
                  <a:pt x="2185158" y="90985"/>
                  <a:pt x="2173772" y="64808"/>
                  <a:pt x="2179092" y="72788"/>
                </a:cubicBezTo>
                <a:cubicBezTo>
                  <a:pt x="2182125" y="77337"/>
                  <a:pt x="2185478" y="81688"/>
                  <a:pt x="2188191" y="86435"/>
                </a:cubicBezTo>
                <a:cubicBezTo>
                  <a:pt x="2191556" y="92323"/>
                  <a:pt x="2201051" y="110275"/>
                  <a:pt x="2197289" y="104632"/>
                </a:cubicBezTo>
                <a:lnTo>
                  <a:pt x="2188191" y="90985"/>
                </a:lnTo>
                <a:cubicBezTo>
                  <a:pt x="2186674" y="95534"/>
                  <a:pt x="2185157" y="109181"/>
                  <a:pt x="2183641" y="104632"/>
                </a:cubicBezTo>
                <a:cubicBezTo>
                  <a:pt x="2182125" y="100083"/>
                  <a:pt x="2181236" y="95274"/>
                  <a:pt x="2179092" y="90985"/>
                </a:cubicBezTo>
                <a:lnTo>
                  <a:pt x="2160895" y="54591"/>
                </a:lnTo>
                <a:cubicBezTo>
                  <a:pt x="2149220" y="7887"/>
                  <a:pt x="2163223" y="61253"/>
                  <a:pt x="2160895" y="68238"/>
                </a:cubicBezTo>
                <a:cubicBezTo>
                  <a:pt x="2158750" y="74672"/>
                  <a:pt x="2154468" y="56274"/>
                  <a:pt x="2151797" y="50041"/>
                </a:cubicBezTo>
                <a:cubicBezTo>
                  <a:pt x="2149908" y="45634"/>
                  <a:pt x="2145103" y="32105"/>
                  <a:pt x="2147247" y="36394"/>
                </a:cubicBezTo>
                <a:cubicBezTo>
                  <a:pt x="2150899" y="43698"/>
                  <a:pt x="2153029" y="51678"/>
                  <a:pt x="2156346" y="59140"/>
                </a:cubicBezTo>
                <a:cubicBezTo>
                  <a:pt x="2166045" y="80962"/>
                  <a:pt x="2166327" y="77107"/>
                  <a:pt x="2179092" y="100083"/>
                </a:cubicBezTo>
                <a:cubicBezTo>
                  <a:pt x="2182386" y="106011"/>
                  <a:pt x="2183396" y="113485"/>
                  <a:pt x="2188191" y="118280"/>
                </a:cubicBezTo>
                <a:cubicBezTo>
                  <a:pt x="2191582" y="121671"/>
                  <a:pt x="2185786" y="108921"/>
                  <a:pt x="2183641" y="104632"/>
                </a:cubicBezTo>
                <a:cubicBezTo>
                  <a:pt x="2181196" y="99742"/>
                  <a:pt x="2177576" y="95534"/>
                  <a:pt x="2174543" y="90985"/>
                </a:cubicBezTo>
                <a:lnTo>
                  <a:pt x="2165444" y="54591"/>
                </a:lnTo>
                <a:lnTo>
                  <a:pt x="2169994" y="72788"/>
                </a:lnTo>
                <a:lnTo>
                  <a:pt x="2174543" y="90985"/>
                </a:lnTo>
                <a:cubicBezTo>
                  <a:pt x="2176059" y="97051"/>
                  <a:pt x="2177115" y="103251"/>
                  <a:pt x="2179092" y="109182"/>
                </a:cubicBezTo>
                <a:cubicBezTo>
                  <a:pt x="2180608" y="113731"/>
                  <a:pt x="2188436" y="122829"/>
                  <a:pt x="2183641" y="122829"/>
                </a:cubicBezTo>
                <a:cubicBezTo>
                  <a:pt x="2177208" y="122829"/>
                  <a:pt x="2174068" y="114161"/>
                  <a:pt x="2169994" y="109182"/>
                </a:cubicBezTo>
                <a:cubicBezTo>
                  <a:pt x="2151641" y="86751"/>
                  <a:pt x="2146702" y="78794"/>
                  <a:pt x="2133600" y="59140"/>
                </a:cubicBezTo>
                <a:cubicBezTo>
                  <a:pt x="2135116" y="66722"/>
                  <a:pt x="2136274" y="74385"/>
                  <a:pt x="2138149" y="81886"/>
                </a:cubicBezTo>
                <a:cubicBezTo>
                  <a:pt x="2139312" y="86538"/>
                  <a:pt x="2143638" y="100236"/>
                  <a:pt x="2142698" y="95534"/>
                </a:cubicBezTo>
                <a:cubicBezTo>
                  <a:pt x="2140246" y="83272"/>
                  <a:pt x="2136053" y="71402"/>
                  <a:pt x="2133600" y="59140"/>
                </a:cubicBezTo>
                <a:cubicBezTo>
                  <a:pt x="2132083" y="51558"/>
                  <a:pt x="2130727" y="43942"/>
                  <a:pt x="2129050" y="36394"/>
                </a:cubicBezTo>
                <a:cubicBezTo>
                  <a:pt x="2127694" y="30291"/>
                  <a:pt x="2124501" y="24449"/>
                  <a:pt x="2124501" y="18197"/>
                </a:cubicBezTo>
                <a:cubicBezTo>
                  <a:pt x="2124501" y="13402"/>
                  <a:pt x="2126721" y="27652"/>
                  <a:pt x="2129050" y="31844"/>
                </a:cubicBezTo>
                <a:cubicBezTo>
                  <a:pt x="2134361" y="41403"/>
                  <a:pt x="2142356" y="49359"/>
                  <a:pt x="2147247" y="59140"/>
                </a:cubicBezTo>
                <a:cubicBezTo>
                  <a:pt x="2150280" y="65206"/>
                  <a:pt x="2160108" y="82980"/>
                  <a:pt x="2156346" y="77337"/>
                </a:cubicBezTo>
                <a:lnTo>
                  <a:pt x="2138149" y="50041"/>
                </a:lnTo>
                <a:lnTo>
                  <a:pt x="2147247" y="86435"/>
                </a:lnTo>
                <a:cubicBezTo>
                  <a:pt x="2153356" y="110872"/>
                  <a:pt x="2156220" y="109054"/>
                  <a:pt x="2138149" y="90985"/>
                </a:cubicBezTo>
                <a:cubicBezTo>
                  <a:pt x="2135116" y="81886"/>
                  <a:pt x="2127169" y="54284"/>
                  <a:pt x="2129050" y="63689"/>
                </a:cubicBezTo>
                <a:cubicBezTo>
                  <a:pt x="2132083" y="78853"/>
                  <a:pt x="2151016" y="117760"/>
                  <a:pt x="2138149" y="109182"/>
                </a:cubicBezTo>
                <a:lnTo>
                  <a:pt x="2124501" y="100083"/>
                </a:lnTo>
                <a:cubicBezTo>
                  <a:pt x="2103271" y="68239"/>
                  <a:pt x="2115402" y="78854"/>
                  <a:pt x="2092656" y="63689"/>
                </a:cubicBezTo>
                <a:cubicBezTo>
                  <a:pt x="2088107" y="57623"/>
                  <a:pt x="2082771" y="52075"/>
                  <a:pt x="2079009" y="45492"/>
                </a:cubicBezTo>
                <a:cubicBezTo>
                  <a:pt x="2076630" y="41328"/>
                  <a:pt x="2074459" y="27049"/>
                  <a:pt x="2074459" y="31844"/>
                </a:cubicBezTo>
                <a:cubicBezTo>
                  <a:pt x="2074459" y="38096"/>
                  <a:pt x="2077783" y="43910"/>
                  <a:pt x="2079009" y="50041"/>
                </a:cubicBezTo>
                <a:cubicBezTo>
                  <a:pt x="2080818" y="59086"/>
                  <a:pt x="2081557" y="68332"/>
                  <a:pt x="2083558" y="77337"/>
                </a:cubicBezTo>
                <a:cubicBezTo>
                  <a:pt x="2084598" y="82018"/>
                  <a:pt x="2088107" y="95780"/>
                  <a:pt x="2088107" y="90985"/>
                </a:cubicBezTo>
                <a:cubicBezTo>
                  <a:pt x="2088107" y="73345"/>
                  <a:pt x="2081860" y="64843"/>
                  <a:pt x="2074459" y="50041"/>
                </a:cubicBezTo>
                <a:cubicBezTo>
                  <a:pt x="2072943" y="43975"/>
                  <a:pt x="2069910" y="25592"/>
                  <a:pt x="2069910" y="31844"/>
                </a:cubicBezTo>
                <a:cubicBezTo>
                  <a:pt x="2069910" y="42567"/>
                  <a:pt x="2072356" y="53174"/>
                  <a:pt x="2074459" y="63689"/>
                </a:cubicBezTo>
                <a:cubicBezTo>
                  <a:pt x="2075400" y="68391"/>
                  <a:pt x="2083121" y="79804"/>
                  <a:pt x="2079009" y="77337"/>
                </a:cubicBezTo>
                <a:cubicBezTo>
                  <a:pt x="2067975" y="70717"/>
                  <a:pt x="2051713" y="50041"/>
                  <a:pt x="2051713" y="50041"/>
                </a:cubicBezTo>
                <a:cubicBezTo>
                  <a:pt x="2038437" y="23487"/>
                  <a:pt x="2037893" y="17156"/>
                  <a:pt x="2047164" y="72788"/>
                </a:cubicBezTo>
                <a:cubicBezTo>
                  <a:pt x="2049910" y="89268"/>
                  <a:pt x="2059730" y="91779"/>
                  <a:pt x="2038065" y="77337"/>
                </a:cubicBezTo>
                <a:cubicBezTo>
                  <a:pt x="2035032" y="72788"/>
                  <a:pt x="2031412" y="68579"/>
                  <a:pt x="2028967" y="63689"/>
                </a:cubicBezTo>
                <a:cubicBezTo>
                  <a:pt x="2026823" y="59400"/>
                  <a:pt x="2023630" y="45311"/>
                  <a:pt x="2024418" y="50041"/>
                </a:cubicBezTo>
                <a:cubicBezTo>
                  <a:pt x="2031621" y="93262"/>
                  <a:pt x="2028734" y="83016"/>
                  <a:pt x="2047164" y="113731"/>
                </a:cubicBezTo>
                <a:cubicBezTo>
                  <a:pt x="2048680" y="119797"/>
                  <a:pt x="2051713" y="125676"/>
                  <a:pt x="2051713" y="131928"/>
                </a:cubicBezTo>
                <a:cubicBezTo>
                  <a:pt x="2051713" y="136723"/>
                  <a:pt x="2051959" y="145576"/>
                  <a:pt x="2047164" y="145576"/>
                </a:cubicBezTo>
                <a:cubicBezTo>
                  <a:pt x="2041696" y="145576"/>
                  <a:pt x="2041243" y="136377"/>
                  <a:pt x="2038065" y="131928"/>
                </a:cubicBezTo>
                <a:cubicBezTo>
                  <a:pt x="2033658" y="125758"/>
                  <a:pt x="2028436" y="120160"/>
                  <a:pt x="2024418" y="113731"/>
                </a:cubicBezTo>
                <a:cubicBezTo>
                  <a:pt x="2015799" y="99941"/>
                  <a:pt x="2012862" y="87730"/>
                  <a:pt x="2006221" y="72788"/>
                </a:cubicBezTo>
                <a:cubicBezTo>
                  <a:pt x="2003467" y="66591"/>
                  <a:pt x="2000155" y="60657"/>
                  <a:pt x="1997122" y="54591"/>
                </a:cubicBezTo>
                <a:cubicBezTo>
                  <a:pt x="1995606" y="59140"/>
                  <a:pt x="1992573" y="63443"/>
                  <a:pt x="1992573" y="68238"/>
                </a:cubicBezTo>
                <a:cubicBezTo>
                  <a:pt x="1992573" y="73033"/>
                  <a:pt x="1995805" y="77275"/>
                  <a:pt x="1997122" y="81886"/>
                </a:cubicBezTo>
                <a:cubicBezTo>
                  <a:pt x="2005380" y="110791"/>
                  <a:pt x="2002228" y="101197"/>
                  <a:pt x="1992573" y="81886"/>
                </a:cubicBezTo>
                <a:cubicBezTo>
                  <a:pt x="1988024" y="87952"/>
                  <a:pt x="1982004" y="93154"/>
                  <a:pt x="1978925" y="100083"/>
                </a:cubicBezTo>
                <a:cubicBezTo>
                  <a:pt x="1967421" y="125968"/>
                  <a:pt x="1985693" y="134146"/>
                  <a:pt x="1956179" y="104632"/>
                </a:cubicBezTo>
                <a:lnTo>
                  <a:pt x="1947080" y="77337"/>
                </a:lnTo>
                <a:lnTo>
                  <a:pt x="1942531" y="63689"/>
                </a:lnTo>
                <a:cubicBezTo>
                  <a:pt x="1941015" y="68238"/>
                  <a:pt x="1938840" y="72619"/>
                  <a:pt x="1937982" y="77337"/>
                </a:cubicBezTo>
                <a:cubicBezTo>
                  <a:pt x="1931988" y="110301"/>
                  <a:pt x="1939233" y="130302"/>
                  <a:pt x="1924334" y="95534"/>
                </a:cubicBezTo>
                <a:cubicBezTo>
                  <a:pt x="1922445" y="91126"/>
                  <a:pt x="1921301" y="86435"/>
                  <a:pt x="1919785" y="81886"/>
                </a:cubicBezTo>
                <a:cubicBezTo>
                  <a:pt x="1918268" y="86435"/>
                  <a:pt x="1919137" y="92747"/>
                  <a:pt x="1915235" y="95534"/>
                </a:cubicBezTo>
                <a:cubicBezTo>
                  <a:pt x="1907431" y="101108"/>
                  <a:pt x="1897038" y="101599"/>
                  <a:pt x="1887940" y="104632"/>
                </a:cubicBezTo>
                <a:lnTo>
                  <a:pt x="1860644" y="113731"/>
                </a:lnTo>
                <a:lnTo>
                  <a:pt x="1842447" y="118280"/>
                </a:lnTo>
                <a:lnTo>
                  <a:pt x="1655928" y="109182"/>
                </a:lnTo>
                <a:cubicBezTo>
                  <a:pt x="1601316" y="109182"/>
                  <a:pt x="1546746" y="112215"/>
                  <a:pt x="1492155" y="113731"/>
                </a:cubicBezTo>
                <a:cubicBezTo>
                  <a:pt x="1470925" y="115247"/>
                  <a:pt x="1449749" y="118280"/>
                  <a:pt x="1428465" y="118280"/>
                </a:cubicBezTo>
                <a:cubicBezTo>
                  <a:pt x="1420733" y="118280"/>
                  <a:pt x="1412152" y="118020"/>
                  <a:pt x="1405719" y="113731"/>
                </a:cubicBezTo>
                <a:cubicBezTo>
                  <a:pt x="1401729" y="111071"/>
                  <a:pt x="1404166" y="103828"/>
                  <a:pt x="1401170" y="100083"/>
                </a:cubicBezTo>
                <a:cubicBezTo>
                  <a:pt x="1396885" y="94727"/>
                  <a:pt x="1373800" y="84123"/>
                  <a:pt x="1369325" y="81886"/>
                </a:cubicBezTo>
                <a:cubicBezTo>
                  <a:pt x="1366292" y="77337"/>
                  <a:pt x="1362672" y="63348"/>
                  <a:pt x="1360227" y="68238"/>
                </a:cubicBezTo>
                <a:cubicBezTo>
                  <a:pt x="1348038" y="92617"/>
                  <a:pt x="1362502" y="129658"/>
                  <a:pt x="1351128" y="95534"/>
                </a:cubicBezTo>
                <a:cubicBezTo>
                  <a:pt x="1349612" y="100083"/>
                  <a:pt x="1349970" y="112573"/>
                  <a:pt x="1346579" y="109182"/>
                </a:cubicBezTo>
                <a:cubicBezTo>
                  <a:pt x="1339797" y="102400"/>
                  <a:pt x="1341258" y="90701"/>
                  <a:pt x="1337480" y="81886"/>
                </a:cubicBezTo>
                <a:cubicBezTo>
                  <a:pt x="1332137" y="69419"/>
                  <a:pt x="1319283" y="45492"/>
                  <a:pt x="1319283" y="45492"/>
                </a:cubicBezTo>
                <a:cubicBezTo>
                  <a:pt x="1317767" y="50041"/>
                  <a:pt x="1315412" y="54393"/>
                  <a:pt x="1314734" y="59140"/>
                </a:cubicBezTo>
                <a:cubicBezTo>
                  <a:pt x="1312365" y="75721"/>
                  <a:pt x="1326766" y="111551"/>
                  <a:pt x="1310185" y="109182"/>
                </a:cubicBezTo>
                <a:cubicBezTo>
                  <a:pt x="1290045" y="106305"/>
                  <a:pt x="1282889" y="54591"/>
                  <a:pt x="1282889" y="54591"/>
                </a:cubicBezTo>
                <a:cubicBezTo>
                  <a:pt x="1281373" y="63689"/>
                  <a:pt x="1284862" y="75364"/>
                  <a:pt x="1278340" y="81886"/>
                </a:cubicBezTo>
                <a:cubicBezTo>
                  <a:pt x="1274474" y="85752"/>
                  <a:pt x="1269241" y="62770"/>
                  <a:pt x="1269241" y="68238"/>
                </a:cubicBezTo>
                <a:cubicBezTo>
                  <a:pt x="1269241" y="147733"/>
                  <a:pt x="1286744" y="135087"/>
                  <a:pt x="1273791" y="109182"/>
                </a:cubicBezTo>
                <a:cubicBezTo>
                  <a:pt x="1271346" y="104292"/>
                  <a:pt x="1267725" y="100083"/>
                  <a:pt x="1264692" y="95534"/>
                </a:cubicBezTo>
                <a:cubicBezTo>
                  <a:pt x="1260143" y="97050"/>
                  <a:pt x="1255496" y="101864"/>
                  <a:pt x="1251044" y="100083"/>
                </a:cubicBezTo>
                <a:cubicBezTo>
                  <a:pt x="1235482" y="93858"/>
                  <a:pt x="1247011" y="71238"/>
                  <a:pt x="1237397" y="100083"/>
                </a:cubicBezTo>
                <a:lnTo>
                  <a:pt x="1219200" y="118280"/>
                </a:lnTo>
                <a:cubicBezTo>
                  <a:pt x="1215698" y="121782"/>
                  <a:pt x="1197213" y="92126"/>
                  <a:pt x="1196453" y="90985"/>
                </a:cubicBezTo>
                <a:cubicBezTo>
                  <a:pt x="1194937" y="95534"/>
                  <a:pt x="1196016" y="107099"/>
                  <a:pt x="1191904" y="104632"/>
                </a:cubicBezTo>
                <a:cubicBezTo>
                  <a:pt x="1182527" y="99006"/>
                  <a:pt x="1173707" y="77337"/>
                  <a:pt x="1173707" y="77337"/>
                </a:cubicBezTo>
                <a:cubicBezTo>
                  <a:pt x="1162948" y="23539"/>
                  <a:pt x="1175716" y="76708"/>
                  <a:pt x="1164609" y="113731"/>
                </a:cubicBezTo>
                <a:cubicBezTo>
                  <a:pt x="1163038" y="118968"/>
                  <a:pt x="1158543" y="104632"/>
                  <a:pt x="1155510" y="100083"/>
                </a:cubicBezTo>
                <a:cubicBezTo>
                  <a:pt x="1131477" y="136134"/>
                  <a:pt x="1142164" y="135664"/>
                  <a:pt x="1132764" y="113731"/>
                </a:cubicBezTo>
                <a:cubicBezTo>
                  <a:pt x="1130093" y="107498"/>
                  <a:pt x="1126698" y="101600"/>
                  <a:pt x="1123665" y="95534"/>
                </a:cubicBezTo>
                <a:cubicBezTo>
                  <a:pt x="1115793" y="127023"/>
                  <a:pt x="1124667" y="111533"/>
                  <a:pt x="1105468" y="95534"/>
                </a:cubicBezTo>
                <a:cubicBezTo>
                  <a:pt x="1101784" y="92464"/>
                  <a:pt x="1096370" y="92501"/>
                  <a:pt x="1091821" y="90985"/>
                </a:cubicBezTo>
                <a:cubicBezTo>
                  <a:pt x="1090304" y="95534"/>
                  <a:pt x="1088434" y="99980"/>
                  <a:pt x="1087271" y="104632"/>
                </a:cubicBezTo>
                <a:cubicBezTo>
                  <a:pt x="1085396" y="112134"/>
                  <a:pt x="1088189" y="121911"/>
                  <a:pt x="1082722" y="127379"/>
                </a:cubicBezTo>
                <a:cubicBezTo>
                  <a:pt x="1079331" y="130770"/>
                  <a:pt x="1080318" y="118020"/>
                  <a:pt x="1078173" y="113731"/>
                </a:cubicBezTo>
                <a:cubicBezTo>
                  <a:pt x="1075728" y="108841"/>
                  <a:pt x="1072940" y="103949"/>
                  <a:pt x="1069074" y="100083"/>
                </a:cubicBezTo>
                <a:cubicBezTo>
                  <a:pt x="1060256" y="91265"/>
                  <a:pt x="1052878" y="90135"/>
                  <a:pt x="1041779" y="86435"/>
                </a:cubicBezTo>
                <a:cubicBezTo>
                  <a:pt x="1037230" y="89468"/>
                  <a:pt x="1031547" y="91264"/>
                  <a:pt x="1028131" y="95534"/>
                </a:cubicBezTo>
                <a:cubicBezTo>
                  <a:pt x="1025135" y="99279"/>
                  <a:pt x="1028131" y="107666"/>
                  <a:pt x="1023582" y="109182"/>
                </a:cubicBezTo>
                <a:cubicBezTo>
                  <a:pt x="1016246" y="111627"/>
                  <a:pt x="1008417" y="106149"/>
                  <a:pt x="1000835" y="104632"/>
                </a:cubicBezTo>
                <a:cubicBezTo>
                  <a:pt x="983351" y="130861"/>
                  <a:pt x="998488" y="115932"/>
                  <a:pt x="987188" y="104632"/>
                </a:cubicBezTo>
                <a:cubicBezTo>
                  <a:pt x="983797" y="101241"/>
                  <a:pt x="978089" y="101599"/>
                  <a:pt x="973540" y="100083"/>
                </a:cubicBezTo>
                <a:cubicBezTo>
                  <a:pt x="968991" y="101599"/>
                  <a:pt x="961673" y="100180"/>
                  <a:pt x="959892" y="104632"/>
                </a:cubicBezTo>
                <a:cubicBezTo>
                  <a:pt x="951620" y="125311"/>
                  <a:pt x="984844" y="127929"/>
                  <a:pt x="946244" y="118280"/>
                </a:cubicBezTo>
                <a:cubicBezTo>
                  <a:pt x="941695" y="115247"/>
                  <a:pt x="934326" y="103995"/>
                  <a:pt x="932597" y="109182"/>
                </a:cubicBezTo>
                <a:cubicBezTo>
                  <a:pt x="930015" y="116929"/>
                  <a:pt x="938828" y="124282"/>
                  <a:pt x="941695" y="131928"/>
                </a:cubicBezTo>
                <a:cubicBezTo>
                  <a:pt x="943379" y="136418"/>
                  <a:pt x="946244" y="150371"/>
                  <a:pt x="946244" y="145576"/>
                </a:cubicBezTo>
                <a:cubicBezTo>
                  <a:pt x="946244" y="139324"/>
                  <a:pt x="944491" y="132971"/>
                  <a:pt x="941695" y="127379"/>
                </a:cubicBezTo>
                <a:cubicBezTo>
                  <a:pt x="936805" y="117598"/>
                  <a:pt x="923498" y="100083"/>
                  <a:pt x="923498" y="100083"/>
                </a:cubicBezTo>
                <a:cubicBezTo>
                  <a:pt x="921072" y="107362"/>
                  <a:pt x="919859" y="123133"/>
                  <a:pt x="905301" y="118280"/>
                </a:cubicBezTo>
                <a:cubicBezTo>
                  <a:pt x="899197" y="116245"/>
                  <a:pt x="896202" y="109181"/>
                  <a:pt x="891653" y="104632"/>
                </a:cubicBezTo>
                <a:cubicBezTo>
                  <a:pt x="888620" y="109181"/>
                  <a:pt x="887916" y="119352"/>
                  <a:pt x="882555" y="118280"/>
                </a:cubicBezTo>
                <a:cubicBezTo>
                  <a:pt x="872718" y="116313"/>
                  <a:pt x="867075" y="94585"/>
                  <a:pt x="864358" y="86435"/>
                </a:cubicBezTo>
                <a:cubicBezTo>
                  <a:pt x="841044" y="121406"/>
                  <a:pt x="856947" y="115529"/>
                  <a:pt x="818865" y="109182"/>
                </a:cubicBezTo>
                <a:cubicBezTo>
                  <a:pt x="814316" y="112215"/>
                  <a:pt x="810611" y="119179"/>
                  <a:pt x="805218" y="118280"/>
                </a:cubicBezTo>
                <a:cubicBezTo>
                  <a:pt x="799787" y="117375"/>
                  <a:pt x="779428" y="88443"/>
                  <a:pt x="777922" y="86435"/>
                </a:cubicBezTo>
                <a:cubicBezTo>
                  <a:pt x="766488" y="120739"/>
                  <a:pt x="783242" y="85106"/>
                  <a:pt x="759725" y="90985"/>
                </a:cubicBezTo>
                <a:cubicBezTo>
                  <a:pt x="755073" y="92148"/>
                  <a:pt x="758171" y="100888"/>
                  <a:pt x="755176" y="104632"/>
                </a:cubicBezTo>
                <a:cubicBezTo>
                  <a:pt x="751760" y="108902"/>
                  <a:pt x="746077" y="110698"/>
                  <a:pt x="741528" y="113731"/>
                </a:cubicBezTo>
                <a:cubicBezTo>
                  <a:pt x="729398" y="77338"/>
                  <a:pt x="747593" y="116762"/>
                  <a:pt x="723331" y="104632"/>
                </a:cubicBezTo>
                <a:cubicBezTo>
                  <a:pt x="719042" y="102488"/>
                  <a:pt x="720926" y="95274"/>
                  <a:pt x="718782" y="90985"/>
                </a:cubicBezTo>
                <a:cubicBezTo>
                  <a:pt x="716337" y="86095"/>
                  <a:pt x="712716" y="81886"/>
                  <a:pt x="709683" y="77337"/>
                </a:cubicBezTo>
                <a:cubicBezTo>
                  <a:pt x="696186" y="117831"/>
                  <a:pt x="710705" y="62301"/>
                  <a:pt x="714232" y="104632"/>
                </a:cubicBezTo>
                <a:cubicBezTo>
                  <a:pt x="715372" y="118317"/>
                  <a:pt x="711199" y="131928"/>
                  <a:pt x="709683" y="145576"/>
                </a:cubicBezTo>
                <a:cubicBezTo>
                  <a:pt x="708167" y="141027"/>
                  <a:pt x="707794" y="135918"/>
                  <a:pt x="705134" y="131928"/>
                </a:cubicBezTo>
                <a:cubicBezTo>
                  <a:pt x="684375" y="100788"/>
                  <a:pt x="694012" y="128142"/>
                  <a:pt x="682388" y="145576"/>
                </a:cubicBezTo>
                <a:lnTo>
                  <a:pt x="673289" y="159223"/>
                </a:lnTo>
                <a:cubicBezTo>
                  <a:pt x="668740" y="157707"/>
                  <a:pt x="663543" y="157461"/>
                  <a:pt x="659641" y="154674"/>
                </a:cubicBezTo>
                <a:cubicBezTo>
                  <a:pt x="652661" y="149688"/>
                  <a:pt x="638731" y="128339"/>
                  <a:pt x="641444" y="136477"/>
                </a:cubicBezTo>
                <a:cubicBezTo>
                  <a:pt x="642961" y="141026"/>
                  <a:pt x="645994" y="154920"/>
                  <a:pt x="645994" y="150125"/>
                </a:cubicBezTo>
                <a:cubicBezTo>
                  <a:pt x="645994" y="136256"/>
                  <a:pt x="640484" y="126293"/>
                  <a:pt x="636895" y="113731"/>
                </a:cubicBezTo>
                <a:cubicBezTo>
                  <a:pt x="635177" y="107719"/>
                  <a:pt x="632346" y="89282"/>
                  <a:pt x="632346" y="95534"/>
                </a:cubicBezTo>
                <a:cubicBezTo>
                  <a:pt x="632346" y="112145"/>
                  <a:pt x="636653" y="133357"/>
                  <a:pt x="641444" y="150125"/>
                </a:cubicBezTo>
                <a:cubicBezTo>
                  <a:pt x="642761" y="154736"/>
                  <a:pt x="649385" y="167164"/>
                  <a:pt x="645994" y="163773"/>
                </a:cubicBezTo>
                <a:cubicBezTo>
                  <a:pt x="639742" y="157520"/>
                  <a:pt x="637652" y="148100"/>
                  <a:pt x="632346" y="141026"/>
                </a:cubicBezTo>
                <a:cubicBezTo>
                  <a:pt x="628486" y="135879"/>
                  <a:pt x="623247" y="131928"/>
                  <a:pt x="618698" y="127379"/>
                </a:cubicBezTo>
                <a:cubicBezTo>
                  <a:pt x="616455" y="118405"/>
                  <a:pt x="612874" y="94079"/>
                  <a:pt x="600501" y="90985"/>
                </a:cubicBezTo>
                <a:cubicBezTo>
                  <a:pt x="595849" y="89822"/>
                  <a:pt x="597468" y="100083"/>
                  <a:pt x="595952" y="104632"/>
                </a:cubicBezTo>
                <a:cubicBezTo>
                  <a:pt x="597468" y="110698"/>
                  <a:pt x="606753" y="122829"/>
                  <a:pt x="600501" y="122829"/>
                </a:cubicBezTo>
                <a:cubicBezTo>
                  <a:pt x="583537" y="122829"/>
                  <a:pt x="580263" y="96469"/>
                  <a:pt x="577755" y="86435"/>
                </a:cubicBezTo>
                <a:cubicBezTo>
                  <a:pt x="576239" y="92501"/>
                  <a:pt x="579458" y="104632"/>
                  <a:pt x="573206" y="104632"/>
                </a:cubicBezTo>
                <a:cubicBezTo>
                  <a:pt x="566424" y="104632"/>
                  <a:pt x="568902" y="81640"/>
                  <a:pt x="564107" y="86435"/>
                </a:cubicBezTo>
                <a:cubicBezTo>
                  <a:pt x="556525" y="94017"/>
                  <a:pt x="561074" y="107665"/>
                  <a:pt x="559558" y="118280"/>
                </a:cubicBezTo>
                <a:cubicBezTo>
                  <a:pt x="553492" y="103116"/>
                  <a:pt x="546526" y="57294"/>
                  <a:pt x="541361" y="72788"/>
                </a:cubicBezTo>
                <a:lnTo>
                  <a:pt x="532262" y="100083"/>
                </a:lnTo>
                <a:cubicBezTo>
                  <a:pt x="529229" y="95534"/>
                  <a:pt x="525318" y="91460"/>
                  <a:pt x="523164" y="86435"/>
                </a:cubicBezTo>
                <a:cubicBezTo>
                  <a:pt x="520701" y="80688"/>
                  <a:pt x="524207" y="65442"/>
                  <a:pt x="518615" y="68238"/>
                </a:cubicBezTo>
                <a:cubicBezTo>
                  <a:pt x="511699" y="71696"/>
                  <a:pt x="515941" y="83483"/>
                  <a:pt x="514065" y="90985"/>
                </a:cubicBezTo>
                <a:cubicBezTo>
                  <a:pt x="512902" y="95637"/>
                  <a:pt x="511032" y="100083"/>
                  <a:pt x="509516" y="104632"/>
                </a:cubicBezTo>
                <a:cubicBezTo>
                  <a:pt x="504967" y="103116"/>
                  <a:pt x="499552" y="103153"/>
                  <a:pt x="495868" y="100083"/>
                </a:cubicBezTo>
                <a:cubicBezTo>
                  <a:pt x="490043" y="95229"/>
                  <a:pt x="489577" y="83725"/>
                  <a:pt x="482221" y="81886"/>
                </a:cubicBezTo>
                <a:cubicBezTo>
                  <a:pt x="477569" y="80723"/>
                  <a:pt x="478988" y="90923"/>
                  <a:pt x="477671" y="95534"/>
                </a:cubicBezTo>
                <a:cubicBezTo>
                  <a:pt x="475953" y="101546"/>
                  <a:pt x="474638" y="107665"/>
                  <a:pt x="473122" y="113731"/>
                </a:cubicBezTo>
                <a:cubicBezTo>
                  <a:pt x="470089" y="109182"/>
                  <a:pt x="465753" y="105270"/>
                  <a:pt x="464024" y="100083"/>
                </a:cubicBezTo>
                <a:cubicBezTo>
                  <a:pt x="462507" y="95534"/>
                  <a:pt x="458686" y="81705"/>
                  <a:pt x="459474" y="86435"/>
                </a:cubicBezTo>
                <a:cubicBezTo>
                  <a:pt x="465082" y="120077"/>
                  <a:pt x="470547" y="120254"/>
                  <a:pt x="450376" y="100083"/>
                </a:cubicBezTo>
                <a:cubicBezTo>
                  <a:pt x="440136" y="69359"/>
                  <a:pt x="451953" y="97718"/>
                  <a:pt x="441277" y="113731"/>
                </a:cubicBezTo>
                <a:cubicBezTo>
                  <a:pt x="438617" y="117721"/>
                  <a:pt x="438244" y="104632"/>
                  <a:pt x="436728" y="100083"/>
                </a:cubicBezTo>
                <a:cubicBezTo>
                  <a:pt x="435212" y="104632"/>
                  <a:pt x="436974" y="113731"/>
                  <a:pt x="432179" y="113731"/>
                </a:cubicBezTo>
                <a:cubicBezTo>
                  <a:pt x="427384" y="113731"/>
                  <a:pt x="432425" y="100083"/>
                  <a:pt x="427630" y="100083"/>
                </a:cubicBezTo>
                <a:cubicBezTo>
                  <a:pt x="422835" y="100083"/>
                  <a:pt x="424597" y="109182"/>
                  <a:pt x="423080" y="113731"/>
                </a:cubicBezTo>
                <a:lnTo>
                  <a:pt x="404883" y="86435"/>
                </a:lnTo>
                <a:cubicBezTo>
                  <a:pt x="402742" y="92858"/>
                  <a:pt x="400959" y="110341"/>
                  <a:pt x="386686" y="104632"/>
                </a:cubicBezTo>
                <a:cubicBezTo>
                  <a:pt x="381610" y="102602"/>
                  <a:pt x="380621" y="95534"/>
                  <a:pt x="377588" y="90985"/>
                </a:cubicBezTo>
                <a:cubicBezTo>
                  <a:pt x="374616" y="105842"/>
                  <a:pt x="377597" y="127390"/>
                  <a:pt x="359391" y="104632"/>
                </a:cubicBezTo>
                <a:cubicBezTo>
                  <a:pt x="356395" y="100888"/>
                  <a:pt x="356103" y="95611"/>
                  <a:pt x="354841" y="90985"/>
                </a:cubicBezTo>
                <a:cubicBezTo>
                  <a:pt x="351551" y="78921"/>
                  <a:pt x="345743" y="54591"/>
                  <a:pt x="345743" y="54591"/>
                </a:cubicBezTo>
                <a:cubicBezTo>
                  <a:pt x="344227" y="69755"/>
                  <a:pt x="347383" y="86157"/>
                  <a:pt x="341194" y="100083"/>
                </a:cubicBezTo>
                <a:cubicBezTo>
                  <a:pt x="339246" y="104465"/>
                  <a:pt x="330937" y="98925"/>
                  <a:pt x="327546" y="95534"/>
                </a:cubicBezTo>
                <a:cubicBezTo>
                  <a:pt x="322751" y="90739"/>
                  <a:pt x="321480" y="83403"/>
                  <a:pt x="318447" y="77337"/>
                </a:cubicBezTo>
                <a:cubicBezTo>
                  <a:pt x="308163" y="128760"/>
                  <a:pt x="318447" y="65383"/>
                  <a:pt x="318447" y="141026"/>
                </a:cubicBezTo>
                <a:cubicBezTo>
                  <a:pt x="318447" y="145821"/>
                  <a:pt x="315582" y="131869"/>
                  <a:pt x="313898" y="127379"/>
                </a:cubicBezTo>
                <a:cubicBezTo>
                  <a:pt x="305183" y="104138"/>
                  <a:pt x="306043" y="107117"/>
                  <a:pt x="295701" y="86435"/>
                </a:cubicBezTo>
                <a:cubicBezTo>
                  <a:pt x="285204" y="117930"/>
                  <a:pt x="299975" y="86343"/>
                  <a:pt x="272955" y="77337"/>
                </a:cubicBezTo>
                <a:cubicBezTo>
                  <a:pt x="267768" y="75608"/>
                  <a:pt x="266889" y="86436"/>
                  <a:pt x="263856" y="90985"/>
                </a:cubicBezTo>
                <a:cubicBezTo>
                  <a:pt x="262340" y="97051"/>
                  <a:pt x="265112" y="111504"/>
                  <a:pt x="259307" y="109182"/>
                </a:cubicBezTo>
                <a:cubicBezTo>
                  <a:pt x="249154" y="105121"/>
                  <a:pt x="241110" y="81886"/>
                  <a:pt x="241110" y="81886"/>
                </a:cubicBezTo>
                <a:cubicBezTo>
                  <a:pt x="239594" y="86435"/>
                  <a:pt x="241213" y="94371"/>
                  <a:pt x="236561" y="95534"/>
                </a:cubicBezTo>
                <a:cubicBezTo>
                  <a:pt x="227896" y="97700"/>
                  <a:pt x="216415" y="76688"/>
                  <a:pt x="213815" y="72788"/>
                </a:cubicBezTo>
                <a:cubicBezTo>
                  <a:pt x="212298" y="77337"/>
                  <a:pt x="210527" y="81809"/>
                  <a:pt x="209265" y="86435"/>
                </a:cubicBezTo>
                <a:cubicBezTo>
                  <a:pt x="205975" y="98499"/>
                  <a:pt x="200167" y="122829"/>
                  <a:pt x="200167" y="122829"/>
                </a:cubicBezTo>
                <a:cubicBezTo>
                  <a:pt x="170941" y="93605"/>
                  <a:pt x="200041" y="113781"/>
                  <a:pt x="177421" y="122829"/>
                </a:cubicBezTo>
                <a:cubicBezTo>
                  <a:pt x="172969" y="124610"/>
                  <a:pt x="168322" y="119796"/>
                  <a:pt x="163773" y="118280"/>
                </a:cubicBezTo>
                <a:cubicBezTo>
                  <a:pt x="160740" y="112214"/>
                  <a:pt x="157345" y="106316"/>
                  <a:pt x="154674" y="100083"/>
                </a:cubicBezTo>
                <a:cubicBezTo>
                  <a:pt x="152785" y="95675"/>
                  <a:pt x="154920" y="86435"/>
                  <a:pt x="150125" y="86435"/>
                </a:cubicBezTo>
                <a:cubicBezTo>
                  <a:pt x="144658" y="86435"/>
                  <a:pt x="144060" y="95534"/>
                  <a:pt x="141027" y="100083"/>
                </a:cubicBezTo>
                <a:cubicBezTo>
                  <a:pt x="139510" y="106149"/>
                  <a:pt x="141479" y="114529"/>
                  <a:pt x="136477" y="118280"/>
                </a:cubicBezTo>
                <a:cubicBezTo>
                  <a:pt x="132641" y="121157"/>
                  <a:pt x="126221" y="117122"/>
                  <a:pt x="122830" y="113731"/>
                </a:cubicBezTo>
                <a:cubicBezTo>
                  <a:pt x="119439" y="110340"/>
                  <a:pt x="120425" y="104372"/>
                  <a:pt x="118280" y="100083"/>
                </a:cubicBezTo>
                <a:cubicBezTo>
                  <a:pt x="115835" y="95193"/>
                  <a:pt x="112215" y="90984"/>
                  <a:pt x="109182" y="86435"/>
                </a:cubicBezTo>
                <a:cubicBezTo>
                  <a:pt x="107665" y="98566"/>
                  <a:pt x="115983" y="118288"/>
                  <a:pt x="104632" y="122829"/>
                </a:cubicBezTo>
                <a:cubicBezTo>
                  <a:pt x="94479" y="126890"/>
                  <a:pt x="86435" y="95534"/>
                  <a:pt x="86435" y="95534"/>
                </a:cubicBezTo>
                <a:cubicBezTo>
                  <a:pt x="84919" y="103116"/>
                  <a:pt x="88320" y="113991"/>
                  <a:pt x="81886" y="118280"/>
                </a:cubicBezTo>
                <a:cubicBezTo>
                  <a:pt x="77337" y="121313"/>
                  <a:pt x="78149" y="105704"/>
                  <a:pt x="72788" y="104632"/>
                </a:cubicBezTo>
                <a:cubicBezTo>
                  <a:pt x="67426" y="103560"/>
                  <a:pt x="63689" y="110698"/>
                  <a:pt x="59140" y="113731"/>
                </a:cubicBezTo>
                <a:lnTo>
                  <a:pt x="54591" y="100083"/>
                </a:lnTo>
                <a:cubicBezTo>
                  <a:pt x="52502" y="93818"/>
                  <a:pt x="49254" y="74765"/>
                  <a:pt x="36394" y="77337"/>
                </a:cubicBezTo>
                <a:cubicBezTo>
                  <a:pt x="31033" y="78409"/>
                  <a:pt x="30328" y="86436"/>
                  <a:pt x="27295" y="90985"/>
                </a:cubicBezTo>
                <a:cubicBezTo>
                  <a:pt x="25779" y="103116"/>
                  <a:pt x="29036" y="116896"/>
                  <a:pt x="22746" y="127379"/>
                </a:cubicBezTo>
                <a:cubicBezTo>
                  <a:pt x="19933" y="132067"/>
                  <a:pt x="16092" y="118621"/>
                  <a:pt x="13647" y="113731"/>
                </a:cubicBezTo>
                <a:cubicBezTo>
                  <a:pt x="11502" y="109442"/>
                  <a:pt x="11242" y="104372"/>
                  <a:pt x="9098" y="100083"/>
                </a:cubicBezTo>
                <a:cubicBezTo>
                  <a:pt x="6653" y="95193"/>
                  <a:pt x="0" y="80968"/>
                  <a:pt x="0" y="86435"/>
                </a:cubicBezTo>
                <a:cubicBezTo>
                  <a:pt x="0" y="96026"/>
                  <a:pt x="6065" y="104632"/>
                  <a:pt x="9098" y="113731"/>
                </a:cubicBezTo>
                <a:lnTo>
                  <a:pt x="22746" y="154674"/>
                </a:lnTo>
                <a:cubicBezTo>
                  <a:pt x="24262" y="159223"/>
                  <a:pt x="22746" y="166806"/>
                  <a:pt x="27295" y="168322"/>
                </a:cubicBezTo>
                <a:cubicBezTo>
                  <a:pt x="97773" y="191813"/>
                  <a:pt x="45006" y="177100"/>
                  <a:pt x="191068" y="181970"/>
                </a:cubicBezTo>
                <a:cubicBezTo>
                  <a:pt x="294251" y="199166"/>
                  <a:pt x="200239" y="184851"/>
                  <a:pt x="445827" y="191068"/>
                </a:cubicBezTo>
                <a:lnTo>
                  <a:pt x="577755" y="195617"/>
                </a:lnTo>
                <a:lnTo>
                  <a:pt x="891653" y="191068"/>
                </a:lnTo>
                <a:cubicBezTo>
                  <a:pt x="903875" y="190751"/>
                  <a:pt x="915831" y="187008"/>
                  <a:pt x="928047" y="186519"/>
                </a:cubicBezTo>
                <a:cubicBezTo>
                  <a:pt x="991704" y="183973"/>
                  <a:pt x="1055426" y="183486"/>
                  <a:pt x="1119116" y="181970"/>
                </a:cubicBezTo>
                <a:cubicBezTo>
                  <a:pt x="1126698" y="180453"/>
                  <a:pt x="1134314" y="179097"/>
                  <a:pt x="1141862" y="177420"/>
                </a:cubicBezTo>
                <a:cubicBezTo>
                  <a:pt x="1147965" y="176064"/>
                  <a:pt x="1153855" y="173646"/>
                  <a:pt x="1160059" y="172871"/>
                </a:cubicBezTo>
                <a:cubicBezTo>
                  <a:pt x="1178178" y="170606"/>
                  <a:pt x="1196453" y="169838"/>
                  <a:pt x="1214650" y="168322"/>
                </a:cubicBezTo>
                <a:cubicBezTo>
                  <a:pt x="1222232" y="166806"/>
                  <a:pt x="1229709" y="164597"/>
                  <a:pt x="1237397" y="163773"/>
                </a:cubicBezTo>
                <a:cubicBezTo>
                  <a:pt x="1484776" y="137268"/>
                  <a:pt x="1676485" y="152215"/>
                  <a:pt x="1960728" y="150125"/>
                </a:cubicBezTo>
                <a:lnTo>
                  <a:pt x="2206388" y="154674"/>
                </a:lnTo>
                <a:cubicBezTo>
                  <a:pt x="2238257" y="155524"/>
                  <a:pt x="2270073" y="157807"/>
                  <a:pt x="2301922" y="159223"/>
                </a:cubicBezTo>
                <a:lnTo>
                  <a:pt x="2411104" y="163773"/>
                </a:lnTo>
                <a:lnTo>
                  <a:pt x="2797791" y="154674"/>
                </a:lnTo>
                <a:cubicBezTo>
                  <a:pt x="2867829" y="151673"/>
                  <a:pt x="2933633" y="146325"/>
                  <a:pt x="3002507" y="141026"/>
                </a:cubicBezTo>
                <a:cubicBezTo>
                  <a:pt x="3089249" y="145157"/>
                  <a:pt x="3073040" y="141380"/>
                  <a:pt x="3129886" y="150125"/>
                </a:cubicBezTo>
                <a:cubicBezTo>
                  <a:pt x="3137841" y="151349"/>
                  <a:pt x="3170743" y="156718"/>
                  <a:pt x="3179928" y="159223"/>
                </a:cubicBezTo>
                <a:cubicBezTo>
                  <a:pt x="3189181" y="161747"/>
                  <a:pt x="3197919" y="165996"/>
                  <a:pt x="3207224" y="168322"/>
                </a:cubicBezTo>
                <a:cubicBezTo>
                  <a:pt x="3213290" y="169838"/>
                  <a:pt x="3219432" y="171074"/>
                  <a:pt x="3225421" y="172871"/>
                </a:cubicBezTo>
                <a:cubicBezTo>
                  <a:pt x="3234607" y="175627"/>
                  <a:pt x="3243412" y="179644"/>
                  <a:pt x="3252716" y="181970"/>
                </a:cubicBezTo>
                <a:lnTo>
                  <a:pt x="3270913" y="186519"/>
                </a:lnTo>
                <a:lnTo>
                  <a:pt x="3366447" y="181970"/>
                </a:lnTo>
                <a:cubicBezTo>
                  <a:pt x="3381655" y="180989"/>
                  <a:pt x="3396804" y="179201"/>
                  <a:pt x="3411940" y="177420"/>
                </a:cubicBezTo>
                <a:cubicBezTo>
                  <a:pt x="3440840" y="174020"/>
                  <a:pt x="3450302" y="170920"/>
                  <a:pt x="3480179" y="168322"/>
                </a:cubicBezTo>
                <a:cubicBezTo>
                  <a:pt x="3502890" y="166347"/>
                  <a:pt x="3525672" y="165289"/>
                  <a:pt x="3548418" y="163773"/>
                </a:cubicBezTo>
                <a:cubicBezTo>
                  <a:pt x="3569275" y="132487"/>
                  <a:pt x="3563157" y="146851"/>
                  <a:pt x="3571164" y="122829"/>
                </a:cubicBezTo>
                <a:cubicBezTo>
                  <a:pt x="3570671" y="118884"/>
                  <a:pt x="3571280" y="79670"/>
                  <a:pt x="3557516" y="72788"/>
                </a:cubicBezTo>
                <a:lnTo>
                  <a:pt x="3521122" y="100083"/>
                </a:lnTo>
                <a:close/>
              </a:path>
            </a:pathLst>
          </a:cu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4" name="TextBox 303">
            <a:extLst>
              <a:ext uri="{FF2B5EF4-FFF2-40B4-BE49-F238E27FC236}">
                <a16:creationId xmlns:a16="http://schemas.microsoft.com/office/drawing/2014/main" id="{6755FA6B-BB4B-4FF2-92F3-10253F998E5B}"/>
              </a:ext>
            </a:extLst>
          </p:cNvPr>
          <p:cNvSpPr txBox="1"/>
          <p:nvPr/>
        </p:nvSpPr>
        <p:spPr>
          <a:xfrm>
            <a:off x="3704232" y="1459999"/>
            <a:ext cx="5684336" cy="560514"/>
          </a:xfrm>
          <a:prstGeom prst="rect">
            <a:avLst/>
          </a:prstGeom>
        </p:spPr>
        <p:txBody>
          <a:bodyPr vert="horz" wrap="square" lIns="91440" tIns="45720" rIns="91440" bIns="45720" rtlCol="0">
            <a:noAutofit/>
          </a:bodyPr>
          <a:lstStyle/>
          <a:p>
            <a:pPr marL="0" indent="0" algn="ctr">
              <a:spcAft>
                <a:spcPts val="600"/>
              </a:spcAft>
              <a:buNone/>
            </a:pPr>
            <a:r>
              <a:rPr lang="en-AU" sz="2400" b="1" dirty="0">
                <a:solidFill>
                  <a:schemeClr val="accent2">
                    <a:lumMod val="75000"/>
                  </a:schemeClr>
                </a:solidFill>
                <a:latin typeface="Segoe UI" panose="020B0502040204020203" pitchFamily="34" charset="0"/>
                <a:cs typeface="Segoe UI" panose="020B0502040204020203" pitchFamily="34" charset="0"/>
              </a:rPr>
              <a:t>2,077 regulated wells </a:t>
            </a:r>
            <a:endParaRPr lang="en-AU" sz="3200" b="1" dirty="0">
              <a:solidFill>
                <a:schemeClr val="accent2">
                  <a:lumMod val="75000"/>
                </a:schemeClr>
              </a:solidFill>
              <a:latin typeface="Segoe UI" panose="020B0502040204020203" pitchFamily="34" charset="0"/>
              <a:cs typeface="Segoe UI" panose="020B0502040204020203" pitchFamily="34" charset="0"/>
            </a:endParaRPr>
          </a:p>
        </p:txBody>
      </p:sp>
      <p:sp>
        <p:nvSpPr>
          <p:cNvPr id="308" name="Left Brace 307">
            <a:extLst>
              <a:ext uri="{FF2B5EF4-FFF2-40B4-BE49-F238E27FC236}">
                <a16:creationId xmlns:a16="http://schemas.microsoft.com/office/drawing/2014/main" id="{3FCEBDE4-55C2-4487-AED5-86BB34B55028}"/>
              </a:ext>
            </a:extLst>
          </p:cNvPr>
          <p:cNvSpPr/>
          <p:nvPr/>
        </p:nvSpPr>
        <p:spPr>
          <a:xfrm rot="5400000">
            <a:off x="6248906" y="-171484"/>
            <a:ext cx="568353" cy="5016072"/>
          </a:xfrm>
          <a:prstGeom prst="lef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09" name="TextBox 308">
            <a:extLst>
              <a:ext uri="{FF2B5EF4-FFF2-40B4-BE49-F238E27FC236}">
                <a16:creationId xmlns:a16="http://schemas.microsoft.com/office/drawing/2014/main" id="{0A563492-12E6-4D0F-8232-995E585B3785}"/>
              </a:ext>
            </a:extLst>
          </p:cNvPr>
          <p:cNvSpPr txBox="1"/>
          <p:nvPr/>
        </p:nvSpPr>
        <p:spPr>
          <a:xfrm>
            <a:off x="6748886" y="2493249"/>
            <a:ext cx="2483092" cy="474958"/>
          </a:xfrm>
          <a:prstGeom prst="rect">
            <a:avLst/>
          </a:prstGeom>
        </p:spPr>
        <p:txBody>
          <a:bodyPr vert="horz" wrap="square" lIns="91440" tIns="45720" rIns="91440" bIns="45720" rtlCol="0">
            <a:noAutofit/>
          </a:bodyPr>
          <a:lstStyle/>
          <a:p>
            <a:pPr marL="0" indent="0" algn="ctr">
              <a:spcAft>
                <a:spcPts val="600"/>
              </a:spcAft>
              <a:buNone/>
            </a:pPr>
            <a:r>
              <a:rPr lang="en-AU" sz="2400" b="1" dirty="0">
                <a:latin typeface="Segoe UI" panose="020B0502040204020203" pitchFamily="34" charset="0"/>
                <a:cs typeface="Segoe UI" panose="020B0502040204020203" pitchFamily="34" charset="0"/>
              </a:rPr>
              <a:t>1,145 active wells</a:t>
            </a:r>
          </a:p>
        </p:txBody>
      </p:sp>
      <p:sp>
        <p:nvSpPr>
          <p:cNvPr id="310" name="TextBox 309">
            <a:extLst>
              <a:ext uri="{FF2B5EF4-FFF2-40B4-BE49-F238E27FC236}">
                <a16:creationId xmlns:a16="http://schemas.microsoft.com/office/drawing/2014/main" id="{E6E2CAE9-6952-48E1-B4AF-C79123FEBA4B}"/>
              </a:ext>
            </a:extLst>
          </p:cNvPr>
          <p:cNvSpPr txBox="1"/>
          <p:nvPr/>
        </p:nvSpPr>
        <p:spPr>
          <a:xfrm>
            <a:off x="3983486" y="2459982"/>
            <a:ext cx="2002896" cy="474958"/>
          </a:xfrm>
          <a:prstGeom prst="rect">
            <a:avLst/>
          </a:prstGeom>
        </p:spPr>
        <p:txBody>
          <a:bodyPr vert="horz" wrap="square" lIns="91440" tIns="45720" rIns="91440" bIns="45720" rtlCol="0">
            <a:noAutofit/>
          </a:bodyPr>
          <a:lstStyle/>
          <a:p>
            <a:pPr marL="0" indent="0" algn="ctr">
              <a:spcAft>
                <a:spcPts val="600"/>
              </a:spcAft>
              <a:buNone/>
            </a:pPr>
            <a:r>
              <a:rPr lang="en-AU" sz="2400" b="1" dirty="0">
                <a:solidFill>
                  <a:srgbClr val="FF0000"/>
                </a:solidFill>
                <a:latin typeface="Segoe UI" panose="020B0502040204020203" pitchFamily="34" charset="0"/>
                <a:cs typeface="Segoe UI" panose="020B0502040204020203" pitchFamily="34" charset="0"/>
              </a:rPr>
              <a:t>932 idle wells</a:t>
            </a:r>
          </a:p>
        </p:txBody>
      </p:sp>
      <p:sp>
        <p:nvSpPr>
          <p:cNvPr id="279" name="TextBox 278">
            <a:extLst>
              <a:ext uri="{FF2B5EF4-FFF2-40B4-BE49-F238E27FC236}">
                <a16:creationId xmlns:a16="http://schemas.microsoft.com/office/drawing/2014/main" id="{725B61EF-5FB8-4AF3-8FA1-1CC1EAC70325}"/>
              </a:ext>
            </a:extLst>
          </p:cNvPr>
          <p:cNvSpPr txBox="1"/>
          <p:nvPr/>
        </p:nvSpPr>
        <p:spPr>
          <a:xfrm>
            <a:off x="7462133" y="6192582"/>
            <a:ext cx="4104017" cy="306223"/>
          </a:xfrm>
          <a:prstGeom prst="rect">
            <a:avLst/>
          </a:prstGeom>
        </p:spPr>
        <p:txBody>
          <a:bodyPr vert="horz" wrap="square" lIns="91440" tIns="45720" rIns="91440" bIns="45720" rtlCol="0">
            <a:noAutofit/>
          </a:bodyPr>
          <a:lstStyle/>
          <a:p>
            <a:pPr marL="0" indent="0" algn="r">
              <a:lnSpc>
                <a:spcPts val="1800"/>
              </a:lnSpc>
              <a:spcAft>
                <a:spcPts val="600"/>
              </a:spcAft>
              <a:buNone/>
            </a:pPr>
            <a:r>
              <a:rPr lang="en-AU" sz="1400" dirty="0">
                <a:solidFill>
                  <a:prstClr val="black">
                    <a:lumMod val="75000"/>
                    <a:lumOff val="25000"/>
                  </a:prstClr>
                </a:solidFill>
                <a:latin typeface="Segoe UI" panose="020B0502040204020203" pitchFamily="34" charset="0"/>
                <a:cs typeface="Segoe UI" panose="020B0502040204020203" pitchFamily="34" charset="0"/>
              </a:rPr>
              <a:t>* Data as at 31 December 2019</a:t>
            </a:r>
            <a:endParaRPr lang="en-AU" sz="2000" b="1" dirty="0">
              <a:solidFill>
                <a:schemeClr val="accent2">
                  <a:lumMod val="75000"/>
                </a:schemeClr>
              </a:solidFill>
              <a:latin typeface="Segoe UI" panose="020B0502040204020203" pitchFamily="34" charset="0"/>
              <a:cs typeface="Segoe UI" panose="020B0502040204020203" pitchFamily="34" charset="0"/>
            </a:endParaRPr>
          </a:p>
        </p:txBody>
      </p:sp>
      <p:pic>
        <p:nvPicPr>
          <p:cNvPr id="282" name="Picture 281" descr="Qr code&#10;&#10;Description automatically generated">
            <a:extLst>
              <a:ext uri="{FF2B5EF4-FFF2-40B4-BE49-F238E27FC236}">
                <a16:creationId xmlns:a16="http://schemas.microsoft.com/office/drawing/2014/main" id="{B3625D4B-13FE-40C3-AA36-F97DAB316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042595"/>
            <a:ext cx="792000" cy="792000"/>
          </a:xfrm>
          <a:prstGeom prst="rect">
            <a:avLst/>
          </a:prstGeom>
        </p:spPr>
      </p:pic>
    </p:spTree>
    <p:extLst>
      <p:ext uri="{BB962C8B-B14F-4D97-AF65-F5344CB8AC3E}">
        <p14:creationId xmlns:p14="http://schemas.microsoft.com/office/powerpoint/2010/main" val="4269843112"/>
      </p:ext>
    </p:extLst>
  </p:cSld>
  <p:clrMapOvr>
    <a:masterClrMapping/>
  </p:clrMapOvr>
  <mc:AlternateContent xmlns:mc="http://schemas.openxmlformats.org/markup-compatibility/2006" xmlns:p14="http://schemas.microsoft.com/office/powerpoint/2010/main">
    <mc:Choice Requires="p14">
      <p:transition p14:dur="10" advClick="0" advTm="6000">
        <p:fade/>
      </p:transition>
    </mc:Choice>
    <mc:Fallback xmlns="">
      <p:transition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04"/>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1000"/>
                                  </p:stCondLst>
                                  <p:childTnLst>
                                    <p:set>
                                      <p:cBhvr>
                                        <p:cTn id="9" dur="1" fill="hold">
                                          <p:stCondLst>
                                            <p:cond delay="0"/>
                                          </p:stCondLst>
                                        </p:cTn>
                                        <p:tgtEl>
                                          <p:spTgt spid="308"/>
                                        </p:tgtEl>
                                        <p:attrNameLst>
                                          <p:attrName>style.visibility</p:attrName>
                                        </p:attrNameLst>
                                      </p:cBhvr>
                                      <p:to>
                                        <p:strVal val="visible"/>
                                      </p:to>
                                    </p:set>
                                  </p:childTnLst>
                                </p:cTn>
                              </p:par>
                            </p:childTnLst>
                          </p:cTn>
                        </p:par>
                        <p:par>
                          <p:cTn id="10" fill="hold">
                            <p:stCondLst>
                              <p:cond delay="1750"/>
                            </p:stCondLst>
                            <p:childTnLst>
                              <p:par>
                                <p:cTn id="11" presetID="1" presetClass="entr" presetSubtype="0" fill="hold" grpId="0" nodeType="afterEffect">
                                  <p:stCondLst>
                                    <p:cond delay="1000"/>
                                  </p:stCondLst>
                                  <p:childTnLst>
                                    <p:set>
                                      <p:cBhvr>
                                        <p:cTn id="12" dur="1" fill="hold">
                                          <p:stCondLst>
                                            <p:cond delay="0"/>
                                          </p:stCondLst>
                                        </p:cTn>
                                        <p:tgtEl>
                                          <p:spTgt spid="310"/>
                                        </p:tgtEl>
                                        <p:attrNameLst>
                                          <p:attrName>style.visibility</p:attrName>
                                        </p:attrNameLst>
                                      </p:cBhvr>
                                      <p:to>
                                        <p:strVal val="visible"/>
                                      </p:to>
                                    </p:set>
                                  </p:childTnLst>
                                </p:cTn>
                              </p:par>
                            </p:childTnLst>
                          </p:cTn>
                        </p:par>
                        <p:par>
                          <p:cTn id="13" fill="hold">
                            <p:stCondLst>
                              <p:cond delay="2750"/>
                            </p:stCondLst>
                            <p:childTnLst>
                              <p:par>
                                <p:cTn id="14" presetID="1" presetClass="entr" presetSubtype="0" fill="hold" grpId="0" nodeType="afterEffect">
                                  <p:stCondLst>
                                    <p:cond delay="1000"/>
                                  </p:stCondLst>
                                  <p:childTnLst>
                                    <p:set>
                                      <p:cBhvr>
                                        <p:cTn id="15" dur="1" fill="hold">
                                          <p:stCondLst>
                                            <p:cond delay="0"/>
                                          </p:stCondLst>
                                        </p:cTn>
                                        <p:tgtEl>
                                          <p:spTgt spid="309"/>
                                        </p:tgtEl>
                                        <p:attrNameLst>
                                          <p:attrName>style.visibility</p:attrName>
                                        </p:attrNameLst>
                                      </p:cBhvr>
                                      <p:to>
                                        <p:strVal val="visible"/>
                                      </p:to>
                                    </p:set>
                                  </p:childTnLst>
                                </p:cTn>
                              </p:par>
                            </p:childTnLst>
                          </p:cTn>
                        </p:par>
                        <p:par>
                          <p:cTn id="16" fill="hold">
                            <p:stCondLst>
                              <p:cond delay="3750"/>
                            </p:stCondLst>
                            <p:childTnLst>
                              <p:par>
                                <p:cTn id="17" presetID="1" presetClass="entr" presetSubtype="0" fill="hold" grpId="0" nodeType="afterEffect">
                                  <p:stCondLst>
                                    <p:cond delay="1000"/>
                                  </p:stCondLst>
                                  <p:childTnLst>
                                    <p:set>
                                      <p:cBhvr>
                                        <p:cTn id="18"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8" grpId="0" animBg="1"/>
      <p:bldP spid="309" grpId="0"/>
      <p:bldP spid="310" grpId="0"/>
      <p:bldP spid="279" grpId="0"/>
    </p:bldLst>
  </p:timing>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Bring Your Presentations" id="{59065FFD-95A5-4387-9888-595CD54FE3CE}" vid="{8A46A32C-1227-47D7-A4C8-360887988C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50E7033174784E9BAC71A467042B3A" ma:contentTypeVersion="9" ma:contentTypeDescription="Create a new document." ma:contentTypeScope="" ma:versionID="454e6d67844bc8c852fb1d365da4a5f9">
  <xsd:schema xmlns:xsd="http://www.w3.org/2001/XMLSchema" xmlns:xs="http://www.w3.org/2001/XMLSchema" xmlns:p="http://schemas.microsoft.com/office/2006/metadata/properties" xmlns:ns3="ea11ab3b-932a-4a45-8ec2-62b084e34d6d" xmlns:ns4="27b29115-cab9-44c4-adf0-6f6b0fb2b972" targetNamespace="http://schemas.microsoft.com/office/2006/metadata/properties" ma:root="true" ma:fieldsID="3db11f673a2c7d68c77636a7e4c9ddf6" ns3:_="" ns4:_="">
    <xsd:import namespace="ea11ab3b-932a-4a45-8ec2-62b084e34d6d"/>
    <xsd:import namespace="27b29115-cab9-44c4-adf0-6f6b0fb2b9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1ab3b-932a-4a45-8ec2-62b084e34d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b29115-cab9-44c4-adf0-6f6b0fb2b9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73EF0B-D328-4443-BFC4-F8F8F5E32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1ab3b-932a-4a45-8ec2-62b084e34d6d"/>
    <ds:schemaRef ds:uri="27b29115-cab9-44c4-adf0-6f6b0fb2b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337905-EF39-4296-8454-0B407570132F}">
  <ds:schemaRefs>
    <ds:schemaRef ds:uri="http://schemas.microsoft.com/sharepoint/v3/contenttype/forms"/>
  </ds:schemaRefs>
</ds:datastoreItem>
</file>

<file path=customXml/itemProps3.xml><?xml version="1.0" encoding="utf-8"?>
<ds:datastoreItem xmlns:ds="http://schemas.openxmlformats.org/officeDocument/2006/customXml" ds:itemID="{853C0F47-F212-4788-B10C-7D2E294F1178}">
  <ds:schemaRefs>
    <ds:schemaRef ds:uri="http://schemas.microsoft.com/office/2006/metadata/properties"/>
    <ds:schemaRef ds:uri="http://purl.org/dc/dcmitype/"/>
    <ds:schemaRef ds:uri="ea11ab3b-932a-4a45-8ec2-62b084e34d6d"/>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27b29115-cab9-44c4-adf0-6f6b0fb2b972"/>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{BED6A1D3-C39A-45D8-AEE8-FAEE0C5E74F4}tf16411177_win32</Template>
  <TotalTime>13257</TotalTime>
  <Words>2312</Words>
  <Application>Microsoft Office PowerPoint</Application>
  <PresentationFormat>Widescreen</PresentationFormat>
  <Paragraphs>638</Paragraphs>
  <Slides>49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Aharoni</vt:lpstr>
      <vt:lpstr>Arial</vt:lpstr>
      <vt:lpstr>Arial Black</vt:lpstr>
      <vt:lpstr>Calibri</vt:lpstr>
      <vt:lpstr>Freestyle Script</vt:lpstr>
      <vt:lpstr>Segoe UI</vt:lpstr>
      <vt:lpstr>Segoe UI Black</vt:lpstr>
      <vt:lpstr>Segoe UI Light</vt:lpstr>
      <vt:lpstr>Segoe UI Symbol</vt:lpstr>
      <vt:lpstr>Get Started with 3D</vt:lpstr>
      <vt:lpstr>Are bonds the answer to managing environmental liabilities?</vt:lpstr>
      <vt:lpstr>Environmental liability management requires balance</vt:lpstr>
      <vt:lpstr>Environmental liability management requires balance</vt:lpstr>
      <vt:lpstr>Environmental liability management requires balance</vt:lpstr>
      <vt:lpstr>Environmental liability management requires balance</vt:lpstr>
      <vt:lpstr>Financial assurance for environmental liabilities</vt:lpstr>
      <vt:lpstr>So the challenge is…</vt:lpstr>
      <vt:lpstr>Which activities have the greatest environmental liability in South Australia?</vt:lpstr>
      <vt:lpstr>How many wells need to be rehabilitated in South Australia?</vt:lpstr>
      <vt:lpstr>How are wells and liabilities distributed by operators?</vt:lpstr>
      <vt:lpstr>How are wells and liabilities distributed by operators?</vt:lpstr>
      <vt:lpstr>How are wells and liabilities distributed by operators?</vt:lpstr>
      <vt:lpstr>How are wells and liabilities distributed by operators?</vt:lpstr>
      <vt:lpstr>How other regulators tackle environmental liabilities</vt:lpstr>
      <vt:lpstr>Well production value </vt:lpstr>
      <vt:lpstr>Evidence of restarting wells in South Australia</vt:lpstr>
      <vt:lpstr>Evidence of restarting wells in South Australia</vt:lpstr>
      <vt:lpstr>Evidence shows many idle wells do not return to production</vt:lpstr>
      <vt:lpstr>How are regulators tackling idle wells?</vt:lpstr>
      <vt:lpstr>How are regulators tackling idle wells?</vt:lpstr>
      <vt:lpstr>How are regulators tackling idle wells?</vt:lpstr>
      <vt:lpstr>How are regulators tackling idle wells?</vt:lpstr>
      <vt:lpstr>How are regulators tackling idle wells?</vt:lpstr>
      <vt:lpstr>How are regulators tackling idle wells?</vt:lpstr>
      <vt:lpstr>How are regulators tackling idle wells?</vt:lpstr>
      <vt:lpstr>Types of financial security</vt:lpstr>
      <vt:lpstr>So the response was…</vt:lpstr>
      <vt:lpstr>Environmental liability management framework</vt:lpstr>
      <vt:lpstr>Case study:     Yacka Energy</vt:lpstr>
      <vt:lpstr>Yacka Energy: regulated activities</vt:lpstr>
      <vt:lpstr>Case study: Yacka Energy     financial security requirement</vt:lpstr>
      <vt:lpstr>Case study: Yacka Energy     financial security requirement</vt:lpstr>
      <vt:lpstr>Case study: Yacka Energy     : well liability management</vt:lpstr>
      <vt:lpstr>Case study: Yacka Energy     : well liability management</vt:lpstr>
      <vt:lpstr>Case study: Yacka Energy     : well liability management</vt:lpstr>
      <vt:lpstr>Implementing the framework </vt:lpstr>
      <vt:lpstr>Implementation </vt:lpstr>
      <vt:lpstr>Implementation </vt:lpstr>
      <vt:lpstr>Implementation </vt:lpstr>
      <vt:lpstr>Implementation results </vt:lpstr>
      <vt:lpstr>Implementation results- transfers </vt:lpstr>
      <vt:lpstr>Conclusion</vt:lpstr>
      <vt:lpstr>Conclusion</vt:lpstr>
      <vt:lpstr>Conclusion</vt:lpstr>
      <vt:lpstr>Conclusion</vt:lpstr>
      <vt:lpstr>Conclusion</vt:lpstr>
      <vt:lpstr>Conclusion</vt:lpstr>
      <vt:lpstr>Are bonds the answer to managing environmental liabilities?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Your Presentations  to Life with 3D</dc:title>
  <dc:creator>Cawrse, Scott (DEM)</dc:creator>
  <cp:lastModifiedBy>Cawrse, Scott (DEM)</cp:lastModifiedBy>
  <cp:revision>766</cp:revision>
  <dcterms:created xsi:type="dcterms:W3CDTF">2021-03-17T23:50:01Z</dcterms:created>
  <dcterms:modified xsi:type="dcterms:W3CDTF">2021-06-18T01:57:40Z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0x0101008450E7033174784E9BAC71A467042B3A</vt:lpwstr>
  </property>
  <property fmtid="{D5CDD505-2E9C-101B-9397-08002B2CF9AE}" pid="3" name="_MarkAsFinal">
    <vt:bool>true</vt:bool>
  </property>
</Properties>
</file>